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  <p:sldMasterId id="2147483761" r:id="rId6"/>
    <p:sldMasterId id="2147483790" r:id="rId7"/>
    <p:sldMasterId id="2147483802" r:id="rId8"/>
  </p:sldMasterIdLst>
  <p:notesMasterIdLst>
    <p:notesMasterId r:id="rId24"/>
  </p:notesMasterIdLst>
  <p:handoutMasterIdLst>
    <p:handoutMasterId r:id="rId25"/>
  </p:handoutMasterIdLst>
  <p:sldIdLst>
    <p:sldId id="525" r:id="rId9"/>
    <p:sldId id="526" r:id="rId10"/>
    <p:sldId id="527" r:id="rId11"/>
    <p:sldId id="528" r:id="rId12"/>
    <p:sldId id="529" r:id="rId13"/>
    <p:sldId id="504" r:id="rId14"/>
    <p:sldId id="522" r:id="rId15"/>
    <p:sldId id="508" r:id="rId16"/>
    <p:sldId id="509" r:id="rId17"/>
    <p:sldId id="510" r:id="rId18"/>
    <p:sldId id="511" r:id="rId19"/>
    <p:sldId id="512" r:id="rId20"/>
    <p:sldId id="500" r:id="rId21"/>
    <p:sldId id="523" r:id="rId22"/>
    <p:sldId id="524" r:id="rId23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lick, Sherry" initials="GS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583"/>
    <a:srgbClr val="006600"/>
    <a:srgbClr val="008000"/>
    <a:srgbClr val="FF3300"/>
    <a:srgbClr val="000000"/>
    <a:srgbClr val="871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8" autoAdjust="0"/>
    <p:restoredTop sz="79344" autoAdjust="0"/>
  </p:normalViewPr>
  <p:slideViewPr>
    <p:cSldViewPr>
      <p:cViewPr varScale="1">
        <p:scale>
          <a:sx n="77" d="100"/>
          <a:sy n="77" d="100"/>
        </p:scale>
        <p:origin x="4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43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1950"/>
    </p:cViewPr>
  </p:sorterViewPr>
  <p:notesViewPr>
    <p:cSldViewPr>
      <p:cViewPr varScale="1">
        <p:scale>
          <a:sx n="59" d="100"/>
          <a:sy n="59" d="100"/>
        </p:scale>
        <p:origin x="-2478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gi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ED12ED-03AB-4080-83BE-78395ADDDF8D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41FC57-1ED9-4D9F-BDA2-6C8600B60E35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200" dirty="0" smtClean="0"/>
            <a:t>Western Region School IPM Working Group</a:t>
          </a:r>
          <a:endParaRPr lang="en-US" sz="1200" dirty="0"/>
        </a:p>
      </dgm:t>
    </dgm:pt>
    <dgm:pt modelId="{51427DE1-AB5D-4EE5-84BA-502FC81D85CE}" type="parTrans" cxnId="{7D42FAFF-EDB9-4D12-BEDC-3C6B73116167}">
      <dgm:prSet/>
      <dgm:spPr/>
      <dgm:t>
        <a:bodyPr/>
        <a:lstStyle/>
        <a:p>
          <a:endParaRPr lang="en-US"/>
        </a:p>
      </dgm:t>
    </dgm:pt>
    <dgm:pt modelId="{4B62A62C-F2F8-4BFB-9663-590A19D8A896}" type="sibTrans" cxnId="{7D42FAFF-EDB9-4D12-BEDC-3C6B73116167}">
      <dgm:prSet/>
      <dgm:spPr/>
      <dgm:t>
        <a:bodyPr/>
        <a:lstStyle/>
        <a:p>
          <a:endParaRPr lang="en-US"/>
        </a:p>
      </dgm:t>
    </dgm:pt>
    <dgm:pt modelId="{044F3188-3627-4D52-BD60-DE5AA3F3DAB6}">
      <dgm:prSet phldrT="[Text]"/>
      <dgm:spPr/>
      <dgm:t>
        <a:bodyPr/>
        <a:lstStyle/>
        <a:p>
          <a:r>
            <a:rPr lang="en-US" dirty="0" smtClean="0"/>
            <a:t>Dawn H. Gouge</a:t>
          </a:r>
          <a:endParaRPr lang="en-US" dirty="0"/>
        </a:p>
      </dgm:t>
    </dgm:pt>
    <dgm:pt modelId="{1588173D-A5D6-454E-AF5E-C09F9C88F967}" type="parTrans" cxnId="{4D9E60C4-B218-4CFB-B7CB-77E4D7637832}">
      <dgm:prSet/>
      <dgm:spPr/>
      <dgm:t>
        <a:bodyPr/>
        <a:lstStyle/>
        <a:p>
          <a:endParaRPr lang="en-US"/>
        </a:p>
      </dgm:t>
    </dgm:pt>
    <dgm:pt modelId="{04DA7448-3F41-484B-BCC4-6A30E327ED69}" type="sibTrans" cxnId="{4D9E60C4-B218-4CFB-B7CB-77E4D7637832}">
      <dgm:prSet/>
      <dgm:spPr/>
      <dgm:t>
        <a:bodyPr/>
        <a:lstStyle/>
        <a:p>
          <a:endParaRPr lang="en-US"/>
        </a:p>
      </dgm:t>
    </dgm:pt>
    <dgm:pt modelId="{6A891535-F621-40FE-9DCE-76DC7744C966}">
      <dgm:prSet phldrT="[Text]"/>
      <dgm:spPr/>
      <dgm:t>
        <a:bodyPr/>
        <a:lstStyle/>
        <a:p>
          <a:r>
            <a:rPr lang="en-US" dirty="0" smtClean="0"/>
            <a:t>Tim Stock</a:t>
          </a:r>
          <a:endParaRPr lang="en-US" dirty="0"/>
        </a:p>
      </dgm:t>
    </dgm:pt>
    <dgm:pt modelId="{940BDCE3-C7BC-42F5-95E2-2B0FF82F1A48}" type="parTrans" cxnId="{C903345F-C40D-494F-88BC-52A7D33D11D1}">
      <dgm:prSet/>
      <dgm:spPr/>
      <dgm:t>
        <a:bodyPr/>
        <a:lstStyle/>
        <a:p>
          <a:endParaRPr lang="en-US"/>
        </a:p>
      </dgm:t>
    </dgm:pt>
    <dgm:pt modelId="{A0300148-35BE-4A91-A6AD-86BF670BD5E9}" type="sibTrans" cxnId="{C903345F-C40D-494F-88BC-52A7D33D11D1}">
      <dgm:prSet/>
      <dgm:spPr/>
      <dgm:t>
        <a:bodyPr/>
        <a:lstStyle/>
        <a:p>
          <a:endParaRPr lang="en-US"/>
        </a:p>
      </dgm:t>
    </dgm:pt>
    <dgm:pt modelId="{82238040-477A-4343-BDC7-834A74CFAC13}">
      <dgm:prSet phldrT="[Text]" custT="1"/>
      <dgm:spPr/>
      <dgm:t>
        <a:bodyPr/>
        <a:lstStyle/>
        <a:p>
          <a:r>
            <a:rPr lang="en-US" sz="1200" dirty="0" smtClean="0"/>
            <a:t>Southern Region School IPM Working Group</a:t>
          </a:r>
          <a:endParaRPr lang="en-US" sz="1200" dirty="0"/>
        </a:p>
      </dgm:t>
    </dgm:pt>
    <dgm:pt modelId="{BF6D05D1-08C3-41DD-8311-B5B00B60012B}" type="parTrans" cxnId="{66DFB64D-8283-4405-81F6-AD38C7AC9FC4}">
      <dgm:prSet/>
      <dgm:spPr/>
      <dgm:t>
        <a:bodyPr/>
        <a:lstStyle/>
        <a:p>
          <a:endParaRPr lang="en-US"/>
        </a:p>
      </dgm:t>
    </dgm:pt>
    <dgm:pt modelId="{67161075-A844-49EA-B2EB-78116505C181}" type="sibTrans" cxnId="{66DFB64D-8283-4405-81F6-AD38C7AC9FC4}">
      <dgm:prSet/>
      <dgm:spPr/>
      <dgm:t>
        <a:bodyPr/>
        <a:lstStyle/>
        <a:p>
          <a:endParaRPr lang="en-US"/>
        </a:p>
      </dgm:t>
    </dgm:pt>
    <dgm:pt modelId="{55701F8C-5008-41A2-BA02-562C9C8B13C4}">
      <dgm:prSet phldrT="[Text]"/>
      <dgm:spPr/>
      <dgm:t>
        <a:bodyPr/>
        <a:lstStyle/>
        <a:p>
          <a:r>
            <a:rPr lang="en-US" dirty="0" smtClean="0"/>
            <a:t>Janet Hurley</a:t>
          </a:r>
          <a:endParaRPr lang="en-US" dirty="0"/>
        </a:p>
      </dgm:t>
    </dgm:pt>
    <dgm:pt modelId="{B7E486EF-591C-4AAD-9058-C72645006484}" type="parTrans" cxnId="{5EC78968-AB9D-419C-A5DF-2F75EA51868E}">
      <dgm:prSet/>
      <dgm:spPr/>
      <dgm:t>
        <a:bodyPr/>
        <a:lstStyle/>
        <a:p>
          <a:endParaRPr lang="en-US"/>
        </a:p>
      </dgm:t>
    </dgm:pt>
    <dgm:pt modelId="{B03C769F-456F-47A9-A925-B282FA43F5A0}" type="sibTrans" cxnId="{5EC78968-AB9D-419C-A5DF-2F75EA51868E}">
      <dgm:prSet/>
      <dgm:spPr/>
      <dgm:t>
        <a:bodyPr/>
        <a:lstStyle/>
        <a:p>
          <a:endParaRPr lang="en-US"/>
        </a:p>
      </dgm:t>
    </dgm:pt>
    <dgm:pt modelId="{C7743C70-BDEA-48D1-8998-C183C93162D0}">
      <dgm:prSet phldrT="[Text]"/>
      <dgm:spPr/>
      <dgm:t>
        <a:bodyPr/>
        <a:lstStyle/>
        <a:p>
          <a:r>
            <a:rPr lang="en-US" dirty="0" err="1" smtClean="0"/>
            <a:t>Fudd</a:t>
          </a:r>
          <a:r>
            <a:rPr lang="en-US" dirty="0" smtClean="0"/>
            <a:t> Graham</a:t>
          </a:r>
          <a:endParaRPr lang="en-US" dirty="0"/>
        </a:p>
      </dgm:t>
    </dgm:pt>
    <dgm:pt modelId="{EF44412C-E2FA-4105-9C9F-BF1BC57D99DA}" type="parTrans" cxnId="{FE0DD372-7A4C-499F-8E3F-81C2029BAB47}">
      <dgm:prSet/>
      <dgm:spPr/>
      <dgm:t>
        <a:bodyPr/>
        <a:lstStyle/>
        <a:p>
          <a:endParaRPr lang="en-US"/>
        </a:p>
      </dgm:t>
    </dgm:pt>
    <dgm:pt modelId="{BBDB6C83-AD29-41CF-8E2F-0420B9328218}" type="sibTrans" cxnId="{FE0DD372-7A4C-499F-8E3F-81C2029BAB47}">
      <dgm:prSet/>
      <dgm:spPr/>
      <dgm:t>
        <a:bodyPr/>
        <a:lstStyle/>
        <a:p>
          <a:endParaRPr lang="en-US"/>
        </a:p>
      </dgm:t>
    </dgm:pt>
    <dgm:pt modelId="{F9B8E48A-6799-4648-9B55-3CCF41DBB564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200" dirty="0" smtClean="0"/>
            <a:t>North East Regional School IPM Working Group</a:t>
          </a:r>
          <a:endParaRPr lang="en-US" sz="1200" dirty="0"/>
        </a:p>
      </dgm:t>
    </dgm:pt>
    <dgm:pt modelId="{4C51A4AE-5A03-4E50-B8BC-375ECB7D9BD1}" type="parTrans" cxnId="{D4342935-1662-4280-A395-708A1836010D}">
      <dgm:prSet/>
      <dgm:spPr/>
      <dgm:t>
        <a:bodyPr/>
        <a:lstStyle/>
        <a:p>
          <a:endParaRPr lang="en-US"/>
        </a:p>
      </dgm:t>
    </dgm:pt>
    <dgm:pt modelId="{67CA4887-C99C-45B0-BC85-2B4A8FD691FE}" type="sibTrans" cxnId="{D4342935-1662-4280-A395-708A1836010D}">
      <dgm:prSet/>
      <dgm:spPr/>
      <dgm:t>
        <a:bodyPr/>
        <a:lstStyle/>
        <a:p>
          <a:endParaRPr lang="en-US"/>
        </a:p>
      </dgm:t>
    </dgm:pt>
    <dgm:pt modelId="{21ACC3CB-F3D9-433D-9CA7-8E58FF0C4E63}">
      <dgm:prSet phldrT="[Text]"/>
      <dgm:spPr/>
      <dgm:t>
        <a:bodyPr/>
        <a:lstStyle/>
        <a:p>
          <a:r>
            <a:rPr lang="en-US" dirty="0" smtClean="0"/>
            <a:t>Lynn </a:t>
          </a:r>
          <a:r>
            <a:rPr lang="en-US" dirty="0" err="1" smtClean="0"/>
            <a:t>Braband</a:t>
          </a:r>
          <a:endParaRPr lang="en-US" dirty="0"/>
        </a:p>
      </dgm:t>
    </dgm:pt>
    <dgm:pt modelId="{E3783712-7292-4A95-969E-E7977C25FA53}" type="parTrans" cxnId="{44D58C78-5738-4877-B667-1165BFB662DD}">
      <dgm:prSet/>
      <dgm:spPr/>
      <dgm:t>
        <a:bodyPr/>
        <a:lstStyle/>
        <a:p>
          <a:endParaRPr lang="en-US"/>
        </a:p>
      </dgm:t>
    </dgm:pt>
    <dgm:pt modelId="{2F65C740-C824-475E-8D0E-8FD8ED7C87FE}" type="sibTrans" cxnId="{44D58C78-5738-4877-B667-1165BFB662DD}">
      <dgm:prSet/>
      <dgm:spPr/>
      <dgm:t>
        <a:bodyPr/>
        <a:lstStyle/>
        <a:p>
          <a:endParaRPr lang="en-US"/>
        </a:p>
      </dgm:t>
    </dgm:pt>
    <dgm:pt modelId="{9C5045A1-8482-45B0-92C9-127CFE596600}">
      <dgm:prSet phldrT="[Text]"/>
      <dgm:spPr/>
      <dgm:t>
        <a:bodyPr/>
        <a:lstStyle/>
        <a:p>
          <a:r>
            <a:rPr lang="en-US" dirty="0" smtClean="0"/>
            <a:t>Kathy Murray</a:t>
          </a:r>
          <a:endParaRPr lang="en-US" dirty="0"/>
        </a:p>
      </dgm:t>
    </dgm:pt>
    <dgm:pt modelId="{DA6CBE42-0805-4DB4-8FFB-FC7091C8B11C}" type="parTrans" cxnId="{63DD88C9-0487-4743-956D-3D867FB611A1}">
      <dgm:prSet/>
      <dgm:spPr/>
      <dgm:t>
        <a:bodyPr/>
        <a:lstStyle/>
        <a:p>
          <a:endParaRPr lang="en-US"/>
        </a:p>
      </dgm:t>
    </dgm:pt>
    <dgm:pt modelId="{E3B2B78F-8243-419B-B7FB-B20E78BE56D3}" type="sibTrans" cxnId="{63DD88C9-0487-4743-956D-3D867FB611A1}">
      <dgm:prSet/>
      <dgm:spPr/>
      <dgm:t>
        <a:bodyPr/>
        <a:lstStyle/>
        <a:p>
          <a:endParaRPr lang="en-US"/>
        </a:p>
      </dgm:t>
    </dgm:pt>
    <dgm:pt modelId="{DBDAA8EF-39B8-4852-8005-FFA877231614}">
      <dgm:prSet phldrT="[Text]"/>
      <dgm:spPr/>
      <dgm:t>
        <a:bodyPr/>
        <a:lstStyle/>
        <a:p>
          <a:r>
            <a:rPr lang="en-US" dirty="0" smtClean="0"/>
            <a:t>Carrie R. Foss</a:t>
          </a:r>
          <a:endParaRPr lang="en-US" dirty="0"/>
        </a:p>
      </dgm:t>
    </dgm:pt>
    <dgm:pt modelId="{862771D1-19B0-4148-B3FC-77FA3E1B0ADD}" type="parTrans" cxnId="{B60B469C-9969-46E0-9EF1-FDE678ADBB3A}">
      <dgm:prSet/>
      <dgm:spPr/>
      <dgm:t>
        <a:bodyPr/>
        <a:lstStyle/>
        <a:p>
          <a:endParaRPr lang="en-US"/>
        </a:p>
      </dgm:t>
    </dgm:pt>
    <dgm:pt modelId="{055619F0-5F95-4667-8DEC-9F8542F56936}" type="sibTrans" cxnId="{B60B469C-9969-46E0-9EF1-FDE678ADBB3A}">
      <dgm:prSet/>
      <dgm:spPr/>
      <dgm:t>
        <a:bodyPr/>
        <a:lstStyle/>
        <a:p>
          <a:endParaRPr lang="en-US"/>
        </a:p>
      </dgm:t>
    </dgm:pt>
    <dgm:pt modelId="{9E7C9B7D-E300-4125-973A-80A599153DDF}">
      <dgm:prSet phldrT="[Text]"/>
      <dgm:spPr/>
      <dgm:t>
        <a:bodyPr/>
        <a:lstStyle/>
        <a:p>
          <a:r>
            <a:rPr lang="en-US" dirty="0" smtClean="0"/>
            <a:t>Deb Young</a:t>
          </a:r>
          <a:endParaRPr lang="en-US" dirty="0"/>
        </a:p>
      </dgm:t>
    </dgm:pt>
    <dgm:pt modelId="{DA020EC7-A401-449C-88E3-A4D90B0601BC}" type="parTrans" cxnId="{99A0DFDD-8030-4F23-940E-B58101EE4DFE}">
      <dgm:prSet/>
      <dgm:spPr/>
      <dgm:t>
        <a:bodyPr/>
        <a:lstStyle/>
        <a:p>
          <a:endParaRPr lang="en-US"/>
        </a:p>
      </dgm:t>
    </dgm:pt>
    <dgm:pt modelId="{8723521E-49CC-4FFE-809E-AA13705377BC}" type="sibTrans" cxnId="{99A0DFDD-8030-4F23-940E-B58101EE4DFE}">
      <dgm:prSet/>
      <dgm:spPr/>
      <dgm:t>
        <a:bodyPr/>
        <a:lstStyle/>
        <a:p>
          <a:endParaRPr lang="en-US"/>
        </a:p>
      </dgm:t>
    </dgm:pt>
    <dgm:pt modelId="{318B437F-2952-42BD-BB5D-62D7A45E47A1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200" dirty="0" smtClean="0"/>
            <a:t>North Central Regional School IPM Working Group</a:t>
          </a:r>
          <a:endParaRPr lang="en-US" sz="1200" dirty="0"/>
        </a:p>
      </dgm:t>
    </dgm:pt>
    <dgm:pt modelId="{F9FA0907-AE7B-4E0A-9EB7-627DDB7ED92A}" type="parTrans" cxnId="{2EA770E7-4C14-4253-899F-8F7D2070BACC}">
      <dgm:prSet/>
      <dgm:spPr/>
      <dgm:t>
        <a:bodyPr/>
        <a:lstStyle/>
        <a:p>
          <a:endParaRPr lang="en-US"/>
        </a:p>
      </dgm:t>
    </dgm:pt>
    <dgm:pt modelId="{479C3E65-BE43-47CE-8CC7-A2C82F8513C2}" type="sibTrans" cxnId="{2EA770E7-4C14-4253-899F-8F7D2070BACC}">
      <dgm:prSet/>
      <dgm:spPr/>
      <dgm:t>
        <a:bodyPr/>
        <a:lstStyle/>
        <a:p>
          <a:endParaRPr lang="en-US"/>
        </a:p>
      </dgm:t>
    </dgm:pt>
    <dgm:pt modelId="{1D8AE8B1-2656-415E-989B-B68A5A7E0BF6}">
      <dgm:prSet phldrT="[Text]"/>
      <dgm:spPr/>
      <dgm:t>
        <a:bodyPr/>
        <a:lstStyle/>
        <a:p>
          <a:r>
            <a:rPr lang="en-US" dirty="0" smtClean="0"/>
            <a:t>Tom Green</a:t>
          </a:r>
          <a:endParaRPr lang="en-US" dirty="0"/>
        </a:p>
      </dgm:t>
    </dgm:pt>
    <dgm:pt modelId="{08EAB22D-9C4A-418F-A1EE-33308AFABBE0}" type="parTrans" cxnId="{259C302C-2DA5-491B-9BE4-8444FF0698DE}">
      <dgm:prSet/>
      <dgm:spPr/>
      <dgm:t>
        <a:bodyPr/>
        <a:lstStyle/>
        <a:p>
          <a:endParaRPr lang="en-US"/>
        </a:p>
      </dgm:t>
    </dgm:pt>
    <dgm:pt modelId="{F1A9C128-3126-435F-966C-E8EB0A0120E0}" type="sibTrans" cxnId="{259C302C-2DA5-491B-9BE4-8444FF0698DE}">
      <dgm:prSet/>
      <dgm:spPr/>
      <dgm:t>
        <a:bodyPr/>
        <a:lstStyle/>
        <a:p>
          <a:endParaRPr lang="en-US"/>
        </a:p>
      </dgm:t>
    </dgm:pt>
    <dgm:pt modelId="{34D41ED8-3260-4928-B08F-FB2A1A6778EC}" type="pres">
      <dgm:prSet presAssocID="{79ED12ED-03AB-4080-83BE-78395ADDDF8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F6BCB0-1F6F-45D5-9B42-DE4380602F8D}" type="pres">
      <dgm:prSet presAssocID="{79ED12ED-03AB-4080-83BE-78395ADDDF8D}" presName="cycle" presStyleCnt="0"/>
      <dgm:spPr/>
    </dgm:pt>
    <dgm:pt modelId="{75B5A1AF-2179-45C0-8927-3BB555D8754E}" type="pres">
      <dgm:prSet presAssocID="{79ED12ED-03AB-4080-83BE-78395ADDDF8D}" presName="centerShape" presStyleCnt="0"/>
      <dgm:spPr/>
    </dgm:pt>
    <dgm:pt modelId="{B40F9725-4D19-4C97-86D3-B1226CBCED68}" type="pres">
      <dgm:prSet presAssocID="{79ED12ED-03AB-4080-83BE-78395ADDDF8D}" presName="connSite" presStyleLbl="node1" presStyleIdx="0" presStyleCnt="5"/>
      <dgm:spPr/>
    </dgm:pt>
    <dgm:pt modelId="{97C1B7D0-8EDF-454E-A31F-A0FB38658296}" type="pres">
      <dgm:prSet presAssocID="{79ED12ED-03AB-4080-83BE-78395ADDDF8D}" presName="visible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BCE4E8DB-90D0-445D-BE7B-792BE24C3C69}" type="pres">
      <dgm:prSet presAssocID="{51427DE1-AB5D-4EE5-84BA-502FC81D85CE}" presName="Name25" presStyleLbl="parChTrans1D1" presStyleIdx="0" presStyleCnt="4"/>
      <dgm:spPr/>
      <dgm:t>
        <a:bodyPr/>
        <a:lstStyle/>
        <a:p>
          <a:endParaRPr lang="en-US"/>
        </a:p>
      </dgm:t>
    </dgm:pt>
    <dgm:pt modelId="{A2934DD1-8747-4B58-A761-E4F6D2A0C660}" type="pres">
      <dgm:prSet presAssocID="{A441FC57-1ED9-4D9F-BDA2-6C8600B60E35}" presName="node" presStyleCnt="0"/>
      <dgm:spPr/>
    </dgm:pt>
    <dgm:pt modelId="{54C0D632-8EF4-471B-98CB-459DB9B36D6A}" type="pres">
      <dgm:prSet presAssocID="{A441FC57-1ED9-4D9F-BDA2-6C8600B60E35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FE02A0-54E8-4409-B58B-8979415F8510}" type="pres">
      <dgm:prSet presAssocID="{A441FC57-1ED9-4D9F-BDA2-6C8600B60E35}" presName="child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9AFF4A-EE9E-4B1D-8361-3763B6A9DBCB}" type="pres">
      <dgm:prSet presAssocID="{BF6D05D1-08C3-41DD-8311-B5B00B60012B}" presName="Name25" presStyleLbl="parChTrans1D1" presStyleIdx="1" presStyleCnt="4"/>
      <dgm:spPr/>
      <dgm:t>
        <a:bodyPr/>
        <a:lstStyle/>
        <a:p>
          <a:endParaRPr lang="en-US"/>
        </a:p>
      </dgm:t>
    </dgm:pt>
    <dgm:pt modelId="{561D878C-ED0E-496D-B874-CBD3A6269053}" type="pres">
      <dgm:prSet presAssocID="{82238040-477A-4343-BDC7-834A74CFAC13}" presName="node" presStyleCnt="0"/>
      <dgm:spPr/>
    </dgm:pt>
    <dgm:pt modelId="{7F013A63-25E0-4BF3-9FAF-C3310B6EDC69}" type="pres">
      <dgm:prSet presAssocID="{82238040-477A-4343-BDC7-834A74CFAC13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F3F33F-7E84-419B-8921-E24837BC862B}" type="pres">
      <dgm:prSet presAssocID="{82238040-477A-4343-BDC7-834A74CFAC13}" presName="child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66F8C-9D78-47A5-B52B-98B5CB94BD17}" type="pres">
      <dgm:prSet presAssocID="{4C51A4AE-5A03-4E50-B8BC-375ECB7D9BD1}" presName="Name25" presStyleLbl="parChTrans1D1" presStyleIdx="2" presStyleCnt="4"/>
      <dgm:spPr/>
      <dgm:t>
        <a:bodyPr/>
        <a:lstStyle/>
        <a:p>
          <a:endParaRPr lang="en-US"/>
        </a:p>
      </dgm:t>
    </dgm:pt>
    <dgm:pt modelId="{509238C3-0362-4F81-9F5E-C7B9A174AC95}" type="pres">
      <dgm:prSet presAssocID="{F9B8E48A-6799-4648-9B55-3CCF41DBB564}" presName="node" presStyleCnt="0"/>
      <dgm:spPr/>
    </dgm:pt>
    <dgm:pt modelId="{A8FDD499-CC23-4B42-AEDA-B15CEA9B40B0}" type="pres">
      <dgm:prSet presAssocID="{F9B8E48A-6799-4648-9B55-3CCF41DBB564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6E3344-39F6-4BFC-B197-875C099650DE}" type="pres">
      <dgm:prSet presAssocID="{F9B8E48A-6799-4648-9B55-3CCF41DBB564}" presName="child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C9AAF7-A587-4ACE-A32D-A5BD3C63257D}" type="pres">
      <dgm:prSet presAssocID="{F9FA0907-AE7B-4E0A-9EB7-627DDB7ED92A}" presName="Name25" presStyleLbl="parChTrans1D1" presStyleIdx="3" presStyleCnt="4"/>
      <dgm:spPr/>
      <dgm:t>
        <a:bodyPr/>
        <a:lstStyle/>
        <a:p>
          <a:endParaRPr lang="en-US"/>
        </a:p>
      </dgm:t>
    </dgm:pt>
    <dgm:pt modelId="{9E220C45-8660-4034-883E-13D3D343C315}" type="pres">
      <dgm:prSet presAssocID="{318B437F-2952-42BD-BB5D-62D7A45E47A1}" presName="node" presStyleCnt="0"/>
      <dgm:spPr/>
    </dgm:pt>
    <dgm:pt modelId="{04B236B9-3CBE-4EFA-892B-620A17F38B94}" type="pres">
      <dgm:prSet presAssocID="{318B437F-2952-42BD-BB5D-62D7A45E47A1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4FF8BA-1957-40EC-A7EA-3F66A9441D1A}" type="pres">
      <dgm:prSet presAssocID="{318B437F-2952-42BD-BB5D-62D7A45E47A1}" presName="child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1B977D-2B4F-4703-91A6-C0836A6402D1}" type="presOf" srcId="{044F3188-3627-4D52-BD60-DE5AA3F3DAB6}" destId="{B7FE02A0-54E8-4409-B58B-8979415F8510}" srcOrd="0" destOrd="0" presId="urn:microsoft.com/office/officeart/2005/8/layout/radial2"/>
    <dgm:cxn modelId="{44D58C78-5738-4877-B667-1165BFB662DD}" srcId="{F9B8E48A-6799-4648-9B55-3CCF41DBB564}" destId="{21ACC3CB-F3D9-433D-9CA7-8E58FF0C4E63}" srcOrd="0" destOrd="0" parTransId="{E3783712-7292-4A95-969E-E7977C25FA53}" sibTransId="{2F65C740-C824-475E-8D0E-8FD8ED7C87FE}"/>
    <dgm:cxn modelId="{66DFB64D-8283-4405-81F6-AD38C7AC9FC4}" srcId="{79ED12ED-03AB-4080-83BE-78395ADDDF8D}" destId="{82238040-477A-4343-BDC7-834A74CFAC13}" srcOrd="1" destOrd="0" parTransId="{BF6D05D1-08C3-41DD-8311-B5B00B60012B}" sibTransId="{67161075-A844-49EA-B2EB-78116505C181}"/>
    <dgm:cxn modelId="{D41B7A86-EC16-4D10-A0F4-7486DD72CD4D}" type="presOf" srcId="{A441FC57-1ED9-4D9F-BDA2-6C8600B60E35}" destId="{54C0D632-8EF4-471B-98CB-459DB9B36D6A}" srcOrd="0" destOrd="0" presId="urn:microsoft.com/office/officeart/2005/8/layout/radial2"/>
    <dgm:cxn modelId="{D4B1B72B-C5FA-40A4-98F7-394432103206}" type="presOf" srcId="{9C5045A1-8482-45B0-92C9-127CFE596600}" destId="{7D6E3344-39F6-4BFC-B197-875C099650DE}" srcOrd="0" destOrd="1" presId="urn:microsoft.com/office/officeart/2005/8/layout/radial2"/>
    <dgm:cxn modelId="{C903345F-C40D-494F-88BC-52A7D33D11D1}" srcId="{A441FC57-1ED9-4D9F-BDA2-6C8600B60E35}" destId="{6A891535-F621-40FE-9DCE-76DC7744C966}" srcOrd="2" destOrd="0" parTransId="{940BDCE3-C7BC-42F5-95E2-2B0FF82F1A48}" sibTransId="{A0300148-35BE-4A91-A6AD-86BF670BD5E9}"/>
    <dgm:cxn modelId="{B03806F9-3808-4529-A890-1E46B8D1CBD4}" type="presOf" srcId="{BF6D05D1-08C3-41DD-8311-B5B00B60012B}" destId="{D19AFF4A-EE9E-4B1D-8361-3763B6A9DBCB}" srcOrd="0" destOrd="0" presId="urn:microsoft.com/office/officeart/2005/8/layout/radial2"/>
    <dgm:cxn modelId="{1DF70FDB-95A6-443F-9239-14011C43A55D}" type="presOf" srcId="{82238040-477A-4343-BDC7-834A74CFAC13}" destId="{7F013A63-25E0-4BF3-9FAF-C3310B6EDC69}" srcOrd="0" destOrd="0" presId="urn:microsoft.com/office/officeart/2005/8/layout/radial2"/>
    <dgm:cxn modelId="{D6CF671F-D4F6-42CE-B0EE-FB9ABB6DB82F}" type="presOf" srcId="{79ED12ED-03AB-4080-83BE-78395ADDDF8D}" destId="{34D41ED8-3260-4928-B08F-FB2A1A6778EC}" srcOrd="0" destOrd="0" presId="urn:microsoft.com/office/officeart/2005/8/layout/radial2"/>
    <dgm:cxn modelId="{AA2D1089-F4C0-4159-87C2-B61997E8C3CA}" type="presOf" srcId="{9E7C9B7D-E300-4125-973A-80A599153DDF}" destId="{B7FE02A0-54E8-4409-B58B-8979415F8510}" srcOrd="0" destOrd="3" presId="urn:microsoft.com/office/officeart/2005/8/layout/radial2"/>
    <dgm:cxn modelId="{63DD88C9-0487-4743-956D-3D867FB611A1}" srcId="{F9B8E48A-6799-4648-9B55-3CCF41DBB564}" destId="{9C5045A1-8482-45B0-92C9-127CFE596600}" srcOrd="1" destOrd="0" parTransId="{DA6CBE42-0805-4DB4-8FFB-FC7091C8B11C}" sibTransId="{E3B2B78F-8243-419B-B7FB-B20E78BE56D3}"/>
    <dgm:cxn modelId="{05C1E7A2-F2A1-45C3-8294-5998D419DE34}" type="presOf" srcId="{318B437F-2952-42BD-BB5D-62D7A45E47A1}" destId="{04B236B9-3CBE-4EFA-892B-620A17F38B94}" srcOrd="0" destOrd="0" presId="urn:microsoft.com/office/officeart/2005/8/layout/radial2"/>
    <dgm:cxn modelId="{FE0DD372-7A4C-499F-8E3F-81C2029BAB47}" srcId="{82238040-477A-4343-BDC7-834A74CFAC13}" destId="{C7743C70-BDEA-48D1-8998-C183C93162D0}" srcOrd="1" destOrd="0" parTransId="{EF44412C-E2FA-4105-9C9F-BF1BC57D99DA}" sibTransId="{BBDB6C83-AD29-41CF-8E2F-0420B9328218}"/>
    <dgm:cxn modelId="{D40953BB-1A96-48A2-83EB-78920BB16810}" type="presOf" srcId="{6A891535-F621-40FE-9DCE-76DC7744C966}" destId="{B7FE02A0-54E8-4409-B58B-8979415F8510}" srcOrd="0" destOrd="2" presId="urn:microsoft.com/office/officeart/2005/8/layout/radial2"/>
    <dgm:cxn modelId="{4D9E60C4-B218-4CFB-B7CB-77E4D7637832}" srcId="{A441FC57-1ED9-4D9F-BDA2-6C8600B60E35}" destId="{044F3188-3627-4D52-BD60-DE5AA3F3DAB6}" srcOrd="0" destOrd="0" parTransId="{1588173D-A5D6-454E-AF5E-C09F9C88F967}" sibTransId="{04DA7448-3F41-484B-BCC4-6A30E327ED69}"/>
    <dgm:cxn modelId="{48F67449-1F54-4127-A22D-AAB430031E0F}" type="presOf" srcId="{F9B8E48A-6799-4648-9B55-3CCF41DBB564}" destId="{A8FDD499-CC23-4B42-AEDA-B15CEA9B40B0}" srcOrd="0" destOrd="0" presId="urn:microsoft.com/office/officeart/2005/8/layout/radial2"/>
    <dgm:cxn modelId="{259C302C-2DA5-491B-9BE4-8444FF0698DE}" srcId="{318B437F-2952-42BD-BB5D-62D7A45E47A1}" destId="{1D8AE8B1-2656-415E-989B-B68A5A7E0BF6}" srcOrd="0" destOrd="0" parTransId="{08EAB22D-9C4A-418F-A1EE-33308AFABBE0}" sibTransId="{F1A9C128-3126-435F-966C-E8EB0A0120E0}"/>
    <dgm:cxn modelId="{6F95D2EE-6390-40A0-AD1B-F4641C3C5B58}" type="presOf" srcId="{DBDAA8EF-39B8-4852-8005-FFA877231614}" destId="{B7FE02A0-54E8-4409-B58B-8979415F8510}" srcOrd="0" destOrd="1" presId="urn:microsoft.com/office/officeart/2005/8/layout/radial2"/>
    <dgm:cxn modelId="{4BBB74DF-5FB9-40C8-AA3B-B29A7C788FD2}" type="presOf" srcId="{F9FA0907-AE7B-4E0A-9EB7-627DDB7ED92A}" destId="{E0C9AAF7-A587-4ACE-A32D-A5BD3C63257D}" srcOrd="0" destOrd="0" presId="urn:microsoft.com/office/officeart/2005/8/layout/radial2"/>
    <dgm:cxn modelId="{5EC78968-AB9D-419C-A5DF-2F75EA51868E}" srcId="{82238040-477A-4343-BDC7-834A74CFAC13}" destId="{55701F8C-5008-41A2-BA02-562C9C8B13C4}" srcOrd="0" destOrd="0" parTransId="{B7E486EF-591C-4AAD-9058-C72645006484}" sibTransId="{B03C769F-456F-47A9-A925-B282FA43F5A0}"/>
    <dgm:cxn modelId="{8A847C15-83E8-4A4A-9CE7-0E6408EFC1B5}" type="presOf" srcId="{55701F8C-5008-41A2-BA02-562C9C8B13C4}" destId="{B8F3F33F-7E84-419B-8921-E24837BC862B}" srcOrd="0" destOrd="0" presId="urn:microsoft.com/office/officeart/2005/8/layout/radial2"/>
    <dgm:cxn modelId="{2EA770E7-4C14-4253-899F-8F7D2070BACC}" srcId="{79ED12ED-03AB-4080-83BE-78395ADDDF8D}" destId="{318B437F-2952-42BD-BB5D-62D7A45E47A1}" srcOrd="3" destOrd="0" parTransId="{F9FA0907-AE7B-4E0A-9EB7-627DDB7ED92A}" sibTransId="{479C3E65-BE43-47CE-8CC7-A2C82F8513C2}"/>
    <dgm:cxn modelId="{B60B469C-9969-46E0-9EF1-FDE678ADBB3A}" srcId="{A441FC57-1ED9-4D9F-BDA2-6C8600B60E35}" destId="{DBDAA8EF-39B8-4852-8005-FFA877231614}" srcOrd="1" destOrd="0" parTransId="{862771D1-19B0-4148-B3FC-77FA3E1B0ADD}" sibTransId="{055619F0-5F95-4667-8DEC-9F8542F56936}"/>
    <dgm:cxn modelId="{F09885C7-1FCD-453D-A448-3CA9C0C8DD5B}" type="presOf" srcId="{4C51A4AE-5A03-4E50-B8BC-375ECB7D9BD1}" destId="{98166F8C-9D78-47A5-B52B-98B5CB94BD17}" srcOrd="0" destOrd="0" presId="urn:microsoft.com/office/officeart/2005/8/layout/radial2"/>
    <dgm:cxn modelId="{25AB1D3B-C891-4CCC-8235-CDB0420F5270}" type="presOf" srcId="{21ACC3CB-F3D9-433D-9CA7-8E58FF0C4E63}" destId="{7D6E3344-39F6-4BFC-B197-875C099650DE}" srcOrd="0" destOrd="0" presId="urn:microsoft.com/office/officeart/2005/8/layout/radial2"/>
    <dgm:cxn modelId="{585487BC-F9DC-4EB7-8B99-030EA352CB4E}" type="presOf" srcId="{C7743C70-BDEA-48D1-8998-C183C93162D0}" destId="{B8F3F33F-7E84-419B-8921-E24837BC862B}" srcOrd="0" destOrd="1" presId="urn:microsoft.com/office/officeart/2005/8/layout/radial2"/>
    <dgm:cxn modelId="{86898506-42AD-40AD-8343-6EB3A7CFAA0F}" type="presOf" srcId="{51427DE1-AB5D-4EE5-84BA-502FC81D85CE}" destId="{BCE4E8DB-90D0-445D-BE7B-792BE24C3C69}" srcOrd="0" destOrd="0" presId="urn:microsoft.com/office/officeart/2005/8/layout/radial2"/>
    <dgm:cxn modelId="{7D42FAFF-EDB9-4D12-BEDC-3C6B73116167}" srcId="{79ED12ED-03AB-4080-83BE-78395ADDDF8D}" destId="{A441FC57-1ED9-4D9F-BDA2-6C8600B60E35}" srcOrd="0" destOrd="0" parTransId="{51427DE1-AB5D-4EE5-84BA-502FC81D85CE}" sibTransId="{4B62A62C-F2F8-4BFB-9663-590A19D8A896}"/>
    <dgm:cxn modelId="{99A0DFDD-8030-4F23-940E-B58101EE4DFE}" srcId="{A441FC57-1ED9-4D9F-BDA2-6C8600B60E35}" destId="{9E7C9B7D-E300-4125-973A-80A599153DDF}" srcOrd="3" destOrd="0" parTransId="{DA020EC7-A401-449C-88E3-A4D90B0601BC}" sibTransId="{8723521E-49CC-4FFE-809E-AA13705377BC}"/>
    <dgm:cxn modelId="{D4342935-1662-4280-A395-708A1836010D}" srcId="{79ED12ED-03AB-4080-83BE-78395ADDDF8D}" destId="{F9B8E48A-6799-4648-9B55-3CCF41DBB564}" srcOrd="2" destOrd="0" parTransId="{4C51A4AE-5A03-4E50-B8BC-375ECB7D9BD1}" sibTransId="{67CA4887-C99C-45B0-BC85-2B4A8FD691FE}"/>
    <dgm:cxn modelId="{20258227-7823-4AC2-861C-0F83DC4AF2B9}" type="presOf" srcId="{1D8AE8B1-2656-415E-989B-B68A5A7E0BF6}" destId="{764FF8BA-1957-40EC-A7EA-3F66A9441D1A}" srcOrd="0" destOrd="0" presId="urn:microsoft.com/office/officeart/2005/8/layout/radial2"/>
    <dgm:cxn modelId="{F856AE99-1C6E-4455-9C40-86D9EF2AA01D}" type="presParOf" srcId="{34D41ED8-3260-4928-B08F-FB2A1A6778EC}" destId="{85F6BCB0-1F6F-45D5-9B42-DE4380602F8D}" srcOrd="0" destOrd="0" presId="urn:microsoft.com/office/officeart/2005/8/layout/radial2"/>
    <dgm:cxn modelId="{1C6BA6EA-22AE-439A-9FBE-B372C2E6FAA6}" type="presParOf" srcId="{85F6BCB0-1F6F-45D5-9B42-DE4380602F8D}" destId="{75B5A1AF-2179-45C0-8927-3BB555D8754E}" srcOrd="0" destOrd="0" presId="urn:microsoft.com/office/officeart/2005/8/layout/radial2"/>
    <dgm:cxn modelId="{9EF9A22A-6F88-40ED-B4E1-165827E31E50}" type="presParOf" srcId="{75B5A1AF-2179-45C0-8927-3BB555D8754E}" destId="{B40F9725-4D19-4C97-86D3-B1226CBCED68}" srcOrd="0" destOrd="0" presId="urn:microsoft.com/office/officeart/2005/8/layout/radial2"/>
    <dgm:cxn modelId="{BC954623-A27B-4655-A7BE-88F3C1AA3FC4}" type="presParOf" srcId="{75B5A1AF-2179-45C0-8927-3BB555D8754E}" destId="{97C1B7D0-8EDF-454E-A31F-A0FB38658296}" srcOrd="1" destOrd="0" presId="urn:microsoft.com/office/officeart/2005/8/layout/radial2"/>
    <dgm:cxn modelId="{6564D077-B996-4E0D-B090-7418321420FC}" type="presParOf" srcId="{85F6BCB0-1F6F-45D5-9B42-DE4380602F8D}" destId="{BCE4E8DB-90D0-445D-BE7B-792BE24C3C69}" srcOrd="1" destOrd="0" presId="urn:microsoft.com/office/officeart/2005/8/layout/radial2"/>
    <dgm:cxn modelId="{D15BE5D3-0EAA-435C-BB14-618FD7FF6708}" type="presParOf" srcId="{85F6BCB0-1F6F-45D5-9B42-DE4380602F8D}" destId="{A2934DD1-8747-4B58-A761-E4F6D2A0C660}" srcOrd="2" destOrd="0" presId="urn:microsoft.com/office/officeart/2005/8/layout/radial2"/>
    <dgm:cxn modelId="{E23F5AAC-851A-43E1-8744-F46A1E67CC8D}" type="presParOf" srcId="{A2934DD1-8747-4B58-A761-E4F6D2A0C660}" destId="{54C0D632-8EF4-471B-98CB-459DB9B36D6A}" srcOrd="0" destOrd="0" presId="urn:microsoft.com/office/officeart/2005/8/layout/radial2"/>
    <dgm:cxn modelId="{84DA555B-E176-4A41-8850-0153A0AAC2B4}" type="presParOf" srcId="{A2934DD1-8747-4B58-A761-E4F6D2A0C660}" destId="{B7FE02A0-54E8-4409-B58B-8979415F8510}" srcOrd="1" destOrd="0" presId="urn:microsoft.com/office/officeart/2005/8/layout/radial2"/>
    <dgm:cxn modelId="{0A6BF096-08D9-49CE-9B5B-1909BEEA613B}" type="presParOf" srcId="{85F6BCB0-1F6F-45D5-9B42-DE4380602F8D}" destId="{D19AFF4A-EE9E-4B1D-8361-3763B6A9DBCB}" srcOrd="3" destOrd="0" presId="urn:microsoft.com/office/officeart/2005/8/layout/radial2"/>
    <dgm:cxn modelId="{21BE6A16-4AD5-498E-A3A6-8E72454AC1ED}" type="presParOf" srcId="{85F6BCB0-1F6F-45D5-9B42-DE4380602F8D}" destId="{561D878C-ED0E-496D-B874-CBD3A6269053}" srcOrd="4" destOrd="0" presId="urn:microsoft.com/office/officeart/2005/8/layout/radial2"/>
    <dgm:cxn modelId="{BCD337CC-522B-4DE1-A908-F8C43215DA6D}" type="presParOf" srcId="{561D878C-ED0E-496D-B874-CBD3A6269053}" destId="{7F013A63-25E0-4BF3-9FAF-C3310B6EDC69}" srcOrd="0" destOrd="0" presId="urn:microsoft.com/office/officeart/2005/8/layout/radial2"/>
    <dgm:cxn modelId="{D5DD5CA4-C7B2-4642-848C-CD15D300BABB}" type="presParOf" srcId="{561D878C-ED0E-496D-B874-CBD3A6269053}" destId="{B8F3F33F-7E84-419B-8921-E24837BC862B}" srcOrd="1" destOrd="0" presId="urn:microsoft.com/office/officeart/2005/8/layout/radial2"/>
    <dgm:cxn modelId="{DC2E65C9-87BE-45C1-A551-8B6D6DAC2760}" type="presParOf" srcId="{85F6BCB0-1F6F-45D5-9B42-DE4380602F8D}" destId="{98166F8C-9D78-47A5-B52B-98B5CB94BD17}" srcOrd="5" destOrd="0" presId="urn:microsoft.com/office/officeart/2005/8/layout/radial2"/>
    <dgm:cxn modelId="{961E2F26-5F16-414A-A52A-A835D16C87DD}" type="presParOf" srcId="{85F6BCB0-1F6F-45D5-9B42-DE4380602F8D}" destId="{509238C3-0362-4F81-9F5E-C7B9A174AC95}" srcOrd="6" destOrd="0" presId="urn:microsoft.com/office/officeart/2005/8/layout/radial2"/>
    <dgm:cxn modelId="{D307DA3B-88D7-4E23-9ED2-B6965EE2E263}" type="presParOf" srcId="{509238C3-0362-4F81-9F5E-C7B9A174AC95}" destId="{A8FDD499-CC23-4B42-AEDA-B15CEA9B40B0}" srcOrd="0" destOrd="0" presId="urn:microsoft.com/office/officeart/2005/8/layout/radial2"/>
    <dgm:cxn modelId="{BF7EB18B-D4EC-48E7-84B1-AB73828F5778}" type="presParOf" srcId="{509238C3-0362-4F81-9F5E-C7B9A174AC95}" destId="{7D6E3344-39F6-4BFC-B197-875C099650DE}" srcOrd="1" destOrd="0" presId="urn:microsoft.com/office/officeart/2005/8/layout/radial2"/>
    <dgm:cxn modelId="{731E13FD-8104-465F-85CA-FB35C2C031E4}" type="presParOf" srcId="{85F6BCB0-1F6F-45D5-9B42-DE4380602F8D}" destId="{E0C9AAF7-A587-4ACE-A32D-A5BD3C63257D}" srcOrd="7" destOrd="0" presId="urn:microsoft.com/office/officeart/2005/8/layout/radial2"/>
    <dgm:cxn modelId="{FFAC6367-D975-433E-AA3F-66C8FF9229B5}" type="presParOf" srcId="{85F6BCB0-1F6F-45D5-9B42-DE4380602F8D}" destId="{9E220C45-8660-4034-883E-13D3D343C315}" srcOrd="8" destOrd="0" presId="urn:microsoft.com/office/officeart/2005/8/layout/radial2"/>
    <dgm:cxn modelId="{F65AC4E0-7F71-4A40-913C-EE2570DCB865}" type="presParOf" srcId="{9E220C45-8660-4034-883E-13D3D343C315}" destId="{04B236B9-3CBE-4EFA-892B-620A17F38B94}" srcOrd="0" destOrd="0" presId="urn:microsoft.com/office/officeart/2005/8/layout/radial2"/>
    <dgm:cxn modelId="{BF94C8F0-11B2-4B4A-86DE-7E4C0ED02AF7}" type="presParOf" srcId="{9E220C45-8660-4034-883E-13D3D343C315}" destId="{764FF8BA-1957-40EC-A7EA-3F66A9441D1A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C9AAF7-A587-4ACE-A32D-A5BD3C63257D}">
      <dsp:nvSpPr>
        <dsp:cNvPr id="0" name=""/>
        <dsp:cNvSpPr/>
      </dsp:nvSpPr>
      <dsp:spPr>
        <a:xfrm rot="3681900">
          <a:off x="2307158" y="3360204"/>
          <a:ext cx="885956" cy="42451"/>
        </a:xfrm>
        <a:custGeom>
          <a:avLst/>
          <a:gdLst/>
          <a:ahLst/>
          <a:cxnLst/>
          <a:rect l="0" t="0" r="0" b="0"/>
          <a:pathLst>
            <a:path>
              <a:moveTo>
                <a:pt x="0" y="21225"/>
              </a:moveTo>
              <a:lnTo>
                <a:pt x="885956" y="212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166F8C-9D78-47A5-B52B-98B5CB94BD17}">
      <dsp:nvSpPr>
        <dsp:cNvPr id="0" name=""/>
        <dsp:cNvSpPr/>
      </dsp:nvSpPr>
      <dsp:spPr>
        <a:xfrm rot="1312018">
          <a:off x="2793337" y="2722467"/>
          <a:ext cx="633852" cy="42451"/>
        </a:xfrm>
        <a:custGeom>
          <a:avLst/>
          <a:gdLst/>
          <a:ahLst/>
          <a:cxnLst/>
          <a:rect l="0" t="0" r="0" b="0"/>
          <a:pathLst>
            <a:path>
              <a:moveTo>
                <a:pt x="0" y="21225"/>
              </a:moveTo>
              <a:lnTo>
                <a:pt x="633852" y="212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9AFF4A-EE9E-4B1D-8361-3763B6A9DBCB}">
      <dsp:nvSpPr>
        <dsp:cNvPr id="0" name=""/>
        <dsp:cNvSpPr/>
      </dsp:nvSpPr>
      <dsp:spPr>
        <a:xfrm rot="20287982">
          <a:off x="2793337" y="1994367"/>
          <a:ext cx="633852" cy="42451"/>
        </a:xfrm>
        <a:custGeom>
          <a:avLst/>
          <a:gdLst/>
          <a:ahLst/>
          <a:cxnLst/>
          <a:rect l="0" t="0" r="0" b="0"/>
          <a:pathLst>
            <a:path>
              <a:moveTo>
                <a:pt x="0" y="21225"/>
              </a:moveTo>
              <a:lnTo>
                <a:pt x="633852" y="212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E4E8DB-90D0-445D-BE7B-792BE24C3C69}">
      <dsp:nvSpPr>
        <dsp:cNvPr id="0" name=""/>
        <dsp:cNvSpPr/>
      </dsp:nvSpPr>
      <dsp:spPr>
        <a:xfrm rot="17918100">
          <a:off x="2307158" y="1356630"/>
          <a:ext cx="885956" cy="42451"/>
        </a:xfrm>
        <a:custGeom>
          <a:avLst/>
          <a:gdLst/>
          <a:ahLst/>
          <a:cxnLst/>
          <a:rect l="0" t="0" r="0" b="0"/>
          <a:pathLst>
            <a:path>
              <a:moveTo>
                <a:pt x="0" y="21225"/>
              </a:moveTo>
              <a:lnTo>
                <a:pt x="885956" y="212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C1B7D0-8EDF-454E-A31F-A0FB38658296}">
      <dsp:nvSpPr>
        <dsp:cNvPr id="0" name=""/>
        <dsp:cNvSpPr/>
      </dsp:nvSpPr>
      <dsp:spPr>
        <a:xfrm>
          <a:off x="1327451" y="1503944"/>
          <a:ext cx="1751397" cy="175139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0D632-8EF4-471B-98CB-459DB9B36D6A}">
      <dsp:nvSpPr>
        <dsp:cNvPr id="0" name=""/>
        <dsp:cNvSpPr/>
      </dsp:nvSpPr>
      <dsp:spPr>
        <a:xfrm>
          <a:off x="2688800" y="2483"/>
          <a:ext cx="1050838" cy="1050838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Western Region School IPM Working Group</a:t>
          </a:r>
          <a:endParaRPr lang="en-US" sz="1200" kern="1200" dirty="0"/>
        </a:p>
      </dsp:txBody>
      <dsp:txXfrm>
        <a:off x="2842692" y="156375"/>
        <a:ext cx="743054" cy="743054"/>
      </dsp:txXfrm>
    </dsp:sp>
    <dsp:sp modelId="{B7FE02A0-54E8-4409-B58B-8979415F8510}">
      <dsp:nvSpPr>
        <dsp:cNvPr id="0" name=""/>
        <dsp:cNvSpPr/>
      </dsp:nvSpPr>
      <dsp:spPr>
        <a:xfrm>
          <a:off x="3844723" y="2483"/>
          <a:ext cx="1576258" cy="1050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Dawn H. Gouge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Carrie R. Foss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Tim Stock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Deb Young</a:t>
          </a:r>
          <a:endParaRPr lang="en-US" sz="1600" kern="1200" dirty="0"/>
        </a:p>
      </dsp:txBody>
      <dsp:txXfrm>
        <a:off x="3844723" y="2483"/>
        <a:ext cx="1576258" cy="1050838"/>
      </dsp:txXfrm>
    </dsp:sp>
    <dsp:sp modelId="{7F013A63-25E0-4BF3-9FAF-C3310B6EDC69}">
      <dsp:nvSpPr>
        <dsp:cNvPr id="0" name=""/>
        <dsp:cNvSpPr/>
      </dsp:nvSpPr>
      <dsp:spPr>
        <a:xfrm>
          <a:off x="3366584" y="1176439"/>
          <a:ext cx="1050838" cy="10508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Southern Region School IPM Working Group</a:t>
          </a:r>
          <a:endParaRPr lang="en-US" sz="1200" kern="1200" dirty="0"/>
        </a:p>
      </dsp:txBody>
      <dsp:txXfrm>
        <a:off x="3520476" y="1330331"/>
        <a:ext cx="743054" cy="743054"/>
      </dsp:txXfrm>
    </dsp:sp>
    <dsp:sp modelId="{B8F3F33F-7E84-419B-8921-E24837BC862B}">
      <dsp:nvSpPr>
        <dsp:cNvPr id="0" name=""/>
        <dsp:cNvSpPr/>
      </dsp:nvSpPr>
      <dsp:spPr>
        <a:xfrm>
          <a:off x="4522507" y="1176439"/>
          <a:ext cx="1576258" cy="1050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Janet Hurley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Fudd</a:t>
          </a:r>
          <a:r>
            <a:rPr lang="en-US" sz="1600" kern="1200" dirty="0" smtClean="0"/>
            <a:t> Graham</a:t>
          </a:r>
          <a:endParaRPr lang="en-US" sz="1600" kern="1200" dirty="0"/>
        </a:p>
      </dsp:txBody>
      <dsp:txXfrm>
        <a:off x="4522507" y="1176439"/>
        <a:ext cx="1576258" cy="1050838"/>
      </dsp:txXfrm>
    </dsp:sp>
    <dsp:sp modelId="{A8FDD499-CC23-4B42-AEDA-B15CEA9B40B0}">
      <dsp:nvSpPr>
        <dsp:cNvPr id="0" name=""/>
        <dsp:cNvSpPr/>
      </dsp:nvSpPr>
      <dsp:spPr>
        <a:xfrm>
          <a:off x="3366584" y="2532007"/>
          <a:ext cx="1050838" cy="1050838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North East Regional School IPM Working Group</a:t>
          </a:r>
          <a:endParaRPr lang="en-US" sz="1200" kern="1200" dirty="0"/>
        </a:p>
      </dsp:txBody>
      <dsp:txXfrm>
        <a:off x="3520476" y="2685899"/>
        <a:ext cx="743054" cy="743054"/>
      </dsp:txXfrm>
    </dsp:sp>
    <dsp:sp modelId="{7D6E3344-39F6-4BFC-B197-875C099650DE}">
      <dsp:nvSpPr>
        <dsp:cNvPr id="0" name=""/>
        <dsp:cNvSpPr/>
      </dsp:nvSpPr>
      <dsp:spPr>
        <a:xfrm>
          <a:off x="4522507" y="2532007"/>
          <a:ext cx="1576258" cy="1050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Lynn </a:t>
          </a:r>
          <a:r>
            <a:rPr lang="en-US" sz="1600" kern="1200" dirty="0" err="1" smtClean="0"/>
            <a:t>Braband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Kathy Murray</a:t>
          </a:r>
          <a:endParaRPr lang="en-US" sz="1600" kern="1200" dirty="0"/>
        </a:p>
      </dsp:txBody>
      <dsp:txXfrm>
        <a:off x="4522507" y="2532007"/>
        <a:ext cx="1576258" cy="1050838"/>
      </dsp:txXfrm>
    </dsp:sp>
    <dsp:sp modelId="{04B236B9-3CBE-4EFA-892B-620A17F38B94}">
      <dsp:nvSpPr>
        <dsp:cNvPr id="0" name=""/>
        <dsp:cNvSpPr/>
      </dsp:nvSpPr>
      <dsp:spPr>
        <a:xfrm>
          <a:off x="2688800" y="3705963"/>
          <a:ext cx="1050838" cy="1050838"/>
        </a:xfrm>
        <a:prstGeom prst="ellipse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North Central Regional School IPM Working Group</a:t>
          </a:r>
          <a:endParaRPr lang="en-US" sz="1200" kern="1200" dirty="0"/>
        </a:p>
      </dsp:txBody>
      <dsp:txXfrm>
        <a:off x="2842692" y="3859855"/>
        <a:ext cx="743054" cy="743054"/>
      </dsp:txXfrm>
    </dsp:sp>
    <dsp:sp modelId="{764FF8BA-1957-40EC-A7EA-3F66A9441D1A}">
      <dsp:nvSpPr>
        <dsp:cNvPr id="0" name=""/>
        <dsp:cNvSpPr/>
      </dsp:nvSpPr>
      <dsp:spPr>
        <a:xfrm>
          <a:off x="3844723" y="3705963"/>
          <a:ext cx="1576258" cy="1050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Tom Green</a:t>
          </a:r>
          <a:endParaRPr lang="en-US" sz="1600" kern="1200" dirty="0"/>
        </a:p>
      </dsp:txBody>
      <dsp:txXfrm>
        <a:off x="3844723" y="3705963"/>
        <a:ext cx="1576258" cy="10508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3"/>
            <a:ext cx="3037735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1" tIns="46145" rIns="92291" bIns="46145" numCol="1" anchor="t" anchorCtr="0" compatLnSpc="1">
            <a:prstTxWarp prst="textNoShape">
              <a:avLst/>
            </a:prstTxWarp>
          </a:bodyPr>
          <a:lstStyle>
            <a:lvl1pPr defTabSz="922994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082" y="3"/>
            <a:ext cx="3037735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1" tIns="46145" rIns="92291" bIns="46145" numCol="1" anchor="t" anchorCtr="0" compatLnSpc="1">
            <a:prstTxWarp prst="textNoShape">
              <a:avLst/>
            </a:prstTxWarp>
          </a:bodyPr>
          <a:lstStyle>
            <a:lvl1pPr algn="r" defTabSz="922994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90DA00A-00AF-425A-BA2C-BEFD31D0355F}" type="datetime1">
              <a:rPr lang="en-US"/>
              <a:pPr>
                <a:defRPr/>
              </a:pPr>
              <a:t>5/27/2015</a:t>
            </a:fld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0315"/>
            <a:ext cx="3037735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1" tIns="46145" rIns="92291" bIns="46145" numCol="1" anchor="b" anchorCtr="0" compatLnSpc="1">
            <a:prstTxWarp prst="textNoShape">
              <a:avLst/>
            </a:prstTxWarp>
          </a:bodyPr>
          <a:lstStyle>
            <a:lvl1pPr defTabSz="922994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082" y="8830315"/>
            <a:ext cx="3037735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1" tIns="46145" rIns="92291" bIns="46145" numCol="1" anchor="b" anchorCtr="0" compatLnSpc="1">
            <a:prstTxWarp prst="textNoShape">
              <a:avLst/>
            </a:prstTxWarp>
          </a:bodyPr>
          <a:lstStyle>
            <a:lvl1pPr algn="r" defTabSz="921706" eaLnBrk="1" hangingPunct="1">
              <a:defRPr sz="1200"/>
            </a:lvl1pPr>
          </a:lstStyle>
          <a:p>
            <a:pPr>
              <a:defRPr/>
            </a:pPr>
            <a:fld id="{4F652EAC-66BE-4BC1-B949-F05F6270D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962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3"/>
            <a:ext cx="3037735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1" tIns="46145" rIns="92291" bIns="46145" numCol="1" anchor="t" anchorCtr="0" compatLnSpc="1">
            <a:prstTxWarp prst="textNoShape">
              <a:avLst/>
            </a:prstTxWarp>
          </a:bodyPr>
          <a:lstStyle>
            <a:lvl1pPr defTabSz="922994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082" y="3"/>
            <a:ext cx="3037735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1" tIns="46145" rIns="92291" bIns="46145" numCol="1" anchor="t" anchorCtr="0" compatLnSpc="1">
            <a:prstTxWarp prst="textNoShape">
              <a:avLst/>
            </a:prstTxWarp>
          </a:bodyPr>
          <a:lstStyle>
            <a:lvl1pPr algn="r" defTabSz="922994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51F81BF-F17A-4F53-B4B1-AE572EAFDA9E}" type="datetime1">
              <a:rPr lang="en-US"/>
              <a:pPr>
                <a:defRPr/>
              </a:pPr>
              <a:t>5/27/2015</a:t>
            </a:fld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993" y="4416742"/>
            <a:ext cx="5606419" cy="418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1" tIns="46145" rIns="92291" bIns="46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315"/>
            <a:ext cx="3037735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1" tIns="46145" rIns="92291" bIns="46145" numCol="1" anchor="b" anchorCtr="0" compatLnSpc="1">
            <a:prstTxWarp prst="textNoShape">
              <a:avLst/>
            </a:prstTxWarp>
          </a:bodyPr>
          <a:lstStyle>
            <a:lvl1pPr defTabSz="922994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082" y="8830315"/>
            <a:ext cx="3037735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1" tIns="46145" rIns="92291" bIns="46145" numCol="1" anchor="b" anchorCtr="0" compatLnSpc="1">
            <a:prstTxWarp prst="textNoShape">
              <a:avLst/>
            </a:prstTxWarp>
          </a:bodyPr>
          <a:lstStyle>
            <a:lvl1pPr algn="r" defTabSz="921706" eaLnBrk="1" hangingPunct="1">
              <a:defRPr sz="1200"/>
            </a:lvl1pPr>
          </a:lstStyle>
          <a:p>
            <a:pPr>
              <a:defRPr/>
            </a:pPr>
            <a:fld id="{31D64860-82C7-4F38-8B8A-0D0C77338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729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291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82">
              <a:defRPr>
                <a:solidFill>
                  <a:schemeClr val="tx1"/>
                </a:solidFill>
                <a:latin typeface="Arial" charset="0"/>
              </a:defRPr>
            </a:lvl1pPr>
            <a:lvl2pPr marL="729013" indent="-280389" defTabSz="914382">
              <a:defRPr>
                <a:solidFill>
                  <a:schemeClr val="tx1"/>
                </a:solidFill>
                <a:latin typeface="Arial" charset="0"/>
              </a:defRPr>
            </a:lvl2pPr>
            <a:lvl3pPr marL="1121559" indent="-224312" defTabSz="914382">
              <a:defRPr>
                <a:solidFill>
                  <a:schemeClr val="tx1"/>
                </a:solidFill>
                <a:latin typeface="Arial" charset="0"/>
              </a:defRPr>
            </a:lvl3pPr>
            <a:lvl4pPr marL="1570183" indent="-224312" defTabSz="914382">
              <a:defRPr>
                <a:solidFill>
                  <a:schemeClr val="tx1"/>
                </a:solidFill>
                <a:latin typeface="Arial" charset="0"/>
              </a:defRPr>
            </a:lvl4pPr>
            <a:lvl5pPr marL="2018806" indent="-224312" defTabSz="914382">
              <a:defRPr>
                <a:solidFill>
                  <a:schemeClr val="tx1"/>
                </a:solidFill>
                <a:latin typeface="Arial" charset="0"/>
              </a:defRPr>
            </a:lvl5pPr>
            <a:lvl6pPr marL="2467430" indent="-224312" defTabSz="9143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054" indent="-224312" defTabSz="9143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677" indent="-224312" defTabSz="9143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301" indent="-224312" defTabSz="9143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mtClean="0">
                <a:solidFill>
                  <a:prstClr val="black"/>
                </a:solidFill>
                <a:latin typeface="Comic Sans MS" pitchFamily="66" charset="0"/>
              </a:rPr>
              <a:t>School IPM</a:t>
            </a:r>
          </a:p>
        </p:txBody>
      </p:sp>
      <p:sp>
        <p:nvSpPr>
          <p:cNvPr id="9113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82">
              <a:defRPr>
                <a:solidFill>
                  <a:schemeClr val="tx1"/>
                </a:solidFill>
                <a:latin typeface="Arial" charset="0"/>
              </a:defRPr>
            </a:lvl1pPr>
            <a:lvl2pPr marL="729013" indent="-280389" defTabSz="914382">
              <a:defRPr>
                <a:solidFill>
                  <a:schemeClr val="tx1"/>
                </a:solidFill>
                <a:latin typeface="Arial" charset="0"/>
              </a:defRPr>
            </a:lvl2pPr>
            <a:lvl3pPr marL="1121559" indent="-224312" defTabSz="914382">
              <a:defRPr>
                <a:solidFill>
                  <a:schemeClr val="tx1"/>
                </a:solidFill>
                <a:latin typeface="Arial" charset="0"/>
              </a:defRPr>
            </a:lvl3pPr>
            <a:lvl4pPr marL="1570183" indent="-224312" defTabSz="914382">
              <a:defRPr>
                <a:solidFill>
                  <a:schemeClr val="tx1"/>
                </a:solidFill>
                <a:latin typeface="Arial" charset="0"/>
              </a:defRPr>
            </a:lvl4pPr>
            <a:lvl5pPr marL="2018806" indent="-224312" defTabSz="914382">
              <a:defRPr>
                <a:solidFill>
                  <a:schemeClr val="tx1"/>
                </a:solidFill>
                <a:latin typeface="Arial" charset="0"/>
              </a:defRPr>
            </a:lvl5pPr>
            <a:lvl6pPr marL="2467430" indent="-224312" defTabSz="9143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054" indent="-224312" defTabSz="9143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677" indent="-224312" defTabSz="9143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301" indent="-224312" defTabSz="9143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mtClean="0">
                <a:solidFill>
                  <a:prstClr val="black"/>
                </a:solidFill>
                <a:latin typeface="Comic Sans MS" pitchFamily="66" charset="0"/>
              </a:rPr>
              <a:t>Gouge &amp;  Lame</a:t>
            </a:r>
          </a:p>
        </p:txBody>
      </p:sp>
      <p:sp>
        <p:nvSpPr>
          <p:cNvPr id="9114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82">
              <a:defRPr>
                <a:solidFill>
                  <a:schemeClr val="tx1"/>
                </a:solidFill>
                <a:latin typeface="Arial" charset="0"/>
              </a:defRPr>
            </a:lvl1pPr>
            <a:lvl2pPr marL="729013" indent="-280389" defTabSz="914382">
              <a:defRPr>
                <a:solidFill>
                  <a:schemeClr val="tx1"/>
                </a:solidFill>
                <a:latin typeface="Arial" charset="0"/>
              </a:defRPr>
            </a:lvl2pPr>
            <a:lvl3pPr marL="1121559" indent="-224312" defTabSz="914382">
              <a:defRPr>
                <a:solidFill>
                  <a:schemeClr val="tx1"/>
                </a:solidFill>
                <a:latin typeface="Arial" charset="0"/>
              </a:defRPr>
            </a:lvl3pPr>
            <a:lvl4pPr marL="1570183" indent="-224312" defTabSz="914382">
              <a:defRPr>
                <a:solidFill>
                  <a:schemeClr val="tx1"/>
                </a:solidFill>
                <a:latin typeface="Arial" charset="0"/>
              </a:defRPr>
            </a:lvl4pPr>
            <a:lvl5pPr marL="2018806" indent="-224312" defTabSz="914382">
              <a:defRPr>
                <a:solidFill>
                  <a:schemeClr val="tx1"/>
                </a:solidFill>
                <a:latin typeface="Arial" charset="0"/>
              </a:defRPr>
            </a:lvl5pPr>
            <a:lvl6pPr marL="2467430" indent="-224312" defTabSz="9143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054" indent="-224312" defTabSz="9143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677" indent="-224312" defTabSz="9143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301" indent="-224312" defTabSz="9143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99596C3-E728-4F59-9723-8526002FCA4D}" type="slidenum">
              <a:rPr lang="en-US" smtClean="0">
                <a:solidFill>
                  <a:prstClr val="black"/>
                </a:solidFill>
                <a:latin typeface="Comic Sans MS" pitchFamily="66" charset="0"/>
              </a:rPr>
              <a:pPr/>
              <a:t>7</a:t>
            </a:fld>
            <a:endParaRPr lang="en-US" smtClean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11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11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40 out of 50 state contacts have responded  based on </a:t>
            </a:r>
            <a:r>
              <a:rPr lang="en-US" b="1" dirty="0" smtClean="0"/>
              <a:t>activity</a:t>
            </a:r>
            <a:r>
              <a:rPr lang="en-US" dirty="0" smtClean="0"/>
              <a:t> statewide, not law, or compliance.</a:t>
            </a:r>
          </a:p>
        </p:txBody>
      </p:sp>
    </p:spTree>
    <p:extLst>
      <p:ext uri="{BB962C8B-B14F-4D97-AF65-F5344CB8AC3E}">
        <p14:creationId xmlns:p14="http://schemas.microsoft.com/office/powerpoint/2010/main" val="4045278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020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54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C47E-E114-45ED-82AF-21F3F7F98F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48F1-0C6C-4CAA-9B54-7EA75888FF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8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EF45-B6EE-485D-94D4-BC1B5CEC48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48F1-0C6C-4CAA-9B54-7EA75888FF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19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8A25A-7715-4635-99EE-AB44996A8C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48F1-0C6C-4CAA-9B54-7EA75888FF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71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F4CA9-9739-42EB-83EC-CDB6CADCBDA5}" type="datetime1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20B2A092-7356-426E-B7F4-9D4565C96B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03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DBED-0CCC-429E-8EC8-751CCDD6C82D}" type="datetime1">
              <a:rPr lang="en-US" smtClean="0">
                <a:solidFill>
                  <a:srgbClr val="000000"/>
                </a:solidFill>
              </a:rPr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58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8160-365E-4110-9492-508144633DB2}" type="datetime1">
              <a:rPr lang="en-US" smtClean="0">
                <a:solidFill>
                  <a:srgbClr val="000000"/>
                </a:solidFill>
              </a:rPr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05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4DD8-621C-4C7A-89E2-DBB1CF84AC77}" type="datetime1">
              <a:rPr lang="en-US" smtClean="0">
                <a:solidFill>
                  <a:srgbClr val="000000"/>
                </a:solidFill>
              </a:rPr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567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7190-C816-44D9-A430-A461AB95FF06}" type="datetime1">
              <a:rPr lang="en-US" smtClean="0">
                <a:solidFill>
                  <a:srgbClr val="000000"/>
                </a:solidFill>
              </a:rPr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11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566AA-DA07-4D46-B823-0C2E6FF7F92E}" type="datetime1">
              <a:rPr lang="en-US" smtClean="0">
                <a:solidFill>
                  <a:srgbClr val="000000"/>
                </a:solidFill>
              </a:rPr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960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2F6A3-B882-473C-B595-C42CEAA89F6C}" type="datetime1">
              <a:rPr lang="en-US" smtClean="0">
                <a:solidFill>
                  <a:srgbClr val="000000"/>
                </a:solidFill>
              </a:rPr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506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ED06-1E3B-44FD-88AE-57F7B23B679F}" type="datetime1">
              <a:rPr lang="en-US" smtClean="0">
                <a:solidFill>
                  <a:srgbClr val="000000"/>
                </a:solidFill>
              </a:rPr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486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FD2D-D0E8-4A13-8836-D409A9EF66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48F1-0C6C-4CAA-9B54-7EA75888FF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25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F2F0-39D7-4756-8DCC-3BC7B1CBEFD2}" type="datetime1">
              <a:rPr lang="en-US" smtClean="0">
                <a:solidFill>
                  <a:srgbClr val="000000"/>
                </a:solidFill>
              </a:rPr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52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AFA358-9203-4393-823E-75673CCBEF33}" type="datetime1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ADFD598F-F641-479F-9B3A-8E0D528D64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44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F1540-D8A8-4E2E-830F-6DF1116BB1BF}" type="datetime1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ADFD598F-F641-479F-9B3A-8E0D528D64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3459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8A5722-3DEE-447C-8CD7-509E845A1D95}" type="datetime1">
              <a:rPr lang="en-US" smtClean="0"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ADFD598F-F641-479F-9B3A-8E0D528D64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36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A7F96D-0FD4-4C8A-B466-051FB571917E}" type="datetime1">
              <a:rPr lang="en-US" smtClean="0"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ADFD598F-F641-479F-9B3A-8E0D528D64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8096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B9A34F-86FE-4FDA-A802-3A0F3A14646C}" type="datetime1">
              <a:rPr lang="en-US" smtClean="0"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ADFD598F-F641-479F-9B3A-8E0D528D64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59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22E4-3B22-45F9-AAC6-EDB86B076892}" type="datetime1">
              <a:rPr lang="en-US" smtClean="0">
                <a:solidFill>
                  <a:srgbClr val="000000"/>
                </a:solidFill>
              </a:rPr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84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1830-65AA-494A-93A5-D3671F802CD5}" type="datetime1">
              <a:rPr lang="en-US" smtClean="0">
                <a:solidFill>
                  <a:srgbClr val="000000"/>
                </a:solidFill>
              </a:rPr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22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9414" y="76202"/>
            <a:ext cx="8455025" cy="1058863"/>
          </a:xfrm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450">
                <a:solidFill>
                  <a:srgbClr val="50C8FA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6525" y="1131890"/>
            <a:ext cx="6400800" cy="61118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29350"/>
            <a:ext cx="2133600" cy="4762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CDEEE80-5C8D-4EBE-B26A-3892B6DCB784}" type="datetimeFigureOut">
              <a:rPr lang="en-US" smtClean="0"/>
              <a:pPr/>
              <a:t>5/27/2015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29350"/>
            <a:ext cx="2895600" cy="4762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29350"/>
            <a:ext cx="2133600" cy="4762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0B2A092-7356-426E-B7F4-9D4565C96B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63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DEEE80-5C8D-4EBE-B26A-3892B6DCB784}" type="datetimeFigureOut">
              <a:rPr lang="en-US" smtClean="0">
                <a:solidFill>
                  <a:srgbClr val="000000"/>
                </a:solidFill>
              </a:rPr>
              <a:pPr/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3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25A3-F034-4576-B963-F28108C74B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48F1-0C6C-4CAA-9B54-7EA75888FF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67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DEEE80-5C8D-4EBE-B26A-3892B6DCB784}" type="datetimeFigureOut">
              <a:rPr lang="en-US" smtClean="0">
                <a:solidFill>
                  <a:srgbClr val="000000"/>
                </a:solidFill>
              </a:rPr>
              <a:pPr/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254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2"/>
            <a:ext cx="4038600" cy="43735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2"/>
            <a:ext cx="4038600" cy="43735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DEEE80-5C8D-4EBE-B26A-3892B6DCB784}" type="datetimeFigureOut">
              <a:rPr lang="en-US" smtClean="0">
                <a:solidFill>
                  <a:srgbClr val="000000"/>
                </a:solidFill>
              </a:rPr>
              <a:pPr/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56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DEEE80-5C8D-4EBE-B26A-3892B6DCB784}" type="datetimeFigureOut">
              <a:rPr lang="en-US" smtClean="0">
                <a:solidFill>
                  <a:srgbClr val="000000"/>
                </a:solidFill>
              </a:rPr>
              <a:pPr/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742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DEEE80-5C8D-4EBE-B26A-3892B6DCB784}" type="datetimeFigureOut">
              <a:rPr lang="en-US" smtClean="0">
                <a:solidFill>
                  <a:srgbClr val="000000"/>
                </a:solidFill>
              </a:rPr>
              <a:pPr/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81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DEEE80-5C8D-4EBE-B26A-3892B6DCB784}" type="datetimeFigureOut">
              <a:rPr lang="en-US" smtClean="0">
                <a:solidFill>
                  <a:srgbClr val="000000"/>
                </a:solidFill>
              </a:rPr>
              <a:pPr/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120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DEEE80-5C8D-4EBE-B26A-3892B6DCB784}" type="datetimeFigureOut">
              <a:rPr lang="en-US" smtClean="0">
                <a:solidFill>
                  <a:srgbClr val="000000"/>
                </a:solidFill>
              </a:rPr>
              <a:pPr/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78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DEEE80-5C8D-4EBE-B26A-3892B6DCB784}" type="datetimeFigureOut">
              <a:rPr lang="en-US" smtClean="0">
                <a:solidFill>
                  <a:srgbClr val="000000"/>
                </a:solidFill>
              </a:rPr>
              <a:pPr/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5403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DEEE80-5C8D-4EBE-B26A-3892B6DCB784}" type="datetimeFigureOut">
              <a:rPr lang="en-US" smtClean="0">
                <a:solidFill>
                  <a:srgbClr val="000000"/>
                </a:solidFill>
              </a:rPr>
              <a:pPr/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8832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DEEE80-5C8D-4EBE-B26A-3892B6DCB784}" type="datetimeFigureOut">
              <a:rPr lang="en-US" smtClean="0">
                <a:solidFill>
                  <a:srgbClr val="000000"/>
                </a:solidFill>
              </a:rPr>
              <a:pPr/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7955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9414" y="76202"/>
            <a:ext cx="8455025" cy="1058863"/>
          </a:xfrm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450">
                <a:solidFill>
                  <a:srgbClr val="50C8FA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6525" y="1131890"/>
            <a:ext cx="6400800" cy="61118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29350"/>
            <a:ext cx="2133600" cy="4762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CDEEE80-5C8D-4EBE-B26A-3892B6DCB784}" type="datetimeFigureOut">
              <a:rPr lang="en-US" smtClean="0"/>
              <a:pPr/>
              <a:t>5/27/2015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29350"/>
            <a:ext cx="2895600" cy="4762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29350"/>
            <a:ext cx="2133600" cy="4762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0B2A092-7356-426E-B7F4-9D4565C96B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55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B365-0F49-4896-9AFB-8CB26A57EB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48F1-0C6C-4CAA-9B54-7EA75888FF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5928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DEEE80-5C8D-4EBE-B26A-3892B6DCB784}" type="datetimeFigureOut">
              <a:rPr lang="en-US" smtClean="0">
                <a:solidFill>
                  <a:srgbClr val="000000"/>
                </a:solidFill>
              </a:rPr>
              <a:pPr/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2542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DEEE80-5C8D-4EBE-B26A-3892B6DCB784}" type="datetimeFigureOut">
              <a:rPr lang="en-US" smtClean="0">
                <a:solidFill>
                  <a:srgbClr val="000000"/>
                </a:solidFill>
              </a:rPr>
              <a:pPr/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157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2"/>
            <a:ext cx="4038600" cy="43735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2"/>
            <a:ext cx="4038600" cy="43735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DEEE80-5C8D-4EBE-B26A-3892B6DCB784}" type="datetimeFigureOut">
              <a:rPr lang="en-US" smtClean="0">
                <a:solidFill>
                  <a:srgbClr val="000000"/>
                </a:solidFill>
              </a:rPr>
              <a:pPr/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166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DEEE80-5C8D-4EBE-B26A-3892B6DCB784}" type="datetimeFigureOut">
              <a:rPr lang="en-US" smtClean="0">
                <a:solidFill>
                  <a:srgbClr val="000000"/>
                </a:solidFill>
              </a:rPr>
              <a:pPr/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925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DEEE80-5C8D-4EBE-B26A-3892B6DCB784}" type="datetimeFigureOut">
              <a:rPr lang="en-US" smtClean="0">
                <a:solidFill>
                  <a:srgbClr val="000000"/>
                </a:solidFill>
              </a:rPr>
              <a:pPr/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25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DEEE80-5C8D-4EBE-B26A-3892B6DCB784}" type="datetimeFigureOut">
              <a:rPr lang="en-US" smtClean="0">
                <a:solidFill>
                  <a:srgbClr val="000000"/>
                </a:solidFill>
              </a:rPr>
              <a:pPr/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78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DEEE80-5C8D-4EBE-B26A-3892B6DCB784}" type="datetimeFigureOut">
              <a:rPr lang="en-US" smtClean="0">
                <a:solidFill>
                  <a:srgbClr val="000000"/>
                </a:solidFill>
              </a:rPr>
              <a:pPr/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1092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DEEE80-5C8D-4EBE-B26A-3892B6DCB784}" type="datetimeFigureOut">
              <a:rPr lang="en-US" smtClean="0">
                <a:solidFill>
                  <a:srgbClr val="000000"/>
                </a:solidFill>
              </a:rPr>
              <a:pPr/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09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DEEE80-5C8D-4EBE-B26A-3892B6DCB784}" type="datetimeFigureOut">
              <a:rPr lang="en-US" smtClean="0">
                <a:solidFill>
                  <a:srgbClr val="000000"/>
                </a:solidFill>
              </a:rPr>
              <a:pPr/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688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DEEE80-5C8D-4EBE-B26A-3892B6DCB784}" type="datetimeFigureOut">
              <a:rPr lang="en-US" smtClean="0">
                <a:solidFill>
                  <a:srgbClr val="000000"/>
                </a:solidFill>
              </a:rPr>
              <a:pPr/>
              <a:t>5/27/2015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A092-7356-426E-B7F4-9D4565C96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3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45587-3981-4B30-8260-21922D0E42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48F1-0C6C-4CAA-9B54-7EA75888FF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854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B5BF-1150-4834-933D-F798A96D66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48F1-0C6C-4CAA-9B54-7EA75888FF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5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A6C0-9979-4BCB-986D-F7B9579ADA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48F1-0C6C-4CAA-9B54-7EA75888FF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240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D866-DE27-4095-8C8B-9E5AD46F32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48F1-0C6C-4CAA-9B54-7EA75888FF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194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04C0E-7193-437D-A06B-1DEFD319A2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48F1-0C6C-4CAA-9B54-7EA75888FF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91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F1346F2-50DD-4D92-B8D7-B23460F092F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5/27/2015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95448F1-0C6C-4CAA-9B54-7EA75888FF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86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7DA37C-F169-42BD-866C-3CA17070D825}" type="datetime1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ADFD598F-F641-479F-9B3A-8E0D528D64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7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2"/>
            <a:ext cx="8229600" cy="437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055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CDEEE80-5C8D-4EBE-B26A-3892B6DCB784}" type="datetimeFigureOut">
              <a:rPr lang="en-US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5/27/2015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0555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055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0B2A092-7356-426E-B7F4-9D4565C96BAF}" type="slidenum">
              <a:rPr lang="en-US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19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2"/>
            <a:ext cx="8229600" cy="437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055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CDEEE80-5C8D-4EBE-B26A-3892B6DCB784}" type="datetimeFigureOut">
              <a:rPr lang="en-US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5/27/2015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0555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055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0B2A092-7356-426E-B7F4-9D4565C96BAF}" type="slidenum">
              <a:rPr lang="en-US" smtClean="0">
                <a:solidFill>
                  <a:srgbClr val="000000"/>
                </a:solidFill>
                <a:latin typeface="Arial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57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gif"/><Relationship Id="rId4" Type="http://schemas.openxmlformats.org/officeDocument/2006/relationships/diagramLayout" Target="../diagrams/layout1.xml"/><Relationship Id="rId9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751" y="457200"/>
            <a:ext cx="5715000" cy="857250"/>
          </a:xfrm>
        </p:spPr>
        <p:txBody>
          <a:bodyPr/>
          <a:lstStyle/>
          <a:p>
            <a:r>
              <a:rPr lang="en-US" sz="2400" dirty="0" smtClean="0"/>
              <a:t>Community IPM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National State </a:t>
            </a:r>
            <a:r>
              <a:rPr lang="en-US" sz="2400" dirty="0"/>
              <a:t>B</a:t>
            </a:r>
            <a:r>
              <a:rPr lang="en-US" sz="2400" dirty="0" smtClean="0"/>
              <a:t>ased Change Agent Report </a:t>
            </a:r>
            <a:r>
              <a:rPr lang="en-US" sz="2400" dirty="0" smtClean="0"/>
              <a:t>2014-2015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26680" y="1905000"/>
            <a:ext cx="82772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0000"/>
                </a:solidFill>
                <a:latin typeface="Arial"/>
              </a:rPr>
              <a:t>Major investments and activities in school, housing and childcare programs.</a:t>
            </a: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0000"/>
                </a:solidFill>
                <a:latin typeface="Arial"/>
              </a:rPr>
              <a:t>Some efforts in other environments.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7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751" y="3429000"/>
            <a:ext cx="8749249" cy="3468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7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Schools		Childcare		Higher Ed		</a:t>
            </a:r>
            <a:r>
              <a:rPr lang="en-US" sz="27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7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7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7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Residential		</a:t>
            </a:r>
            <a:r>
              <a:rPr lang="en-US" sz="27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Migrant </a:t>
            </a:r>
            <a:r>
              <a:rPr lang="en-US" sz="27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worker housing</a:t>
            </a:r>
            <a:endParaRPr lang="en-US" sz="27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7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Public/low </a:t>
            </a:r>
            <a:r>
              <a:rPr lang="en-US" sz="27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housing		Tribal housing	</a:t>
            </a:r>
            <a:r>
              <a:rPr lang="en-US" sz="27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Medical</a:t>
            </a:r>
            <a:endParaRPr lang="en-US" sz="27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7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7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Municipal     </a:t>
            </a:r>
            <a:r>
              <a:rPr lang="en-US" sz="27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Hospitality Industry	</a:t>
            </a:r>
            <a:r>
              <a:rPr lang="en-US" sz="27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Entertainment</a:t>
            </a:r>
            <a:endParaRPr lang="en-US" sz="27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7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2700" dirty="0" smtClean="0">
                <a:solidFill>
                  <a:srgbClr val="000000"/>
                </a:solidFill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Shelters</a:t>
            </a:r>
            <a:r>
              <a:rPr lang="en-US" sz="2700" dirty="0">
                <a:solidFill>
                  <a:srgbClr val="000000"/>
                </a:solidFill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7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Retail	</a:t>
            </a:r>
            <a:endParaRPr lang="en-US" sz="27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26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24200" y="491353"/>
            <a:ext cx="2499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Arizona UA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5" y="228600"/>
            <a:ext cx="2539999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1"/>
          <a:stretch/>
        </p:blipFill>
        <p:spPr>
          <a:xfrm>
            <a:off x="6102051" y="166431"/>
            <a:ext cx="2812241" cy="1779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1" y="4923611"/>
            <a:ext cx="2344400" cy="175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158" y="4543542"/>
            <a:ext cx="2899690" cy="21747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6" b="21365"/>
          <a:stretch/>
        </p:blipFill>
        <p:spPr>
          <a:xfrm>
            <a:off x="2815424" y="1744027"/>
            <a:ext cx="2925695" cy="14975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66147" y="3765028"/>
            <a:ext cx="23091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This kind of learning occurs on the feet,  knees, back, or stomach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2429" t="10697" b="15389"/>
          <a:stretch/>
        </p:blipFill>
        <p:spPr>
          <a:xfrm>
            <a:off x="285487" y="2492815"/>
            <a:ext cx="2479511" cy="1574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6290" y="4335796"/>
            <a:ext cx="1685499" cy="1264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b="18491"/>
          <a:stretch/>
        </p:blipFill>
        <p:spPr>
          <a:xfrm>
            <a:off x="5923813" y="2373839"/>
            <a:ext cx="3125674" cy="181280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48F1-0C6C-4CAA-9B54-7EA75888FF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3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595325" y="263867"/>
            <a:ext cx="2636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It’s a dirty job, and can </a:t>
            </a:r>
            <a:r>
              <a:rPr lang="en-US" sz="3200" u="sng" dirty="0">
                <a:solidFill>
                  <a:prstClr val="black"/>
                </a:solidFill>
                <a:latin typeface="Calibri" panose="020F0502020204030204"/>
              </a:rPr>
              <a:t>hurt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079" y="868207"/>
            <a:ext cx="2343921" cy="1557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275" y="857250"/>
            <a:ext cx="1836964" cy="1377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115" y="2900864"/>
            <a:ext cx="1776247" cy="1332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1045" y="1865488"/>
            <a:ext cx="2330825" cy="17486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56040"/>
          <a:stretch/>
        </p:blipFill>
        <p:spPr>
          <a:xfrm>
            <a:off x="8007778" y="2425928"/>
            <a:ext cx="1012243" cy="18346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7759" y="5096976"/>
            <a:ext cx="2247314" cy="16950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9546" y="4479060"/>
            <a:ext cx="2602262" cy="19884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2234" y="4622407"/>
            <a:ext cx="2500151" cy="18722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158" y="3964741"/>
            <a:ext cx="1542407" cy="20613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" y="849764"/>
            <a:ext cx="2433675" cy="18252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2378" y="3076576"/>
            <a:ext cx="2370799" cy="140248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48F1-0C6C-4CAA-9B54-7EA75888FF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3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95658"/>
            <a:ext cx="6553200" cy="85725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School IPM 2014-2015?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1010070"/>
            <a:ext cx="8031229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Arial"/>
              </a:rPr>
              <a:t>Washington State School Expansion Pilot</a:t>
            </a:r>
            <a:br>
              <a:rPr lang="en-US" sz="3200" dirty="0" smtClean="0">
                <a:solidFill>
                  <a:srgbClr val="000000"/>
                </a:solidFill>
                <a:latin typeface="Arial"/>
              </a:rPr>
            </a:br>
            <a:endParaRPr lang="en-US" sz="1600" dirty="0" smtClean="0">
              <a:solidFill>
                <a:srgbClr val="000000"/>
              </a:solidFill>
              <a:latin typeface="Arial"/>
            </a:endParaRP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Arial"/>
              </a:rPr>
              <a:t>School 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IPM Pest Management </a:t>
            </a:r>
            <a:r>
              <a:rPr lang="en-US" sz="32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3200" dirty="0" smtClean="0">
                <a:solidFill>
                  <a:srgbClr val="000000"/>
                </a:solidFill>
                <a:latin typeface="Arial"/>
              </a:rPr>
            </a:br>
            <a:r>
              <a:rPr lang="en-US" sz="3200" dirty="0" smtClean="0">
                <a:solidFill>
                  <a:srgbClr val="000000"/>
                </a:solidFill>
                <a:latin typeface="Arial"/>
              </a:rPr>
              <a:t>Strategic 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Plan </a:t>
            </a:r>
            <a:r>
              <a:rPr lang="en-US" sz="3200" dirty="0" smtClean="0">
                <a:solidFill>
                  <a:srgbClr val="000000"/>
                </a:solidFill>
                <a:latin typeface="Arial"/>
              </a:rPr>
              <a:t>2020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Arial"/>
              </a:rPr>
            </a:br>
            <a:endParaRPr lang="en-US" sz="1200" dirty="0">
              <a:solidFill>
                <a:srgbClr val="000000"/>
              </a:solidFill>
              <a:latin typeface="Arial"/>
            </a:endParaRP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NPMA </a:t>
            </a:r>
            <a:r>
              <a:rPr lang="en-US" sz="3200" dirty="0" smtClean="0">
                <a:solidFill>
                  <a:srgbClr val="000000"/>
                </a:solidFill>
                <a:latin typeface="Arial"/>
              </a:rPr>
              <a:t>partnership on 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school IPM </a:t>
            </a:r>
            <a:r>
              <a:rPr lang="en-US" sz="3200" dirty="0" smtClean="0">
                <a:solidFill>
                  <a:srgbClr val="000000"/>
                </a:solidFill>
                <a:latin typeface="Arial"/>
              </a:rPr>
              <a:t>standards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Arial"/>
              </a:rPr>
            </a:br>
            <a:endParaRPr lang="en-US" sz="1200" dirty="0">
              <a:solidFill>
                <a:srgbClr val="000000"/>
              </a:solidFill>
              <a:latin typeface="Arial"/>
            </a:endParaRP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School related pesticide application legislation increasing </a:t>
            </a:r>
            <a:r>
              <a:rPr lang="en-US" sz="3200" dirty="0" smtClean="0">
                <a:solidFill>
                  <a:srgbClr val="000000"/>
                </a:solidFill>
                <a:latin typeface="Arial"/>
              </a:rPr>
              <a:t>nationally 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Arial"/>
              </a:rPr>
            </a:br>
            <a:endParaRPr lang="en-US" sz="1200" dirty="0">
              <a:solidFill>
                <a:srgbClr val="000000"/>
              </a:solidFill>
              <a:latin typeface="Arial"/>
            </a:endParaRP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</a:rPr>
              <a:t>But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- reduction in change agent </a:t>
            </a:r>
            <a:r>
              <a:rPr lang="en-US" sz="3200" dirty="0" smtClean="0">
                <a:solidFill>
                  <a:srgbClr val="000000"/>
                </a:solidFill>
                <a:latin typeface="Arial"/>
              </a:rPr>
              <a:t>workforce</a:t>
            </a:r>
            <a:endParaRPr lang="en-US" sz="3200" dirty="0">
              <a:solidFill>
                <a:srgbClr val="000000"/>
              </a:solidFill>
              <a:latin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A092-7356-426E-B7F4-9D4565C96BAF}" type="slidenum">
              <a:rPr lang="en-US" smtClean="0">
                <a:solidFill>
                  <a:schemeClr val="bg1"/>
                </a:solidFill>
              </a:rPr>
              <a:pPr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6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487100"/>
            <a:ext cx="57150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Other IPM Issues?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28452" y="1344350"/>
            <a:ext cx="685255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0000"/>
                </a:solidFill>
                <a:latin typeface="Arial"/>
              </a:rPr>
              <a:t>Tribes </a:t>
            </a:r>
            <a:r>
              <a:rPr lang="en-US" sz="3600" dirty="0">
                <a:solidFill>
                  <a:srgbClr val="000000"/>
                </a:solidFill>
                <a:latin typeface="Arial"/>
              </a:rPr>
              <a:t>and </a:t>
            </a:r>
            <a:r>
              <a:rPr lang="en-US" sz="3600" u="sng" dirty="0">
                <a:solidFill>
                  <a:srgbClr val="000000"/>
                </a:solidFill>
                <a:latin typeface="Arial"/>
              </a:rPr>
              <a:t>Territories</a:t>
            </a:r>
            <a:r>
              <a:rPr lang="en-US" sz="3600" dirty="0">
                <a:solidFill>
                  <a:srgbClr val="000000"/>
                </a:solidFill>
                <a:latin typeface="Arial"/>
              </a:rPr>
              <a:t> report </a:t>
            </a:r>
            <a:r>
              <a:rPr lang="en-US" sz="3600" dirty="0" smtClean="0">
                <a:solidFill>
                  <a:srgbClr val="000000"/>
                </a:solidFill>
                <a:latin typeface="Arial"/>
              </a:rPr>
              <a:t>desperate need for </a:t>
            </a:r>
            <a:r>
              <a:rPr lang="en-US" sz="3600" dirty="0">
                <a:solidFill>
                  <a:srgbClr val="000000"/>
                </a:solidFill>
                <a:latin typeface="Arial"/>
              </a:rPr>
              <a:t>pesticide safety training for </a:t>
            </a:r>
            <a:r>
              <a:rPr lang="en-US" sz="3600" dirty="0" smtClean="0">
                <a:solidFill>
                  <a:srgbClr val="000000"/>
                </a:solidFill>
                <a:latin typeface="Arial"/>
              </a:rPr>
              <a:t>applicators</a:t>
            </a: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Arial"/>
              </a:rPr>
              <a:t>Pesticide abuse </a:t>
            </a:r>
            <a:r>
              <a:rPr lang="en-US" sz="3600" dirty="0" smtClean="0">
                <a:solidFill>
                  <a:srgbClr val="000000"/>
                </a:solidFill>
                <a:latin typeface="Arial"/>
              </a:rPr>
              <a:t>evident, particularly in </a:t>
            </a:r>
            <a:r>
              <a:rPr lang="en-US" sz="3600" dirty="0">
                <a:solidFill>
                  <a:srgbClr val="000000"/>
                </a:solidFill>
                <a:latin typeface="Arial"/>
              </a:rPr>
              <a:t>low income housing </a:t>
            </a:r>
            <a:r>
              <a:rPr lang="en-US" sz="360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sz="3600" dirty="0" smtClean="0">
                <a:solidFill>
                  <a:srgbClr val="000000"/>
                </a:solidFill>
                <a:latin typeface="Arial"/>
              </a:rPr>
            </a:br>
            <a:r>
              <a:rPr lang="en-US" sz="3600" dirty="0" smtClean="0">
                <a:solidFill>
                  <a:srgbClr val="000000"/>
                </a:solidFill>
                <a:latin typeface="Arial"/>
              </a:rPr>
              <a:t>specifically</a:t>
            </a: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0000"/>
                </a:solidFill>
                <a:latin typeface="Arial"/>
              </a:rPr>
              <a:t>Bed bugs</a:t>
            </a:r>
            <a:r>
              <a:rPr lang="en-US" sz="3600" dirty="0">
                <a:solidFill>
                  <a:srgbClr val="000000"/>
                </a:solidFill>
                <a:latin typeface="Arial"/>
              </a:rPr>
              <a:t/>
            </a:r>
            <a:br>
              <a:rPr lang="en-US" sz="3600" dirty="0">
                <a:solidFill>
                  <a:srgbClr val="000000"/>
                </a:solidFill>
                <a:latin typeface="Arial"/>
              </a:rPr>
            </a:br>
            <a:endParaRPr lang="en-US" sz="3600" dirty="0">
              <a:solidFill>
                <a:srgbClr val="000000"/>
              </a:solidFill>
              <a:latin typeface="Arial"/>
            </a:endParaRP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0000"/>
              </a:solidFill>
              <a:latin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A092-7356-426E-B7F4-9D4565C96BAF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4066792"/>
            <a:ext cx="3689749" cy="2767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57" y="4346448"/>
            <a:ext cx="1874520" cy="25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1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487100"/>
            <a:ext cx="57150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Other IPM Issues?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41004" y="1228976"/>
            <a:ext cx="685255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0000"/>
                </a:solidFill>
                <a:latin typeface="Arial"/>
              </a:rPr>
              <a:t>CA </a:t>
            </a:r>
            <a:r>
              <a:rPr lang="en-US" sz="3600" dirty="0" err="1" smtClean="0">
                <a:solidFill>
                  <a:srgbClr val="000000"/>
                </a:solidFill>
                <a:latin typeface="Arial"/>
              </a:rPr>
              <a:t>ag</a:t>
            </a:r>
            <a:r>
              <a:rPr lang="en-US" sz="3600" dirty="0" smtClean="0">
                <a:solidFill>
                  <a:srgbClr val="000000"/>
                </a:solidFill>
                <a:latin typeface="Arial"/>
              </a:rPr>
              <a:t>. pesticide use data indicates:</a:t>
            </a:r>
          </a:p>
          <a:p>
            <a:pPr marL="885825" lvl="1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0000"/>
                </a:solidFill>
                <a:latin typeface="Arial"/>
              </a:rPr>
              <a:t>Reduction in reproductive toxicants, cholinesterase inhibitors, and ground water contaminants</a:t>
            </a:r>
          </a:p>
          <a:p>
            <a:pPr marL="885825" lvl="1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0000"/>
                </a:solidFill>
                <a:latin typeface="Arial"/>
              </a:rPr>
              <a:t>No change in carcinogens</a:t>
            </a:r>
          </a:p>
          <a:p>
            <a:pPr marL="885825" lvl="1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0000"/>
                </a:solidFill>
                <a:latin typeface="Arial"/>
              </a:rPr>
              <a:t>Possible increase </a:t>
            </a:r>
            <a:r>
              <a:rPr lang="en-US" sz="3600" dirty="0" smtClean="0">
                <a:solidFill>
                  <a:srgbClr val="000000"/>
                </a:solidFill>
                <a:latin typeface="Arial"/>
              </a:rPr>
              <a:t>in fumigant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A092-7356-426E-B7F4-9D4565C96BAF}" type="slidenum">
              <a:rPr lang="en-US" smtClean="0">
                <a:solidFill>
                  <a:schemeClr val="bg1"/>
                </a:solidFill>
              </a:rPr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6307289"/>
            <a:ext cx="5039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Western Region IPM Center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638664"/>
            <a:ext cx="5715000" cy="857250"/>
          </a:xfrm>
        </p:spPr>
        <p:txBody>
          <a:bodyPr>
            <a:noAutofit/>
          </a:bodyPr>
          <a:lstStyle/>
          <a:p>
            <a:pPr algn="r"/>
            <a:r>
              <a:rPr lang="en-US" sz="4400" b="1" dirty="0" smtClean="0"/>
              <a:t>Dude where’s the bug spray?</a:t>
            </a:r>
            <a:endParaRPr lang="en-US" sz="4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A092-7356-426E-B7F4-9D4565C96BAF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446020"/>
            <a:ext cx="7391400" cy="4139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6206" y="84143"/>
            <a:ext cx="2741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Emerged</a:t>
            </a:r>
            <a:r>
              <a:rPr lang="en-US" sz="2800" b="1" dirty="0" smtClean="0"/>
              <a:t> issue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3477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194" y="533400"/>
            <a:ext cx="5715000" cy="857250"/>
          </a:xfrm>
        </p:spPr>
        <p:txBody>
          <a:bodyPr/>
          <a:lstStyle/>
          <a:p>
            <a:r>
              <a:rPr lang="en-US" dirty="0" smtClean="0"/>
              <a:t>Community IPM?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1377" y="2228847"/>
            <a:ext cx="84323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rgbClr val="000000"/>
                </a:solidFill>
                <a:latin typeface="Arial"/>
              </a:rPr>
              <a:t>Low-income housing bed bug crisis</a:t>
            </a:r>
            <a:r>
              <a:rPr lang="en-US" sz="2700" dirty="0">
                <a:solidFill>
                  <a:srgbClr val="000000"/>
                </a:solidFill>
                <a:latin typeface="Arial"/>
              </a:rPr>
              <a:t>.</a:t>
            </a:r>
            <a:br>
              <a:rPr lang="en-US" sz="2700" dirty="0">
                <a:solidFill>
                  <a:srgbClr val="000000"/>
                </a:solidFill>
                <a:latin typeface="Arial"/>
              </a:rPr>
            </a:br>
            <a:endParaRPr lang="en-US" sz="1500" dirty="0">
              <a:solidFill>
                <a:srgbClr val="000000"/>
              </a:solidFill>
              <a:latin typeface="Arial"/>
            </a:endParaRP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0000"/>
                </a:solidFill>
                <a:latin typeface="Arial"/>
              </a:rPr>
              <a:t>Critically important bed bug working group established in the </a:t>
            </a:r>
            <a:r>
              <a:rPr lang="en-US" sz="2700" dirty="0" smtClean="0">
                <a:solidFill>
                  <a:srgbClr val="000000"/>
                </a:solidFill>
                <a:latin typeface="Arial"/>
              </a:rPr>
              <a:t>west (Andrew Sutherland et al.).</a:t>
            </a:r>
            <a:r>
              <a:rPr lang="en-US" sz="2700" dirty="0">
                <a:solidFill>
                  <a:srgbClr val="000000"/>
                </a:solidFill>
                <a:latin typeface="Arial"/>
              </a:rPr>
              <a:t/>
            </a:r>
            <a:br>
              <a:rPr lang="en-US" sz="2700" dirty="0">
                <a:solidFill>
                  <a:srgbClr val="000000"/>
                </a:solidFill>
                <a:latin typeface="Arial"/>
              </a:rPr>
            </a:br>
            <a:endParaRPr lang="en-US" sz="1500" dirty="0">
              <a:solidFill>
                <a:srgbClr val="000000"/>
              </a:solidFill>
              <a:latin typeface="Arial"/>
            </a:endParaRP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0000"/>
                </a:solidFill>
                <a:latin typeface="Arial"/>
              </a:rPr>
              <a:t>Tribes and </a:t>
            </a:r>
            <a:r>
              <a:rPr lang="en-US" sz="2700" u="sng" dirty="0">
                <a:solidFill>
                  <a:srgbClr val="000000"/>
                </a:solidFill>
                <a:latin typeface="Arial"/>
              </a:rPr>
              <a:t>Territories</a:t>
            </a:r>
            <a:r>
              <a:rPr lang="en-US" sz="2700" dirty="0">
                <a:solidFill>
                  <a:srgbClr val="000000"/>
                </a:solidFill>
                <a:latin typeface="Arial"/>
              </a:rPr>
              <a:t> report lack of pesticide safety training for applicators.</a:t>
            </a: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  <a:latin typeface="Arial"/>
            </a:endParaRP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0000"/>
                </a:solidFill>
                <a:latin typeface="Arial"/>
              </a:rPr>
              <a:t>Variety of new resources in the way of books, video, outreach materials.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7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25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34" y="297781"/>
            <a:ext cx="5715000" cy="857250"/>
          </a:xfrm>
        </p:spPr>
        <p:txBody>
          <a:bodyPr/>
          <a:lstStyle/>
          <a:p>
            <a:r>
              <a:rPr lang="en-US" dirty="0" smtClean="0"/>
              <a:t>Who is involved, and what are the top priorities?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8601" y="2196949"/>
            <a:ext cx="84323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indent="-557213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Schools: SLA, U/E, EPA Regions</a:t>
            </a:r>
          </a:p>
          <a:p>
            <a:pPr marL="557213" indent="-557213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Childcare: U/E </a:t>
            </a:r>
          </a:p>
          <a:p>
            <a:pPr marL="557213" indent="-557213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Higher Ed: U/E</a:t>
            </a:r>
          </a:p>
          <a:p>
            <a:pPr marL="557213" indent="-557213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Residential: U/E</a:t>
            </a:r>
          </a:p>
          <a:p>
            <a:pPr marL="557213" indent="-557213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Public/low housing: U/E</a:t>
            </a:r>
          </a:p>
          <a:p>
            <a:pPr marL="557213" indent="-557213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Tribal housing: SLA, U/E</a:t>
            </a:r>
          </a:p>
          <a:p>
            <a:pPr marL="557213" indent="-557213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Medical: SLA</a:t>
            </a:r>
          </a:p>
          <a:p>
            <a:pPr marL="557213" indent="-557213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Municipal: U/E</a:t>
            </a:r>
          </a:p>
          <a:p>
            <a:pPr marL="557213" indent="-557213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Hospitality Industry: SLA, Dept. Health, U/E</a:t>
            </a:r>
          </a:p>
          <a:p>
            <a:pPr marL="557213" indent="-557213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Migrant worker housing: SLA, U/E </a:t>
            </a:r>
          </a:p>
          <a:p>
            <a:pPr marL="557213" indent="-557213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Shelters: </a:t>
            </a:r>
          </a:p>
          <a:p>
            <a:pPr marL="557213" indent="-557213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Retail: SLA</a:t>
            </a:r>
          </a:p>
          <a:p>
            <a:pPr marL="557213" indent="-557213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Entertainment: U/E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661877" y="4972050"/>
            <a:ext cx="1100470" cy="30302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26312" y="2196950"/>
            <a:ext cx="3684182" cy="35885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FFFF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303276" y="2549141"/>
            <a:ext cx="1124393" cy="3199086"/>
            <a:chOff x="3071035" y="2255855"/>
            <a:chExt cx="1499190" cy="4265448"/>
          </a:xfrm>
        </p:grpSpPr>
        <p:sp>
          <p:nvSpPr>
            <p:cNvPr id="6" name="5-Point Star 5"/>
            <p:cNvSpPr/>
            <p:nvPr/>
          </p:nvSpPr>
          <p:spPr>
            <a:xfrm>
              <a:off x="3145466" y="2255855"/>
              <a:ext cx="244548" cy="223284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3071035" y="4465605"/>
              <a:ext cx="244548" cy="223284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4325677" y="3402422"/>
              <a:ext cx="244548" cy="223284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3269511" y="2988574"/>
              <a:ext cx="244548" cy="223284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3678865" y="6298019"/>
              <a:ext cx="244548" cy="223284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3189769" y="2620872"/>
              <a:ext cx="244548" cy="223284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98776" y="3930677"/>
            <a:ext cx="389417" cy="1511864"/>
            <a:chOff x="2798368" y="4097903"/>
            <a:chExt cx="519222" cy="2015818"/>
          </a:xfrm>
        </p:grpSpPr>
        <p:sp>
          <p:nvSpPr>
            <p:cNvPr id="13" name="5-Point Star 12"/>
            <p:cNvSpPr/>
            <p:nvPr/>
          </p:nvSpPr>
          <p:spPr>
            <a:xfrm>
              <a:off x="3073042" y="4097903"/>
              <a:ext cx="244548" cy="223284"/>
            </a:xfrm>
            <a:prstGeom prst="star5">
              <a:avLst/>
            </a:prstGeom>
            <a:solidFill>
              <a:srgbClr val="00B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2798368" y="5890437"/>
              <a:ext cx="244548" cy="223284"/>
            </a:xfrm>
            <a:prstGeom prst="star5">
              <a:avLst/>
            </a:prstGeom>
            <a:solidFill>
              <a:srgbClr val="00B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17" name="Line Callout 2 (No Border) 16"/>
          <p:cNvSpPr/>
          <p:nvPr/>
        </p:nvSpPr>
        <p:spPr>
          <a:xfrm>
            <a:off x="5247746" y="1428375"/>
            <a:ext cx="3752181" cy="1561992"/>
          </a:xfrm>
          <a:prstGeom prst="callout2">
            <a:avLst>
              <a:gd name="adj1" fmla="val 35763"/>
              <a:gd name="adj2" fmla="val -2850"/>
              <a:gd name="adj3" fmla="val 45642"/>
              <a:gd name="adj4" fmla="val -11641"/>
              <a:gd name="adj5" fmla="val 60237"/>
              <a:gd name="adj6" fmla="val -25550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n>
                  <a:solidFill>
                    <a:srgbClr val="0070C0"/>
                  </a:solidFill>
                </a:ln>
                <a:solidFill>
                  <a:srgbClr val="000000"/>
                </a:solidFill>
              </a:rPr>
              <a:t>Lack of on-site training, rodents, bed bugs, head lice</a:t>
            </a:r>
          </a:p>
        </p:txBody>
      </p:sp>
      <p:sp>
        <p:nvSpPr>
          <p:cNvPr id="18" name="Line Callout 2 (No Border) 17"/>
          <p:cNvSpPr/>
          <p:nvPr/>
        </p:nvSpPr>
        <p:spPr>
          <a:xfrm>
            <a:off x="5210433" y="2317685"/>
            <a:ext cx="3752181" cy="1561992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0721"/>
              <a:gd name="adj6" fmla="val -66446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n>
                  <a:solidFill>
                    <a:srgbClr val="0070C0"/>
                  </a:solidFill>
                </a:ln>
                <a:solidFill>
                  <a:srgbClr val="000000"/>
                </a:solidFill>
              </a:rPr>
              <a:t>Lack of staff education, head lice, bed bugs</a:t>
            </a:r>
          </a:p>
        </p:txBody>
      </p:sp>
      <p:sp>
        <p:nvSpPr>
          <p:cNvPr id="19" name="Line Callout 2 (No Border) 18"/>
          <p:cNvSpPr/>
          <p:nvPr/>
        </p:nvSpPr>
        <p:spPr>
          <a:xfrm>
            <a:off x="5173120" y="2811925"/>
            <a:ext cx="3752181" cy="1561992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001"/>
              <a:gd name="adj6" fmla="val -65074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n>
                  <a:solidFill>
                    <a:srgbClr val="0070C0"/>
                  </a:solidFill>
                </a:ln>
                <a:solidFill>
                  <a:srgbClr val="000000"/>
                </a:solidFill>
              </a:rPr>
              <a:t>Poor practices, poor policy, poor understanding, bed bugs</a:t>
            </a:r>
          </a:p>
        </p:txBody>
      </p:sp>
      <p:sp>
        <p:nvSpPr>
          <p:cNvPr id="20" name="Line Callout 2 (No Border) 19"/>
          <p:cNvSpPr/>
          <p:nvPr/>
        </p:nvSpPr>
        <p:spPr>
          <a:xfrm>
            <a:off x="5256866" y="3317144"/>
            <a:ext cx="3752181" cy="1561992"/>
          </a:xfrm>
          <a:prstGeom prst="callout2">
            <a:avLst>
              <a:gd name="adj1" fmla="val 18750"/>
              <a:gd name="adj2" fmla="val -8333"/>
              <a:gd name="adj3" fmla="val 9420"/>
              <a:gd name="adj4" fmla="val -15525"/>
              <a:gd name="adj5" fmla="val -7268"/>
              <a:gd name="adj6" fmla="val -66445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n>
                  <a:solidFill>
                    <a:srgbClr val="0070C0"/>
                  </a:solidFill>
                </a:ln>
                <a:solidFill>
                  <a:srgbClr val="000000"/>
                </a:solidFill>
              </a:rPr>
              <a:t>Unnecessary pesticide treatments, bed bugs, rodents</a:t>
            </a:r>
          </a:p>
        </p:txBody>
      </p:sp>
      <p:sp>
        <p:nvSpPr>
          <p:cNvPr id="21" name="Line Callout 2 (No Border) 20"/>
          <p:cNvSpPr/>
          <p:nvPr/>
        </p:nvSpPr>
        <p:spPr>
          <a:xfrm>
            <a:off x="5205535" y="3798221"/>
            <a:ext cx="3752181" cy="1561992"/>
          </a:xfrm>
          <a:prstGeom prst="callout2">
            <a:avLst>
              <a:gd name="adj1" fmla="val 13811"/>
              <a:gd name="adj2" fmla="val -3764"/>
              <a:gd name="adj3" fmla="val 9420"/>
              <a:gd name="adj4" fmla="val -15525"/>
              <a:gd name="adj5" fmla="val -17696"/>
              <a:gd name="adj6" fmla="val -44512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n>
                  <a:solidFill>
                    <a:srgbClr val="0070C0"/>
                  </a:solidFill>
                </a:ln>
                <a:solidFill>
                  <a:srgbClr val="000000"/>
                </a:solidFill>
              </a:rPr>
              <a:t>Bed bugs, pesticide abuse, German cockroaches</a:t>
            </a:r>
          </a:p>
        </p:txBody>
      </p:sp>
      <p:sp>
        <p:nvSpPr>
          <p:cNvPr id="22" name="Line Callout 2 (No Border) 21"/>
          <p:cNvSpPr/>
          <p:nvPr/>
        </p:nvSpPr>
        <p:spPr>
          <a:xfrm>
            <a:off x="5308196" y="3987990"/>
            <a:ext cx="3752181" cy="1561992"/>
          </a:xfrm>
          <a:prstGeom prst="callout2">
            <a:avLst>
              <a:gd name="adj1" fmla="val 13811"/>
              <a:gd name="adj2" fmla="val -3764"/>
              <a:gd name="adj3" fmla="val 9420"/>
              <a:gd name="adj4" fmla="val -15525"/>
              <a:gd name="adj5" fmla="val -16598"/>
              <a:gd name="adj6" fmla="val -53422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n>
                  <a:solidFill>
                    <a:srgbClr val="0070C0"/>
                  </a:solidFill>
                </a:ln>
                <a:solidFill>
                  <a:srgbClr val="000000"/>
                </a:solidFill>
              </a:rPr>
              <a:t>Poor pest management practices, lack of training, bed bugs</a:t>
            </a:r>
          </a:p>
        </p:txBody>
      </p:sp>
      <p:sp>
        <p:nvSpPr>
          <p:cNvPr id="23" name="Line Callout 2 (No Border) 22"/>
          <p:cNvSpPr/>
          <p:nvPr/>
        </p:nvSpPr>
        <p:spPr>
          <a:xfrm>
            <a:off x="5247746" y="4111682"/>
            <a:ext cx="3752181" cy="1561992"/>
          </a:xfrm>
          <a:prstGeom prst="callout2">
            <a:avLst>
              <a:gd name="adj1" fmla="val 13811"/>
              <a:gd name="adj2" fmla="val -3764"/>
              <a:gd name="adj3" fmla="val 1188"/>
              <a:gd name="adj4" fmla="val -16439"/>
              <a:gd name="adj5" fmla="val -6719"/>
              <a:gd name="adj6" fmla="val -71014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n>
                  <a:solidFill>
                    <a:srgbClr val="0070C0"/>
                  </a:solidFill>
                </a:ln>
                <a:solidFill>
                  <a:srgbClr val="000000"/>
                </a:solidFill>
              </a:rPr>
              <a:t>Lack of training, pharaoh ants, bed bugs</a:t>
            </a:r>
          </a:p>
        </p:txBody>
      </p:sp>
      <p:sp>
        <p:nvSpPr>
          <p:cNvPr id="24" name="Line Callout 2 (No Border) 23"/>
          <p:cNvSpPr/>
          <p:nvPr/>
        </p:nvSpPr>
        <p:spPr>
          <a:xfrm>
            <a:off x="5461366" y="3796817"/>
            <a:ext cx="3752181" cy="1561992"/>
          </a:xfrm>
          <a:prstGeom prst="callout2">
            <a:avLst>
              <a:gd name="adj1" fmla="val 13811"/>
              <a:gd name="adj2" fmla="val -3764"/>
              <a:gd name="adj3" fmla="val 36312"/>
              <a:gd name="adj4" fmla="val -4787"/>
              <a:gd name="adj5" fmla="val 32247"/>
              <a:gd name="adj6" fmla="val -76953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n>
                  <a:solidFill>
                    <a:srgbClr val="0070C0"/>
                  </a:solidFill>
                </a:ln>
                <a:solidFill>
                  <a:srgbClr val="000000"/>
                </a:solidFill>
              </a:rPr>
              <a:t>Poor pest management practices, poor awareness, poor policy, bed bugs</a:t>
            </a:r>
          </a:p>
        </p:txBody>
      </p:sp>
      <p:sp>
        <p:nvSpPr>
          <p:cNvPr id="25" name="Line Callout 2 (No Border) 24"/>
          <p:cNvSpPr/>
          <p:nvPr/>
        </p:nvSpPr>
        <p:spPr>
          <a:xfrm>
            <a:off x="5466728" y="3527925"/>
            <a:ext cx="3752181" cy="1561992"/>
          </a:xfrm>
          <a:prstGeom prst="callout2">
            <a:avLst>
              <a:gd name="adj1" fmla="val 13811"/>
              <a:gd name="adj2" fmla="val -3764"/>
              <a:gd name="adj3" fmla="val 36312"/>
              <a:gd name="adj4" fmla="val -4787"/>
              <a:gd name="adj5" fmla="val 64079"/>
              <a:gd name="adj6" fmla="val -7042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n>
                  <a:solidFill>
                    <a:srgbClr val="0070C0"/>
                  </a:solidFill>
                </a:ln>
                <a:solidFill>
                  <a:srgbClr val="000000"/>
                </a:solidFill>
              </a:rPr>
              <a:t>Bed bugs, lack of staff training, poor policy</a:t>
            </a:r>
          </a:p>
        </p:txBody>
      </p:sp>
      <p:sp>
        <p:nvSpPr>
          <p:cNvPr id="26" name="Line Callout 2 (No Border) 25"/>
          <p:cNvSpPr/>
          <p:nvPr/>
        </p:nvSpPr>
        <p:spPr>
          <a:xfrm>
            <a:off x="5503030" y="3835211"/>
            <a:ext cx="3752181" cy="1561992"/>
          </a:xfrm>
          <a:prstGeom prst="callout2">
            <a:avLst>
              <a:gd name="adj1" fmla="val 73633"/>
              <a:gd name="adj2" fmla="val -2165"/>
              <a:gd name="adj3" fmla="val 57167"/>
              <a:gd name="adj4" fmla="val -8214"/>
              <a:gd name="adj5" fmla="val 62981"/>
              <a:gd name="adj6" fmla="val -3308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n>
                  <a:solidFill>
                    <a:srgbClr val="0070C0"/>
                  </a:solidFill>
                </a:ln>
                <a:solidFill>
                  <a:srgbClr val="000000"/>
                </a:solidFill>
              </a:rPr>
              <a:t>Bed bugs, poor pest management practices</a:t>
            </a:r>
          </a:p>
        </p:txBody>
      </p:sp>
      <p:sp>
        <p:nvSpPr>
          <p:cNvPr id="27" name="Line Callout 2 (No Border) 26"/>
          <p:cNvSpPr/>
          <p:nvPr/>
        </p:nvSpPr>
        <p:spPr>
          <a:xfrm>
            <a:off x="5366762" y="4183700"/>
            <a:ext cx="3752181" cy="1561992"/>
          </a:xfrm>
          <a:prstGeom prst="callout2">
            <a:avLst>
              <a:gd name="adj1" fmla="val 73633"/>
              <a:gd name="adj2" fmla="val -2165"/>
              <a:gd name="adj3" fmla="val 82962"/>
              <a:gd name="adj4" fmla="val -8671"/>
              <a:gd name="adj5" fmla="val 61335"/>
              <a:gd name="adj6" fmla="val -93859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n>
                  <a:solidFill>
                    <a:srgbClr val="0070C0"/>
                  </a:solidFill>
                </a:ln>
                <a:solidFill>
                  <a:srgbClr val="000000"/>
                </a:solidFill>
              </a:rPr>
              <a:t>Bed bugs, rodents, lack of training and policy</a:t>
            </a:r>
          </a:p>
        </p:txBody>
      </p:sp>
      <p:sp>
        <p:nvSpPr>
          <p:cNvPr id="28" name="Line Callout 2 (No Border) 27"/>
          <p:cNvSpPr/>
          <p:nvPr/>
        </p:nvSpPr>
        <p:spPr>
          <a:xfrm>
            <a:off x="5371166" y="4371182"/>
            <a:ext cx="3752181" cy="1561992"/>
          </a:xfrm>
          <a:prstGeom prst="callout2">
            <a:avLst>
              <a:gd name="adj1" fmla="val 43447"/>
              <a:gd name="adj2" fmla="val -3536"/>
              <a:gd name="adj3" fmla="val 58265"/>
              <a:gd name="adj4" fmla="val -9128"/>
              <a:gd name="adj5" fmla="val 61883"/>
              <a:gd name="adj6" fmla="val -79695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n>
                  <a:solidFill>
                    <a:srgbClr val="0070C0"/>
                  </a:solidFill>
                </a:ln>
                <a:solidFill>
                  <a:srgbClr val="000000"/>
                </a:solidFill>
              </a:rPr>
              <a:t>Lack of training</a:t>
            </a:r>
          </a:p>
        </p:txBody>
      </p:sp>
      <p:sp>
        <p:nvSpPr>
          <p:cNvPr id="29" name="Line Callout 2 (No Border) 28"/>
          <p:cNvSpPr/>
          <p:nvPr/>
        </p:nvSpPr>
        <p:spPr>
          <a:xfrm>
            <a:off x="5485466" y="4485482"/>
            <a:ext cx="3752181" cy="1561992"/>
          </a:xfrm>
          <a:prstGeom prst="callout2">
            <a:avLst>
              <a:gd name="adj1" fmla="val 62107"/>
              <a:gd name="adj2" fmla="val -4450"/>
              <a:gd name="adj3" fmla="val 58265"/>
              <a:gd name="adj4" fmla="val -9128"/>
              <a:gd name="adj5" fmla="val 72311"/>
              <a:gd name="adj6" fmla="val -64845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ln>
                  <a:solidFill>
                    <a:srgbClr val="0070C0"/>
                  </a:solidFill>
                </a:ln>
                <a:solidFill>
                  <a:srgbClr val="000000"/>
                </a:solidFill>
              </a:rPr>
              <a:t>Poor pest management practices, bed bugs</a:t>
            </a:r>
          </a:p>
        </p:txBody>
      </p:sp>
    </p:spTree>
    <p:extLst>
      <p:ext uri="{BB962C8B-B14F-4D97-AF65-F5344CB8AC3E}">
        <p14:creationId xmlns:p14="http://schemas.microsoft.com/office/powerpoint/2010/main" val="103376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942" y="534350"/>
            <a:ext cx="5715000" cy="857250"/>
          </a:xfrm>
        </p:spPr>
        <p:txBody>
          <a:bodyPr/>
          <a:lstStyle/>
          <a:p>
            <a:r>
              <a:rPr lang="en-US" dirty="0" smtClean="0"/>
              <a:t>Who is involved, and what are the top priorities?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5809" y="2041545"/>
            <a:ext cx="8432381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0000"/>
                </a:solidFill>
                <a:latin typeface="Arial"/>
              </a:rPr>
              <a:t>Bed bugs are a top priority problem in 12 / 13 environments (+ transportation, eldercare facilities).</a:t>
            </a:r>
            <a:br>
              <a:rPr lang="en-US" sz="2700" dirty="0">
                <a:solidFill>
                  <a:srgbClr val="000000"/>
                </a:solidFill>
                <a:latin typeface="Arial"/>
              </a:rPr>
            </a:br>
            <a:endParaRPr lang="en-US" sz="4400" dirty="0">
              <a:solidFill>
                <a:srgbClr val="000000"/>
              </a:solidFill>
              <a:latin typeface="Arial"/>
            </a:endParaRP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0000"/>
                </a:solidFill>
                <a:latin typeface="Arial"/>
              </a:rPr>
              <a:t>Pesticide </a:t>
            </a:r>
            <a:r>
              <a:rPr lang="en-US" sz="2700" b="1" dirty="0">
                <a:solidFill>
                  <a:srgbClr val="000000"/>
                </a:solidFill>
                <a:latin typeface="Arial"/>
              </a:rPr>
              <a:t>abuse</a:t>
            </a:r>
            <a:r>
              <a:rPr lang="en-US" sz="2700" dirty="0">
                <a:solidFill>
                  <a:srgbClr val="000000"/>
                </a:solidFill>
                <a:latin typeface="Arial"/>
              </a:rPr>
              <a:t> referenced </a:t>
            </a:r>
            <a:br>
              <a:rPr lang="en-US" sz="2700" dirty="0">
                <a:solidFill>
                  <a:srgbClr val="000000"/>
                </a:solidFill>
                <a:latin typeface="Arial"/>
              </a:rPr>
            </a:br>
            <a:r>
              <a:rPr lang="en-US" sz="2700" dirty="0">
                <a:solidFill>
                  <a:srgbClr val="000000"/>
                </a:solidFill>
                <a:latin typeface="Arial"/>
              </a:rPr>
              <a:t>in low income housing </a:t>
            </a:r>
            <a:br>
              <a:rPr lang="en-US" sz="2700" dirty="0">
                <a:solidFill>
                  <a:srgbClr val="000000"/>
                </a:solidFill>
                <a:latin typeface="Arial"/>
              </a:rPr>
            </a:br>
            <a:r>
              <a:rPr lang="en-US" sz="2700" dirty="0">
                <a:solidFill>
                  <a:srgbClr val="000000"/>
                </a:solidFill>
                <a:latin typeface="Arial"/>
              </a:rPr>
              <a:t>specifically.</a:t>
            </a:r>
            <a:br>
              <a:rPr lang="en-US" sz="2700" dirty="0">
                <a:solidFill>
                  <a:srgbClr val="000000"/>
                </a:solidFill>
                <a:latin typeface="Arial"/>
              </a:rPr>
            </a:br>
            <a:endParaRPr lang="en-US" sz="4400" dirty="0">
              <a:solidFill>
                <a:srgbClr val="000000"/>
              </a:solidFill>
              <a:latin typeface="Arial"/>
            </a:endParaRP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0000"/>
                </a:solidFill>
                <a:latin typeface="Arial"/>
              </a:rPr>
              <a:t>16.7% people bitten by bed </a:t>
            </a:r>
            <a:br>
              <a:rPr lang="en-US" sz="2700" dirty="0">
                <a:solidFill>
                  <a:srgbClr val="000000"/>
                </a:solidFill>
                <a:latin typeface="Arial"/>
              </a:rPr>
            </a:br>
            <a:r>
              <a:rPr lang="en-US" sz="2700" dirty="0">
                <a:solidFill>
                  <a:srgbClr val="000000"/>
                </a:solidFill>
                <a:latin typeface="Arial"/>
              </a:rPr>
              <a:t>bugs required medical treatment 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(Gouge </a:t>
            </a:r>
            <a:r>
              <a:rPr lang="en-US" sz="1500" i="1" dirty="0">
                <a:solidFill>
                  <a:srgbClr val="000000"/>
                </a:solidFill>
                <a:latin typeface="Arial"/>
              </a:rPr>
              <a:t>et al. 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2015)</a:t>
            </a:r>
            <a:endParaRPr lang="en-US" sz="2700" dirty="0">
              <a:solidFill>
                <a:srgbClr val="000000"/>
              </a:solidFill>
              <a:latin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700" dirty="0">
              <a:solidFill>
                <a:srgbClr val="000000"/>
              </a:solidFill>
              <a:latin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7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345" y="3120116"/>
            <a:ext cx="3337850" cy="250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9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5715000" cy="857250"/>
          </a:xfrm>
        </p:spPr>
        <p:txBody>
          <a:bodyPr/>
          <a:lstStyle/>
          <a:p>
            <a:r>
              <a:rPr lang="en-US" dirty="0" smtClean="0"/>
              <a:t>What are people doing</a:t>
            </a:r>
            <a:r>
              <a:rPr lang="en-US" dirty="0" smtClean="0"/>
              <a:t>?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7978" y="2311566"/>
            <a:ext cx="861944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rgbClr val="000000"/>
                </a:solidFill>
                <a:latin typeface="Arial"/>
              </a:rPr>
              <a:t>General public outreach</a:t>
            </a: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rgbClr val="000000"/>
                </a:solidFill>
                <a:latin typeface="Arial"/>
              </a:rPr>
              <a:t>Technical support upon request</a:t>
            </a: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rgbClr val="000000"/>
                </a:solidFill>
                <a:latin typeface="Arial"/>
              </a:rPr>
              <a:t>Structured and targeted education – classroom style</a:t>
            </a: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rgbClr val="000000"/>
                </a:solidFill>
                <a:latin typeface="Arial"/>
              </a:rPr>
              <a:t>Structured and targeted training – experiential </a:t>
            </a:r>
            <a:br>
              <a:rPr lang="en-US" sz="2250" dirty="0">
                <a:solidFill>
                  <a:srgbClr val="000000"/>
                </a:solidFill>
                <a:latin typeface="Arial"/>
              </a:rPr>
            </a:br>
            <a:r>
              <a:rPr lang="en-US" sz="2250" dirty="0">
                <a:solidFill>
                  <a:srgbClr val="000000"/>
                </a:solidFill>
                <a:latin typeface="Arial"/>
              </a:rPr>
              <a:t>learning practicum style</a:t>
            </a: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rgbClr val="000000"/>
                </a:solidFill>
                <a:latin typeface="Arial"/>
              </a:rPr>
              <a:t>Site auditing and IPM improvement recommendation guidance</a:t>
            </a: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rgbClr val="000000"/>
                </a:solidFill>
                <a:latin typeface="Arial"/>
              </a:rPr>
              <a:t>Comprehensive implementation facilitation</a:t>
            </a: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rgbClr val="000000"/>
                </a:solidFill>
                <a:latin typeface="Arial"/>
              </a:rPr>
              <a:t>Facilitation of peer mentoring </a:t>
            </a: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rgbClr val="000000"/>
                </a:solidFill>
                <a:latin typeface="Arial"/>
              </a:rPr>
              <a:t>Compliance assistance/enforcement</a:t>
            </a: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rgbClr val="000000"/>
                </a:solidFill>
                <a:latin typeface="Arial"/>
              </a:rPr>
              <a:t>Training for certification and continual education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070047" y="2130431"/>
            <a:ext cx="1985160" cy="19389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5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Schools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5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get the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5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most</a:t>
            </a:r>
          </a:p>
        </p:txBody>
      </p:sp>
      <p:sp>
        <p:nvSpPr>
          <p:cNvPr id="4" name="Striped Right Arrow 3"/>
          <p:cNvSpPr/>
          <p:nvPr/>
        </p:nvSpPr>
        <p:spPr>
          <a:xfrm flipH="1">
            <a:off x="6607885" y="3485478"/>
            <a:ext cx="790687" cy="419549"/>
          </a:xfrm>
          <a:prstGeom prst="striped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63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4636529"/>
            <a:ext cx="3580973" cy="20929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National </a:t>
            </a:r>
            <a:br>
              <a:rPr lang="en-US" dirty="0" smtClean="0"/>
            </a:br>
            <a:r>
              <a:rPr lang="en-US" dirty="0" smtClean="0"/>
              <a:t>School </a:t>
            </a:r>
            <a:br>
              <a:rPr lang="en-US" dirty="0" smtClean="0"/>
            </a:br>
            <a:r>
              <a:rPr lang="en-US" dirty="0" smtClean="0"/>
              <a:t>IPM 2020</a:t>
            </a:r>
            <a:br>
              <a:rPr lang="en-US" dirty="0" smtClean="0"/>
            </a:br>
            <a:r>
              <a:rPr lang="en-US" dirty="0" smtClean="0"/>
              <a:t>Network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53536" y="304800"/>
            <a:ext cx="2764631" cy="439616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NIFA IPM </a:t>
            </a:r>
            <a:br>
              <a:rPr lang="en-US" sz="3200" b="1" dirty="0" smtClean="0"/>
            </a:br>
            <a:r>
              <a:rPr lang="en-US" sz="3200" b="1" dirty="0" smtClean="0"/>
              <a:t>Centers</a:t>
            </a:r>
            <a:endParaRPr lang="en-US" sz="32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70412294"/>
              </p:ext>
            </p:extLst>
          </p:nvPr>
        </p:nvGraphicFramePr>
        <p:xfrm>
          <a:off x="1266092" y="1072080"/>
          <a:ext cx="7426217" cy="4759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310" y="1364463"/>
            <a:ext cx="807244" cy="700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444" y="5049469"/>
            <a:ext cx="942975" cy="714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083" y="2484042"/>
            <a:ext cx="871538" cy="735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6604" r="11116" b="5718"/>
          <a:stretch/>
        </p:blipFill>
        <p:spPr>
          <a:xfrm>
            <a:off x="7692444" y="3836685"/>
            <a:ext cx="935336" cy="7738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586" y="145289"/>
            <a:ext cx="1535906" cy="1671638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-57777" y="2064551"/>
            <a:ext cx="2764631" cy="4396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b="1" dirty="0">
                <a:solidFill>
                  <a:prstClr val="black"/>
                </a:solidFill>
              </a:rPr>
              <a:t>School IPM Center</a:t>
            </a:r>
            <a:br>
              <a:rPr lang="en-US" sz="3200" b="1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prstClr val="black"/>
                </a:solidFill>
              </a:rPr>
              <a:t>of </a:t>
            </a:r>
            <a:r>
              <a:rPr lang="en-US" sz="3200" b="1" dirty="0" smtClean="0">
                <a:solidFill>
                  <a:prstClr val="black"/>
                </a:solidFill>
              </a:rPr>
              <a:t>Expertise</a:t>
            </a:r>
          </a:p>
          <a:p>
            <a:pPr fontAlgn="auto">
              <a:spcAft>
                <a:spcPts val="0"/>
              </a:spcAft>
            </a:pPr>
            <a:r>
              <a:rPr lang="en-US" sz="3200" b="1" dirty="0" smtClean="0">
                <a:solidFill>
                  <a:prstClr val="black"/>
                </a:solidFill>
              </a:rPr>
              <a:t>+</a:t>
            </a:r>
          </a:p>
          <a:p>
            <a:pPr fontAlgn="auto">
              <a:spcAft>
                <a:spcPts val="0"/>
              </a:spcAft>
            </a:pPr>
            <a:r>
              <a:rPr lang="en-US" sz="3200" b="1" dirty="0" smtClean="0">
                <a:solidFill>
                  <a:prstClr val="black"/>
                </a:solidFill>
              </a:rPr>
              <a:t>Regions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48F1-0C6C-4CAA-9B54-7EA75888FF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1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55772"/>
            <a:ext cx="7926805" cy="5238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4629">
            <a:off x="4200664" y="1932807"/>
            <a:ext cx="962511" cy="574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581" y="6147296"/>
            <a:ext cx="1000563" cy="674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6932">
            <a:off x="5009574" y="5009096"/>
            <a:ext cx="625000" cy="518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V="1">
            <a:off x="8101831" y="3397887"/>
            <a:ext cx="1626784" cy="584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7206">
            <a:off x="7375431" y="1486436"/>
            <a:ext cx="1375277" cy="816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663" y="1204459"/>
            <a:ext cx="997264" cy="668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577">
            <a:off x="6261587" y="2054748"/>
            <a:ext cx="636313" cy="773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2834">
            <a:off x="7867706" y="4997954"/>
            <a:ext cx="1004807" cy="548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3730" y="468815"/>
            <a:ext cx="6179476" cy="83701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3200" dirty="0">
                <a:solidFill>
                  <a:schemeClr val="tx1"/>
                </a:solidFill>
              </a:rPr>
              <a:t>School IPM activity and pest pressure – state-based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change agents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087242">
            <a:off x="67015" y="1914260"/>
            <a:ext cx="1556143" cy="662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343717">
            <a:off x="-59645" y="5864119"/>
            <a:ext cx="1028820" cy="765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1906">
            <a:off x="3653996" y="1273603"/>
            <a:ext cx="649604" cy="836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Straight Connector 36"/>
          <p:cNvCxnSpPr/>
          <p:nvPr/>
        </p:nvCxnSpPr>
        <p:spPr>
          <a:xfrm flipH="1">
            <a:off x="3313468" y="4480560"/>
            <a:ext cx="15217" cy="46033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02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1789346"/>
            <a:ext cx="742000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Competent change </a:t>
            </a: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agents + rock solid leadership</a:t>
            </a:r>
            <a:br>
              <a:rPr lang="en-US" sz="2800" dirty="0" smtClean="0">
                <a:solidFill>
                  <a:srgbClr val="000000"/>
                </a:solidFill>
                <a:latin typeface="Arial"/>
              </a:rPr>
            </a:br>
            <a:endParaRPr lang="en-US" sz="2800" dirty="0">
              <a:solidFill>
                <a:srgbClr val="000000"/>
              </a:solidFill>
              <a:latin typeface="Arial"/>
            </a:endParaRPr>
          </a:p>
          <a:p>
            <a:pPr marL="771525" lvl="1" indent="-428625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Education 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&amp;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Training 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&amp;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Coordination</a:t>
            </a:r>
            <a:br>
              <a:rPr lang="en-US" sz="2800" dirty="0">
                <a:solidFill>
                  <a:srgbClr val="000000"/>
                </a:solidFill>
                <a:latin typeface="Arial"/>
              </a:rPr>
            </a:br>
            <a:endParaRPr lang="en-US" sz="2800" dirty="0">
              <a:solidFill>
                <a:srgbClr val="000000"/>
              </a:solidFill>
              <a:latin typeface="Arial"/>
            </a:endParaRP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Accept feedback from stakeholders</a:t>
            </a:r>
            <a:br>
              <a:rPr lang="en-US" sz="2800" dirty="0">
                <a:solidFill>
                  <a:srgbClr val="000000"/>
                </a:solidFill>
                <a:latin typeface="Arial"/>
              </a:rPr>
            </a:br>
            <a:endParaRPr lang="en-US" sz="2800" dirty="0">
              <a:solidFill>
                <a:srgbClr val="000000"/>
              </a:solidFill>
              <a:latin typeface="Arial"/>
            </a:endParaRPr>
          </a:p>
          <a:p>
            <a:pPr marL="428625" indent="-4286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Allow programmatic evolution </a:t>
            </a:r>
            <a:br>
              <a:rPr lang="en-US" sz="2800" dirty="0">
                <a:solidFill>
                  <a:srgbClr val="000000"/>
                </a:solidFill>
                <a:latin typeface="Arial"/>
              </a:rPr>
            </a:br>
            <a:r>
              <a:rPr lang="en-US" sz="2800" dirty="0">
                <a:solidFill>
                  <a:srgbClr val="000000"/>
                </a:solidFill>
                <a:latin typeface="Arial"/>
              </a:rPr>
              <a:t>(translational research will </a:t>
            </a:r>
            <a:br>
              <a:rPr lang="en-US" sz="2800" dirty="0">
                <a:solidFill>
                  <a:srgbClr val="000000"/>
                </a:solidFill>
                <a:latin typeface="Arial"/>
              </a:rPr>
            </a:br>
            <a:r>
              <a:rPr lang="en-US" sz="2800" dirty="0">
                <a:solidFill>
                  <a:srgbClr val="000000"/>
                </a:solidFill>
                <a:latin typeface="Arial"/>
              </a:rPr>
              <a:t>advance)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115" y="4779539"/>
            <a:ext cx="340101" cy="330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550763" y="4789198"/>
            <a:ext cx="1705916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00000"/>
                </a:solidFill>
                <a:latin typeface="Arial"/>
              </a:rPr>
              <a:t>Education</a:t>
            </a:r>
            <a:br>
              <a:rPr lang="en-US" sz="2100" dirty="0">
                <a:solidFill>
                  <a:srgbClr val="000000"/>
                </a:solidFill>
                <a:latin typeface="Arial"/>
              </a:rPr>
            </a:br>
            <a:endParaRPr lang="en-US" sz="2100" dirty="0">
              <a:solidFill>
                <a:srgbClr val="000000"/>
              </a:solidFill>
              <a:latin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00000"/>
                </a:solidFill>
                <a:latin typeface="Arial"/>
              </a:rPr>
              <a:t>Training</a:t>
            </a:r>
            <a:br>
              <a:rPr lang="en-US" sz="2100" dirty="0">
                <a:solidFill>
                  <a:srgbClr val="000000"/>
                </a:solidFill>
                <a:latin typeface="Arial"/>
              </a:rPr>
            </a:br>
            <a:endParaRPr lang="en-US" sz="2100" dirty="0">
              <a:solidFill>
                <a:srgbClr val="000000"/>
              </a:solidFill>
              <a:latin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00000"/>
                </a:solidFill>
                <a:latin typeface="Arial"/>
              </a:rPr>
              <a:t>Coordination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577" y="5418354"/>
            <a:ext cx="340101" cy="330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689" y="6045009"/>
            <a:ext cx="340101" cy="330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A092-7356-426E-B7F4-9D4565C96BAF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694383" y="336466"/>
            <a:ext cx="6942833" cy="857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b="1" dirty="0" smtClean="0"/>
              <a:t>Are we empowered to implement IPM in our schools?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4" y="518359"/>
            <a:ext cx="2754261" cy="18361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685" y="2042681"/>
            <a:ext cx="3854925" cy="2569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47044"/>
            <a:ext cx="3644149" cy="2429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338" y="97015"/>
            <a:ext cx="3386278" cy="2257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370571"/>
            <a:ext cx="3691299" cy="24608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3528" y="253084"/>
            <a:ext cx="2499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California DPR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48F1-0C6C-4CAA-9B54-7EA75888FF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88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Education01_co_07_Print_CrystalGraphics.com_PowerPoint_Templates">
  <a:themeElements>
    <a:clrScheme name="Office Theme 13">
      <a:dk1>
        <a:srgbClr val="000000"/>
      </a:dk1>
      <a:lt1>
        <a:srgbClr val="FFFFFF"/>
      </a:lt1>
      <a:dk2>
        <a:srgbClr val="004696"/>
      </a:dk2>
      <a:lt2>
        <a:srgbClr val="777777"/>
      </a:lt2>
      <a:accent1>
        <a:srgbClr val="3ABDF8"/>
      </a:accent1>
      <a:accent2>
        <a:srgbClr val="FF00FF"/>
      </a:accent2>
      <a:accent3>
        <a:srgbClr val="FFFFFF"/>
      </a:accent3>
      <a:accent4>
        <a:srgbClr val="000000"/>
      </a:accent4>
      <a:accent5>
        <a:srgbClr val="AEDBFB"/>
      </a:accent5>
      <a:accent6>
        <a:srgbClr val="E700E7"/>
      </a:accent6>
      <a:hlink>
        <a:srgbClr val="FFFF00"/>
      </a:hlink>
      <a:folHlink>
        <a:srgbClr val="777777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004696"/>
        </a:dk2>
        <a:lt2>
          <a:srgbClr val="777777"/>
        </a:lt2>
        <a:accent1>
          <a:srgbClr val="3ABDF8"/>
        </a:accent1>
        <a:accent2>
          <a:srgbClr val="FF00FF"/>
        </a:accent2>
        <a:accent3>
          <a:srgbClr val="FFFFFF"/>
        </a:accent3>
        <a:accent4>
          <a:srgbClr val="000000"/>
        </a:accent4>
        <a:accent5>
          <a:srgbClr val="AEDBFB"/>
        </a:accent5>
        <a:accent6>
          <a:srgbClr val="E700E7"/>
        </a:accent6>
        <a:hlink>
          <a:srgbClr val="FFFF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ducation01_co_07_Print_CrystalGraphics.com_PowerPoint_Templates">
  <a:themeElements>
    <a:clrScheme name="Office Theme 13">
      <a:dk1>
        <a:srgbClr val="000000"/>
      </a:dk1>
      <a:lt1>
        <a:srgbClr val="FFFFFF"/>
      </a:lt1>
      <a:dk2>
        <a:srgbClr val="004696"/>
      </a:dk2>
      <a:lt2>
        <a:srgbClr val="777777"/>
      </a:lt2>
      <a:accent1>
        <a:srgbClr val="3ABDF8"/>
      </a:accent1>
      <a:accent2>
        <a:srgbClr val="FF00FF"/>
      </a:accent2>
      <a:accent3>
        <a:srgbClr val="FFFFFF"/>
      </a:accent3>
      <a:accent4>
        <a:srgbClr val="000000"/>
      </a:accent4>
      <a:accent5>
        <a:srgbClr val="AEDBFB"/>
      </a:accent5>
      <a:accent6>
        <a:srgbClr val="E700E7"/>
      </a:accent6>
      <a:hlink>
        <a:srgbClr val="FFFF00"/>
      </a:hlink>
      <a:folHlink>
        <a:srgbClr val="777777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004696"/>
        </a:dk2>
        <a:lt2>
          <a:srgbClr val="777777"/>
        </a:lt2>
        <a:accent1>
          <a:srgbClr val="3ABDF8"/>
        </a:accent1>
        <a:accent2>
          <a:srgbClr val="FF00FF"/>
        </a:accent2>
        <a:accent3>
          <a:srgbClr val="FFFFFF"/>
        </a:accent3>
        <a:accent4>
          <a:srgbClr val="000000"/>
        </a:accent4>
        <a:accent5>
          <a:srgbClr val="AEDBFB"/>
        </a:accent5>
        <a:accent6>
          <a:srgbClr val="E700E7"/>
        </a:accent6>
        <a:hlink>
          <a:srgbClr val="FFFF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3f09c3df709400db2417a7161762d62 xmlns="4ffa91fb-a0ff-4ac5-b2db-65c790d184a4">
      <Terms xmlns="http://schemas.microsoft.com/office/infopath/2007/PartnerControls"/>
    </e3f09c3df709400db2417a7161762d62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2015-02-25T05:00:00+00:00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SharedWithUsers xmlns="c44bc93c-0991-4e6e-8ea2-5cb6aac44768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SharedContentType xmlns="Microsoft.SharePoint.Taxonomy.ContentTypeSync" SourceId="29f62856-1543-49d4-a736-4569d363f533" ContentTypeId="0x0101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9B8B3C998B3D4BA7E1CC5110F1E5C5" ma:contentTypeVersion="20" ma:contentTypeDescription="Create a new document." ma:contentTypeScope="" ma:versionID="f7ab55bd6ceee91e74c08d2decae423d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c44bc93c-0991-4e6e-8ea2-5cb6aac44768" xmlns:ns6="dd14fe15-0d7f-4779-a09d-34ffa4936108" targetNamespace="http://schemas.microsoft.com/office/2006/metadata/properties" ma:root="true" ma:fieldsID="8ce76cc9f5379da2ae5a7b06c9200b7f" ns1:_="" ns2:_="" ns3:_="" ns4:_="" ns5:_="" ns6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c44bc93c-0991-4e6e-8ea2-5cb6aac44768"/>
    <xsd:import namespace="dd14fe15-0d7f-4779-a09d-34ffa4936108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2:e3f09c3df709400db2417a7161762d62" minOccurs="0"/>
                <xsd:element ref="ns5:SharedWithUsers" minOccurs="0"/>
                <xsd:element ref="ns5:SharingHintHash" minOccurs="0"/>
                <xsd:element ref="ns6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12331871-f22f-4f1e-b241-7c04b4cb386a}" ma:internalName="TaxCatchAllLabel" ma:readOnly="true" ma:showField="CatchAllDataLabel" ma:web="a5d1ca4e-0a3f-4119-b619-e20b93ebd1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12331871-f22f-4f1e-b241-7c04b4cb386a}" ma:internalName="TaxCatchAll" ma:showField="CatchAllData" ma:web="a5d1ca4e-0a3f-4119-b619-e20b93ebd1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f09c3df709400db2417a7161762d62" ma:index="28" nillable="true" ma:taxonomy="true" ma:internalName="e3f09c3df709400db2417a7161762d62" ma:taxonomyFieldName="EPA_x0020_Subject" ma:displayName="EPA Subject" ma:readOnly="false" ma:default="" ma:fieldId="{e3f09c3d-f709-400d-b241-7a7161762d62}" ma:taxonomyMulti="true" ma:sspId="29f62856-1543-49d4-a736-4569d363f533" ma:termSetId="7a3d4ae0-7e62-45a2-a406-c6a8a6a8eee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4bc93c-0991-4e6e-8ea2-5cb6aac44768" elementFormDefault="qualified">
    <xsd:import namespace="http://schemas.microsoft.com/office/2006/documentManagement/types"/>
    <xsd:import namespace="http://schemas.microsoft.com/office/infopath/2007/PartnerControls"/>
    <xsd:element name="SharedWithUsers" ma:index="2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30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4fe15-0d7f-4779-a09d-34ffa4936108" elementFormDefault="qualified">
    <xsd:import namespace="http://schemas.microsoft.com/office/2006/documentManagement/types"/>
    <xsd:import namespace="http://schemas.microsoft.com/office/infopath/2007/PartnerControls"/>
    <xsd:element name="SharedWithDetails" ma:index="3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65F601-30C7-448D-B70C-65C0FEBF6067}">
  <ds:schemaRefs>
    <ds:schemaRef ds:uri="http://schemas.microsoft.com/sharepoint.v3"/>
    <ds:schemaRef ds:uri="http://purl.org/dc/dcmitype/"/>
    <ds:schemaRef ds:uri="http://schemas.microsoft.com/sharepoint/v3/fields"/>
    <ds:schemaRef ds:uri="http://www.w3.org/XML/1998/namespace"/>
    <ds:schemaRef ds:uri="c44bc93c-0991-4e6e-8ea2-5cb6aac44768"/>
    <ds:schemaRef ds:uri="http://schemas.microsoft.com/sharepoint/v3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dd14fe15-0d7f-4779-a09d-34ffa4936108"/>
    <ds:schemaRef ds:uri="4ffa91fb-a0ff-4ac5-b2db-65c790d184a4"/>
  </ds:schemaRefs>
</ds:datastoreItem>
</file>

<file path=customXml/itemProps2.xml><?xml version="1.0" encoding="utf-8"?>
<ds:datastoreItem xmlns:ds="http://schemas.openxmlformats.org/officeDocument/2006/customXml" ds:itemID="{78C6FB19-C337-46CE-B532-77534617850B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BB641005-D199-48F2-A479-47D3F94803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c44bc93c-0991-4e6e-8ea2-5cb6aac44768"/>
    <ds:schemaRef ds:uri="dd14fe15-0d7f-4779-a09d-34ffa49361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5C7064FF-3A01-4810-A650-08CBB0726F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26323</TotalTime>
  <Words>498</Words>
  <Application>Microsoft Office PowerPoint</Application>
  <PresentationFormat>Letter Paper (8.5x11 in)</PresentationFormat>
  <Paragraphs>121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Comic Sans MS</vt:lpstr>
      <vt:lpstr>Courier New</vt:lpstr>
      <vt:lpstr>Times New Roman</vt:lpstr>
      <vt:lpstr>Wingdings 3</vt:lpstr>
      <vt:lpstr>Office Theme</vt:lpstr>
      <vt:lpstr>Wisp</vt:lpstr>
      <vt:lpstr>Education01_co_07_Print_CrystalGraphics.com_PowerPoint_Templates</vt:lpstr>
      <vt:lpstr>1_Education01_co_07_Print_CrystalGraphics.com_PowerPoint_Templates</vt:lpstr>
      <vt:lpstr>Community IPM  National State Based Change Agent Report 2014-2015</vt:lpstr>
      <vt:lpstr>Community IPM?</vt:lpstr>
      <vt:lpstr>Who is involved, and what are the top priorities?</vt:lpstr>
      <vt:lpstr>Who is involved, and what are the top priorities?</vt:lpstr>
      <vt:lpstr>What are people doing?  </vt:lpstr>
      <vt:lpstr>National  School  IPM 2020 Network</vt:lpstr>
      <vt:lpstr>School IPM activity and pest pressure – state-based change agents</vt:lpstr>
      <vt:lpstr>PowerPoint Presentation</vt:lpstr>
      <vt:lpstr>PowerPoint Presentation</vt:lpstr>
      <vt:lpstr>PowerPoint Presentation</vt:lpstr>
      <vt:lpstr>PowerPoint Presentation</vt:lpstr>
      <vt:lpstr>School IPM 2014-2015?</vt:lpstr>
      <vt:lpstr>Other IPM Issues?</vt:lpstr>
      <vt:lpstr>Other IPM Issues?</vt:lpstr>
      <vt:lpstr>Dude where’s the bug spray?</vt:lpstr>
    </vt:vector>
  </TitlesOfParts>
  <Company>Endyna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2015-05 - EPA School IPM Update v4</dc:title>
  <dc:creator>CoE</dc:creator>
  <cp:keywords/>
  <cp:lastModifiedBy>Dawn Gouge</cp:lastModifiedBy>
  <cp:revision>854</cp:revision>
  <cp:lastPrinted>2015-05-14T16:01:30Z</cp:lastPrinted>
  <dcterms:created xsi:type="dcterms:W3CDTF">2008-06-24T21:49:33Z</dcterms:created>
  <dcterms:modified xsi:type="dcterms:W3CDTF">2015-05-27T15:57:32Z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0x0101002E9B8B3C998B3D4BA7E1CC5110F1E5C5</vt:lpwstr>
  </property>
  <property fmtid="{D5CDD505-2E9C-101B-9397-08002B2CF9AE}" pid="3" name="TaxKeyword">
    <vt:lpwstr/>
  </property>
  <property fmtid="{D5CDD505-2E9C-101B-9397-08002B2CF9AE}" pid="4" name="EPA Subject">
    <vt:lpwstr/>
  </property>
  <property fmtid="{D5CDD505-2E9C-101B-9397-08002B2CF9AE}" pid="5" name="Document Type">
    <vt:lpwstr/>
  </property>
</Properties>
</file>