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6" r:id="rId3"/>
    <p:sldId id="258" r:id="rId4"/>
    <p:sldId id="269" r:id="rId5"/>
    <p:sldId id="263" r:id="rId6"/>
    <p:sldId id="268" r:id="rId7"/>
    <p:sldId id="262" r:id="rId8"/>
    <p:sldId id="270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4660"/>
  </p:normalViewPr>
  <p:slideViewPr>
    <p:cSldViewPr snapToGrid="0">
      <p:cViewPr varScale="1">
        <p:scale>
          <a:sx n="84" d="100"/>
          <a:sy n="84" d="100"/>
        </p:scale>
        <p:origin x="70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101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79B83-73BD-4D92-9B5F-AEF3D9831D9E}" type="datetimeFigureOut">
              <a:rPr lang="en-US" smtClean="0"/>
              <a:t>2/10/16, Wednesday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ADD1E-97FC-4810-A5B9-E6F1C528A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03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ADD1E-97FC-4810-A5B9-E6F1C528A0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91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B8E0-3957-4994-BA3F-C48222AD1A50}" type="datetimeFigureOut">
              <a:rPr lang="en-US" smtClean="0"/>
              <a:t>2/10/16, Wednesday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EB42-B02D-4E2B-B03B-E79A3C8EA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76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B8E0-3957-4994-BA3F-C48222AD1A50}" type="datetimeFigureOut">
              <a:rPr lang="en-US" smtClean="0"/>
              <a:t>2/10/16, Wednesday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EB42-B02D-4E2B-B03B-E79A3C8EA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11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B8E0-3957-4994-BA3F-C48222AD1A50}" type="datetimeFigureOut">
              <a:rPr lang="en-US" smtClean="0"/>
              <a:t>2/10/16, Wednesday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EB42-B02D-4E2B-B03B-E79A3C8EA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18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B8E0-3957-4994-BA3F-C48222AD1A50}" type="datetimeFigureOut">
              <a:rPr lang="en-US" smtClean="0"/>
              <a:t>2/10/16, Wednesday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EB42-B02D-4E2B-B03B-E79A3C8EA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67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B8E0-3957-4994-BA3F-C48222AD1A50}" type="datetimeFigureOut">
              <a:rPr lang="en-US" smtClean="0"/>
              <a:t>2/10/16, Wednesday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EB42-B02D-4E2B-B03B-E79A3C8EA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37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B8E0-3957-4994-BA3F-C48222AD1A50}" type="datetimeFigureOut">
              <a:rPr lang="en-US" smtClean="0"/>
              <a:t>2/10/16, Wednesday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EB42-B02D-4E2B-B03B-E79A3C8EA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25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B8E0-3957-4994-BA3F-C48222AD1A50}" type="datetimeFigureOut">
              <a:rPr lang="en-US" smtClean="0"/>
              <a:t>2/10/16, Wednesday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EB42-B02D-4E2B-B03B-E79A3C8EA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29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B8E0-3957-4994-BA3F-C48222AD1A50}" type="datetimeFigureOut">
              <a:rPr lang="en-US" smtClean="0"/>
              <a:t>2/10/16, Wednesday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EB42-B02D-4E2B-B03B-E79A3C8EA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7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B8E0-3957-4994-BA3F-C48222AD1A50}" type="datetimeFigureOut">
              <a:rPr lang="en-US" smtClean="0"/>
              <a:t>2/10/16, Wednesday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EB42-B02D-4E2B-B03B-E79A3C8EA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28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B8E0-3957-4994-BA3F-C48222AD1A50}" type="datetimeFigureOut">
              <a:rPr lang="en-US" smtClean="0"/>
              <a:t>2/10/16, Wednesday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EB42-B02D-4E2B-B03B-E79A3C8EA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40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B8E0-3957-4994-BA3F-C48222AD1A50}" type="datetimeFigureOut">
              <a:rPr lang="en-US" smtClean="0"/>
              <a:t>2/10/16, Wednesday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EB42-B02D-4E2B-B03B-E79A3C8EA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4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5B8E0-3957-4994-BA3F-C48222AD1A50}" type="datetimeFigureOut">
              <a:rPr lang="en-US" smtClean="0"/>
              <a:t>2/10/16, Wednesday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DEB42-B02D-4E2B-B03B-E79A3C8EA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8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fishery/culturedspecies/Laminaria_japonica/en" TargetMode="External"/><Relationship Id="rId2" Type="http://schemas.openxmlformats.org/officeDocument/2006/relationships/hyperlink" Target="http://www.jstor.org/stable.23755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aike.baidu.com/link?url=RjDrHTGrbMdZDfS35bzBVv2wQaFt64l8has3KDjE5w1spsPpkAJwwfIh-IEbfVlx7zm-K-p0M4NHejzwuNMw5_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ChengKui</a:t>
            </a:r>
            <a:r>
              <a:rPr lang="en-US" b="1" dirty="0" smtClean="0"/>
              <a:t> Tseng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en-US" altLang="zh-CN" b="1" dirty="0"/>
              <a:t>	</a:t>
            </a:r>
            <a:r>
              <a:rPr lang="en-US" altLang="zh-CN" b="1" dirty="0" smtClean="0"/>
              <a:t>			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b="1" dirty="0" smtClean="0"/>
              <a:t>- ENVS 575 Phycologist </a:t>
            </a:r>
            <a:r>
              <a:rPr lang="en-US" b="1" dirty="0"/>
              <a:t>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086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93760" y="365125"/>
            <a:ext cx="3535680" cy="376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1909 Xiamen, Fujian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493760" y="906332"/>
            <a:ext cx="3535680" cy="392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/>
              <a:t>1931    B.S.    Xiamen Univ.</a:t>
            </a:r>
          </a:p>
        </p:txBody>
      </p:sp>
      <p:pic>
        <p:nvPicPr>
          <p:cNvPr id="11" name="Picture 10" descr="Gloiopeltis furcat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109" y="1729858"/>
            <a:ext cx="998982" cy="178363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/>
        </p:nvSpPr>
        <p:spPr>
          <a:xfrm>
            <a:off x="8493760" y="3922513"/>
            <a:ext cx="3535680" cy="629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lain" startAt="1934"/>
            </a:pPr>
            <a:r>
              <a:rPr lang="en-US" dirty="0" smtClean="0"/>
              <a:t>    M.S.    </a:t>
            </a:r>
            <a:r>
              <a:rPr lang="en-US" dirty="0" err="1" smtClean="0"/>
              <a:t>Lingnan</a:t>
            </a:r>
            <a:r>
              <a:rPr lang="en-US" dirty="0" smtClean="0"/>
              <a:t> </a:t>
            </a:r>
            <a:r>
              <a:rPr lang="en-US" altLang="zh-CN" dirty="0" smtClean="0"/>
              <a:t>Univ.</a:t>
            </a:r>
          </a:p>
          <a:p>
            <a:r>
              <a:rPr lang="en-US" altLang="zh-CN" dirty="0"/>
              <a:t>	</a:t>
            </a:r>
            <a:r>
              <a:rPr lang="en-US" altLang="zh-CN" dirty="0" smtClean="0"/>
              <a:t>His first paper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493760" y="4684513"/>
            <a:ext cx="3535680" cy="761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lain" startAt="1934"/>
            </a:pPr>
            <a:r>
              <a:rPr lang="en-US" dirty="0" smtClean="0"/>
              <a:t>-1940 Shandong National Univ.</a:t>
            </a:r>
          </a:p>
          <a:p>
            <a:pPr algn="ctr"/>
            <a:r>
              <a:rPr lang="en-US" dirty="0" err="1" smtClean="0"/>
              <a:t>Lingnan</a:t>
            </a:r>
            <a:r>
              <a:rPr lang="en-US" dirty="0" smtClean="0"/>
              <a:t> </a:t>
            </a:r>
            <a:r>
              <a:rPr lang="en-US" dirty="0"/>
              <a:t>herbarium</a:t>
            </a:r>
            <a:endParaRPr lang="en-US" dirty="0" smtClean="0"/>
          </a:p>
          <a:p>
            <a:pPr algn="ctr"/>
            <a:r>
              <a:rPr lang="en-US" dirty="0" smtClean="0"/>
              <a:t>International communication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32743" y="1340276"/>
            <a:ext cx="2415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Gloiopeltis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zh-CN" altLang="en-US" dirty="0"/>
              <a:t>赤菜 </a:t>
            </a:r>
            <a:r>
              <a:rPr lang="en-US" dirty="0" err="1"/>
              <a:t>chicai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493760" y="5800408"/>
            <a:ext cx="3535680" cy="376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1942    Ph.D. 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Unvi</a:t>
            </a:r>
            <a:r>
              <a:rPr lang="en-US" dirty="0" smtClean="0"/>
              <a:t>. </a:t>
            </a:r>
            <a:r>
              <a:rPr lang="en-US" dirty="0"/>
              <a:t>o</a:t>
            </a:r>
            <a:r>
              <a:rPr lang="en-US" dirty="0" smtClean="0"/>
              <a:t>f Michigan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229074" y="1479459"/>
            <a:ext cx="5987462" cy="4697503"/>
            <a:chOff x="838199" y="365125"/>
            <a:chExt cx="7407799" cy="581183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199" y="365125"/>
              <a:ext cx="7407799" cy="58118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Oval 11"/>
            <p:cNvSpPr/>
            <p:nvPr/>
          </p:nvSpPr>
          <p:spPr>
            <a:xfrm>
              <a:off x="5770880" y="4795520"/>
              <a:ext cx="182880" cy="17272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902960" y="3398044"/>
              <a:ext cx="182880" cy="17272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0919" y="4998720"/>
              <a:ext cx="182880" cy="17272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94845" y="3217466"/>
              <a:ext cx="9760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Qingdao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51291" y="4531081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Xiamen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30114" y="4814054"/>
              <a:ext cx="12506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Guangzhou</a:t>
              </a:r>
              <a:endParaRPr lang="en-US" dirty="0"/>
            </a:p>
          </p:txBody>
        </p:sp>
      </p:grpSp>
      <p:pic>
        <p:nvPicPr>
          <p:cNvPr id="9" name="Picture 8" descr="http://blog.sciencenet.cn/upload/blog/images/2010/5/201051513554373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99" y="1479459"/>
            <a:ext cx="1988993" cy="252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89037" y="153897"/>
            <a:ext cx="10515600" cy="1325563"/>
          </a:xfrm>
        </p:spPr>
        <p:txBody>
          <a:bodyPr/>
          <a:lstStyle/>
          <a:p>
            <a:r>
              <a:rPr lang="en-US" dirty="0" smtClean="0"/>
              <a:t>The road he took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627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 animBg="1"/>
      <p:bldP spid="21" grpId="0" animBg="1"/>
      <p:bldP spid="22" grpId="0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Scripps </a:t>
            </a:r>
            <a:r>
              <a:rPr lang="en-US" dirty="0" smtClean="0"/>
              <a:t>Research Institute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Basic science or applied science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Agar weeds survey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Marine algae processing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Made in U.S.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pic>
        <p:nvPicPr>
          <p:cNvPr id="7" name="Picture 6" descr="https://seaweedindustry.com/sites/default/files/seaweed-images/Gelidium-corneum-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323" y="2546508"/>
            <a:ext cx="4219475" cy="281209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734146" y="5426074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Gelidium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838200" y="4199029"/>
            <a:ext cx="5943600" cy="98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44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start of marine algae research </a:t>
            </a:r>
            <a:r>
              <a:rPr lang="en-US" dirty="0" smtClean="0"/>
              <a:t>in China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1947   Rebuilding of department of Botany, Shandong Univ. </a:t>
            </a:r>
          </a:p>
          <a:p>
            <a:r>
              <a:rPr lang="en-US" dirty="0" smtClean="0"/>
              <a:t>1947   The Institute of Oceanography and Limnology</a:t>
            </a:r>
          </a:p>
          <a:p>
            <a:r>
              <a:rPr lang="en-US" dirty="0" smtClean="0"/>
              <a:t>1949   Marine </a:t>
            </a:r>
            <a:r>
              <a:rPr lang="en-US" dirty="0"/>
              <a:t>Biological Laboratory of the Chinese Academy of </a:t>
            </a:r>
            <a:r>
              <a:rPr lang="en-US" dirty="0" smtClean="0"/>
              <a:t>Sciences</a:t>
            </a:r>
          </a:p>
          <a:p>
            <a:r>
              <a:rPr lang="en-US" dirty="0" smtClean="0"/>
              <a:t>1959   </a:t>
            </a:r>
            <a:r>
              <a:rPr lang="en-US" dirty="0"/>
              <a:t>Institute of </a:t>
            </a:r>
            <a:r>
              <a:rPr lang="en-US" dirty="0" smtClean="0"/>
              <a:t>Oceanology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33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Laminaria</a:t>
            </a:r>
            <a:r>
              <a:rPr lang="en-US" dirty="0" smtClean="0"/>
              <a:t> farming in China</a:t>
            </a:r>
            <a:endParaRPr lang="en-US" dirty="0"/>
          </a:p>
        </p:txBody>
      </p:sp>
      <p:pic>
        <p:nvPicPr>
          <p:cNvPr id="1026" name="Picture 2" descr="http://www.fao.org/fi/figis/culturespecies/data/assets/images/laminaria/laminaria_prd_cy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5947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27193" y="5585147"/>
            <a:ext cx="3357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Algin</a:t>
            </a:r>
            <a:r>
              <a:rPr lang="en-US" dirty="0" smtClean="0"/>
              <a:t>: Medicine and food industry</a:t>
            </a:r>
          </a:p>
          <a:p>
            <a:r>
              <a:rPr lang="en-US" dirty="0" smtClean="0"/>
              <a:t>Iodine: Goiter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1423" y="1663892"/>
            <a:ext cx="4322377" cy="260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2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Laminaria</a:t>
            </a:r>
            <a:r>
              <a:rPr lang="en-US" dirty="0"/>
              <a:t> farming in China</a:t>
            </a:r>
          </a:p>
        </p:txBody>
      </p:sp>
      <p:pic>
        <p:nvPicPr>
          <p:cNvPr id="4" name="Picture 3" descr="G:\过去的资料\研\监测\江苏如东2010年4月\4月10日\P410048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73079"/>
            <a:ext cx="5101561" cy="3825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4" descr="G:\过去的资料\研\监测\江苏如东2010年4月\4月10日\P4100487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73079"/>
            <a:ext cx="5097731" cy="38250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34840" y="5680551"/>
            <a:ext cx="3385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(These are </a:t>
            </a:r>
            <a:r>
              <a:rPr lang="en-US" i="1" dirty="0" err="1" smtClean="0"/>
              <a:t>Porphyra</a:t>
            </a:r>
            <a:r>
              <a:rPr lang="en-US" dirty="0" smtClean="0"/>
              <a:t> farming rafts)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347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Achievements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 of seaweed resource</a:t>
            </a:r>
          </a:p>
          <a:p>
            <a:r>
              <a:rPr lang="en-US" dirty="0" err="1" smtClean="0"/>
              <a:t>Laminaria</a:t>
            </a:r>
            <a:r>
              <a:rPr lang="en-US" dirty="0" smtClean="0"/>
              <a:t> farming</a:t>
            </a:r>
          </a:p>
          <a:p>
            <a:r>
              <a:rPr lang="en-US" dirty="0" err="1" smtClean="0"/>
              <a:t>Porphyra</a:t>
            </a:r>
            <a:r>
              <a:rPr lang="en-US" dirty="0" smtClean="0"/>
              <a:t> life cycle study </a:t>
            </a:r>
            <a:r>
              <a:rPr lang="en-US" dirty="0"/>
              <a:t>and breeding </a:t>
            </a:r>
            <a:r>
              <a:rPr lang="en-US" dirty="0" smtClean="0"/>
              <a:t>(</a:t>
            </a:r>
            <a:r>
              <a:rPr lang="en-US" dirty="0" err="1" smtClean="0"/>
              <a:t>Conchospore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Seaweed chemical industry</a:t>
            </a:r>
          </a:p>
          <a:p>
            <a:r>
              <a:rPr lang="en-US" dirty="0" smtClean="0"/>
              <a:t>Evolution study of photosynthesis of seaweed </a:t>
            </a:r>
          </a:p>
          <a:p>
            <a:r>
              <a:rPr lang="en-US" dirty="0" smtClean="0"/>
              <a:t>The first seaweed genetic engineering laboratory in China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035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 </a:t>
            </a:r>
            <a:r>
              <a:rPr lang="en-US" dirty="0" err="1" smtClean="0"/>
              <a:t>Neushul</a:t>
            </a:r>
            <a:r>
              <a:rPr lang="en-US" dirty="0" smtClean="0"/>
              <a:t> &amp; Z. Wang, (2000). Between the Devil and the Deep Sea: C.K. Tseng. </a:t>
            </a:r>
            <a:r>
              <a:rPr lang="en-US" dirty="0" err="1" smtClean="0"/>
              <a:t>Mariculture</a:t>
            </a:r>
            <a:r>
              <a:rPr lang="en-US" i="1" dirty="0" smtClean="0"/>
              <a:t>, 91(1), 59-88. </a:t>
            </a:r>
            <a:r>
              <a:rPr lang="en-US" i="1" dirty="0" smtClean="0">
                <a:hlinkClick r:id="rId2"/>
              </a:rPr>
              <a:t>http://www.jstor.org/stable.237558</a:t>
            </a:r>
            <a:endParaRPr lang="en-US" i="1" dirty="0" smtClean="0"/>
          </a:p>
          <a:p>
            <a:r>
              <a:rPr lang="en-US" i="1" dirty="0"/>
              <a:t>FAO Fisheries and Aquaculture </a:t>
            </a:r>
            <a:r>
              <a:rPr lang="en-US" i="1" dirty="0" smtClean="0"/>
              <a:t>Department </a:t>
            </a:r>
            <a:r>
              <a:rPr lang="en-US" dirty="0" smtClean="0"/>
              <a:t>(2004). Cultured </a:t>
            </a:r>
            <a:r>
              <a:rPr lang="en-US" dirty="0"/>
              <a:t>Aquatic Species Information </a:t>
            </a:r>
            <a:r>
              <a:rPr lang="en-US" dirty="0" err="1"/>
              <a:t>Programme</a:t>
            </a:r>
            <a:r>
              <a:rPr lang="en-US" dirty="0" smtClean="0"/>
              <a:t>. Retrieved </a:t>
            </a:r>
            <a:r>
              <a:rPr lang="en-US" dirty="0"/>
              <a:t>from: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www.fao.org/fishery/culturedspecies/Laminaria_japonica/en</a:t>
            </a:r>
            <a:r>
              <a:rPr lang="en-US" dirty="0" smtClean="0"/>
              <a:t> </a:t>
            </a:r>
            <a:endParaRPr lang="en-US" dirty="0"/>
          </a:p>
          <a:p>
            <a:r>
              <a:rPr lang="zh-CN" altLang="en-US" dirty="0" smtClean="0"/>
              <a:t>曾呈奎 </a:t>
            </a:r>
            <a:r>
              <a:rPr lang="en-US" altLang="zh-CN" dirty="0" smtClean="0"/>
              <a:t>.Retrieved from </a:t>
            </a:r>
            <a:r>
              <a:rPr lang="en-US" i="1" dirty="0" smtClean="0">
                <a:hlinkClick r:id="rId4"/>
              </a:rPr>
              <a:t>http</a:t>
            </a:r>
            <a:r>
              <a:rPr lang="en-US" i="1" dirty="0">
                <a:hlinkClick r:id="rId4"/>
              </a:rPr>
              <a:t>://baike.baidu.com/link?url=RjDrHTGrbMdZDfS35bzBVv2wQaFt64l8has3KDjE5w1spsPpkAJwwfIh-IEbfVlx7zm-K-p0M4NHejzwuNMw5</a:t>
            </a:r>
            <a:r>
              <a:rPr lang="en-US" i="1" dirty="0" smtClean="0">
                <a:hlinkClick r:id="rId4"/>
              </a:rPr>
              <a:t>_</a:t>
            </a:r>
            <a:r>
              <a:rPr lang="en-US" i="1" dirty="0" smtClean="0"/>
              <a:t> </a:t>
            </a:r>
          </a:p>
          <a:p>
            <a:pPr marL="457200" lvl="1" indent="0">
              <a:buNone/>
            </a:pPr>
            <a:endParaRPr lang="en-US" i="1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5743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Thank you!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7216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237</Words>
  <Application>Microsoft Office PowerPoint</Application>
  <PresentationFormat>Widescreen</PresentationFormat>
  <Paragraphs>44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宋体</vt:lpstr>
      <vt:lpstr>Arial</vt:lpstr>
      <vt:lpstr>Calibri</vt:lpstr>
      <vt:lpstr>Calibri Light</vt:lpstr>
      <vt:lpstr>Wingdings</vt:lpstr>
      <vt:lpstr>Office Theme</vt:lpstr>
      <vt:lpstr>ChengKui Tseng     </vt:lpstr>
      <vt:lpstr>The road he took</vt:lpstr>
      <vt:lpstr>At Scripps Research Institute</vt:lpstr>
      <vt:lpstr>The start of marine algae research in China </vt:lpstr>
      <vt:lpstr>Laminaria farming in China</vt:lpstr>
      <vt:lpstr>Laminaria farming in China</vt:lpstr>
      <vt:lpstr>Major Achievements</vt:lpstr>
      <vt:lpstr>Reference</vt:lpstr>
      <vt:lpstr>PowerPoint Presentation</vt:lpstr>
    </vt:vector>
  </TitlesOfParts>
  <Company>U of 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ENVS 574</dc:title>
  <dc:creator>高嵩</dc:creator>
  <cp:lastModifiedBy>高嵩</cp:lastModifiedBy>
  <cp:revision>49</cp:revision>
  <dcterms:created xsi:type="dcterms:W3CDTF">2016-01-27T23:21:18Z</dcterms:created>
  <dcterms:modified xsi:type="dcterms:W3CDTF">2016-02-11T07:09:32Z</dcterms:modified>
</cp:coreProperties>
</file>