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267" r:id="rId2"/>
    <p:sldId id="288" r:id="rId3"/>
    <p:sldId id="269" r:id="rId4"/>
    <p:sldId id="284" r:id="rId5"/>
    <p:sldId id="285" r:id="rId6"/>
    <p:sldId id="286" r:id="rId7"/>
    <p:sldId id="287" r:id="rId8"/>
    <p:sldId id="289" r:id="rId9"/>
    <p:sldId id="290" r:id="rId10"/>
    <p:sldId id="291" r:id="rId11"/>
    <p:sldId id="292" r:id="rId12"/>
    <p:sldId id="293" r:id="rId13"/>
    <p:sldId id="324" r:id="rId14"/>
    <p:sldId id="325" r:id="rId15"/>
    <p:sldId id="326" r:id="rId16"/>
    <p:sldId id="316" r:id="rId17"/>
    <p:sldId id="317" r:id="rId18"/>
    <p:sldId id="318" r:id="rId19"/>
    <p:sldId id="319" r:id="rId20"/>
    <p:sldId id="294" r:id="rId21"/>
    <p:sldId id="328" r:id="rId22"/>
    <p:sldId id="295" r:id="rId23"/>
    <p:sldId id="296" r:id="rId24"/>
    <p:sldId id="302" r:id="rId25"/>
    <p:sldId id="303" r:id="rId26"/>
    <p:sldId id="304" r:id="rId27"/>
    <p:sldId id="305" r:id="rId28"/>
    <p:sldId id="306" r:id="rId29"/>
    <p:sldId id="297" r:id="rId30"/>
    <p:sldId id="298" r:id="rId31"/>
    <p:sldId id="299" r:id="rId32"/>
    <p:sldId id="300" r:id="rId33"/>
    <p:sldId id="301" r:id="rId34"/>
    <p:sldId id="31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525" autoAdjust="0"/>
    <p:restoredTop sz="91341" autoAdjust="0"/>
  </p:normalViewPr>
  <p:slideViewPr>
    <p:cSldViewPr snapToGrid="0" snapToObjects="1">
      <p:cViewPr>
        <p:scale>
          <a:sx n="80" d="100"/>
          <a:sy n="80" d="100"/>
        </p:scale>
        <p:origin x="-78" y="-120"/>
      </p:cViewPr>
      <p:guideLst>
        <p:guide orient="horz" pos="2160"/>
        <p:guide pos="2880"/>
      </p:guideLst>
    </p:cSldViewPr>
  </p:slideViewPr>
  <p:outlineViewPr>
    <p:cViewPr>
      <p:scale>
        <a:sx n="33" d="100"/>
        <a:sy n="33" d="100"/>
      </p:scale>
      <p:origin x="0" y="1069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D2D575-58CA-A149-B7C2-ED4B3CCD370E}" type="datetimeFigureOut">
              <a:rPr lang="en-US" smtClean="0"/>
              <a:pPr/>
              <a:t>9/22/2011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E3F0A-67C3-B246-B1DF-B36E8B6B60E9}" type="slidenum">
              <a:rPr lang="en-US" smtClean="0"/>
              <a:pPr/>
              <a:t>‹#›</a:t>
            </a:fld>
            <a:endParaRPr lang="en-US" dirty="0"/>
          </a:p>
        </p:txBody>
      </p:sp>
    </p:spTree>
    <p:extLst>
      <p:ext uri="{BB962C8B-B14F-4D97-AF65-F5344CB8AC3E}">
        <p14:creationId xmlns:p14="http://schemas.microsoft.com/office/powerpoint/2010/main" xmlns="" val="14427134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Bay Area is made up of three bays and their associated rivers, riparian flats and deltas, coastal areas, and other wetlands.  The small, </a:t>
            </a:r>
            <a:r>
              <a:rPr lang="en-US" baseline="0" dirty="0" err="1" smtClean="0"/>
              <a:t>northeasternmost</a:t>
            </a:r>
            <a:r>
              <a:rPr lang="en-US" baseline="0" dirty="0" smtClean="0"/>
              <a:t>  bay is Suisun Bay (“</a:t>
            </a:r>
            <a:r>
              <a:rPr lang="en-US" baseline="0" dirty="0" err="1" smtClean="0"/>
              <a:t>suh</a:t>
            </a:r>
            <a:r>
              <a:rPr lang="en-US" baseline="0" dirty="0" smtClean="0"/>
              <a:t>-soon”, named after Native American tribe who lived in the area, </a:t>
            </a:r>
            <a:r>
              <a:rPr lang="en-US" baseline="0" dirty="0" err="1" smtClean="0"/>
              <a:t>Suisin</a:t>
            </a:r>
            <a:r>
              <a:rPr lang="en-US" baseline="0" dirty="0" smtClean="0"/>
              <a:t> marsh is largest marsh in CA), which receives the waters from the San Joaquin and Sacramento Rivers.  It flows through the </a:t>
            </a:r>
            <a:r>
              <a:rPr lang="en-US" baseline="0" dirty="0" err="1" smtClean="0"/>
              <a:t>Carquinez</a:t>
            </a:r>
            <a:r>
              <a:rPr lang="en-US" baseline="0" dirty="0" smtClean="0"/>
              <a:t> Strait and meets with the waters of the Napa River in San Pablo Bay.  San Pablo Bay is the round pool-like area west of the </a:t>
            </a:r>
            <a:r>
              <a:rPr lang="en-US" baseline="0" dirty="0" err="1" smtClean="0"/>
              <a:t>Carquinez</a:t>
            </a:r>
            <a:r>
              <a:rPr lang="en-US" baseline="0" dirty="0" smtClean="0"/>
              <a:t> Strait.  It connects with SF Bay, which is considered to end at the Golden Gate Bridge where it officially “meets” the Pacific. </a:t>
            </a:r>
            <a:endParaRPr lang="en-US" dirty="0" smtClean="0"/>
          </a:p>
          <a:p>
            <a:endParaRPr lang="en-US" dirty="0"/>
          </a:p>
        </p:txBody>
      </p:sp>
      <p:sp>
        <p:nvSpPr>
          <p:cNvPr id="4" name="Slide Number Placeholder 3"/>
          <p:cNvSpPr>
            <a:spLocks noGrp="1"/>
          </p:cNvSpPr>
          <p:nvPr>
            <p:ph type="sldNum" sz="quarter" idx="10"/>
          </p:nvPr>
        </p:nvSpPr>
        <p:spPr/>
        <p:txBody>
          <a:bodyPr/>
          <a:lstStyle/>
          <a:p>
            <a:fld id="{920E3F0A-67C3-B246-B1DF-B36E8B6B60E9}"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Supports</a:t>
            </a:r>
            <a:r>
              <a:rPr lang="en-US" baseline="0" dirty="0" smtClean="0"/>
              <a:t> other various wetland types, including tidal marshes, evaporating salt pools, freshwater ponds and rivers, willow groves, riparian grasslands</a:t>
            </a:r>
          </a:p>
          <a:p>
            <a:endParaRPr lang="en-US" baseline="0" dirty="0" smtClean="0"/>
          </a:p>
          <a:p>
            <a:r>
              <a:rPr lang="en-US" baseline="0" dirty="0" smtClean="0"/>
              <a:t>--200 square miles of tidal marsh reduced to 63 square miles, but only 25 square miles are remaining historical marshes.  This means that though the total wetland area has been reduced to 31.5% of its former size, 87% of the original historic wetland areas have been lost.  The other present tidal marshes have naturally evolved from tidal flats, been restored from </a:t>
            </a:r>
            <a:r>
              <a:rPr lang="en-US" baseline="0" dirty="0" err="1" smtClean="0"/>
              <a:t>diked</a:t>
            </a:r>
            <a:r>
              <a:rPr lang="en-US" baseline="0" dirty="0" smtClean="0"/>
              <a:t> </a:t>
            </a:r>
            <a:r>
              <a:rPr lang="en-US" baseline="0" dirty="0" err="1" smtClean="0"/>
              <a:t>baylands</a:t>
            </a:r>
            <a:r>
              <a:rPr lang="en-US" baseline="0" dirty="0" smtClean="0"/>
              <a:t>, or have been created as part of water treatment projects. </a:t>
            </a:r>
            <a:endParaRPr lang="en-US" dirty="0" smtClean="0"/>
          </a:p>
          <a:p>
            <a:endParaRPr lang="en-US" dirty="0"/>
          </a:p>
        </p:txBody>
      </p:sp>
      <p:sp>
        <p:nvSpPr>
          <p:cNvPr id="4" name="Slide Number Placeholder 3"/>
          <p:cNvSpPr>
            <a:spLocks noGrp="1"/>
          </p:cNvSpPr>
          <p:nvPr>
            <p:ph type="sldNum" sz="quarter" idx="10"/>
          </p:nvPr>
        </p:nvSpPr>
        <p:spPr/>
        <p:txBody>
          <a:bodyPr/>
          <a:lstStyle/>
          <a:p>
            <a:fld id="{920E3F0A-67C3-B246-B1DF-B36E8B6B60E9}"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3E3D2D"/>
                </a:solidFill>
              </a:rPr>
              <a:t>Enter watershed via agricultural runoff</a:t>
            </a:r>
          </a:p>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29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Green = wetland</a:t>
            </a:r>
          </a:p>
          <a:p>
            <a:r>
              <a:rPr lang="en-US" dirty="0" smtClean="0"/>
              <a:t>Red = urban land use</a:t>
            </a:r>
          </a:p>
          <a:p>
            <a:endParaRPr lang="en-US" dirty="0"/>
          </a:p>
        </p:txBody>
      </p:sp>
      <p:sp>
        <p:nvSpPr>
          <p:cNvPr id="4" name="Slide Number Placeholder 3"/>
          <p:cNvSpPr>
            <a:spLocks noGrp="1"/>
          </p:cNvSpPr>
          <p:nvPr>
            <p:ph type="sldNum" sz="quarter" idx="10"/>
          </p:nvPr>
        </p:nvSpPr>
        <p:spPr/>
        <p:txBody>
          <a:bodyPr/>
          <a:lstStyle/>
          <a:p>
            <a:fld id="{920E3F0A-67C3-B246-B1DF-B36E8B6B60E9}" type="slidenum">
              <a:rPr lang="en-US" smtClean="0"/>
              <a:pPr/>
              <a:t>6</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Reduction in area: 68%</a:t>
            </a:r>
            <a:r>
              <a:rPr lang="en-US" baseline="0" dirty="0" smtClean="0"/>
              <a:t> loss</a:t>
            </a:r>
          </a:p>
          <a:p>
            <a:r>
              <a:rPr lang="en-US" baseline="0" dirty="0" smtClean="0"/>
              <a:t>Percent of historic wetlands lost: 87%</a:t>
            </a:r>
          </a:p>
          <a:p>
            <a:r>
              <a:rPr lang="en-US" baseline="0" dirty="0" smtClean="0"/>
              <a:t>Discrepancy in size of remaining historic wetlands and remaining overall wetland area caused by A) natural evolution of tidal marshes from tidal flats, B) restoration of </a:t>
            </a:r>
            <a:r>
              <a:rPr lang="en-US" baseline="0" dirty="0" err="1" smtClean="0"/>
              <a:t>diked</a:t>
            </a:r>
            <a:r>
              <a:rPr lang="en-US" baseline="0" dirty="0" smtClean="0"/>
              <a:t> </a:t>
            </a:r>
            <a:r>
              <a:rPr lang="en-US" baseline="0" dirty="0" err="1" smtClean="0"/>
              <a:t>bayland</a:t>
            </a:r>
            <a:r>
              <a:rPr lang="en-US" baseline="0" dirty="0" smtClean="0"/>
              <a:t> area, C) constructed wetlands for water treatment and other uses. </a:t>
            </a:r>
          </a:p>
        </p:txBody>
      </p:sp>
      <p:sp>
        <p:nvSpPr>
          <p:cNvPr id="4" name="Slide Number Placeholder 3"/>
          <p:cNvSpPr>
            <a:spLocks noGrp="1"/>
          </p:cNvSpPr>
          <p:nvPr>
            <p:ph type="sldNum" sz="quarter" idx="10"/>
          </p:nvPr>
        </p:nvSpPr>
        <p:spPr/>
        <p:txBody>
          <a:bodyPr/>
          <a:lstStyle/>
          <a:p>
            <a:fld id="{920E3F0A-67C3-B246-B1DF-B36E8B6B60E9}"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20E3F0A-67C3-B246-B1DF-B36E8B6B60E9}"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11C964A-0A4A-1844-A32A-DD8B419FD601}" type="datetimeFigureOut">
              <a:rPr lang="en-US" smtClean="0"/>
              <a:pPr/>
              <a:t>9/22/2011</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02B1A65-5F6A-7A46-9B82-8012687B95C2}"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C964A-0A4A-1844-A32A-DD8B419FD601}" type="datetimeFigureOut">
              <a:rPr lang="en-US" smtClean="0"/>
              <a:pPr/>
              <a:t>9/22/2011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B1A65-5F6A-7A46-9B82-8012687B95C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1C964A-0A4A-1844-A32A-DD8B419FD601}" type="datetimeFigureOut">
              <a:rPr lang="en-US" smtClean="0"/>
              <a:pPr/>
              <a:t>9/22/2011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B1A65-5F6A-7A46-9B82-8012687B95C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1C964A-0A4A-1844-A32A-DD8B419FD601}" type="datetimeFigureOut">
              <a:rPr lang="en-US" smtClean="0"/>
              <a:pPr/>
              <a:t>9/22/2011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B1A65-5F6A-7A46-9B82-8012687B95C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1C964A-0A4A-1844-A32A-DD8B419FD601}" type="datetimeFigureOut">
              <a:rPr lang="en-US" smtClean="0"/>
              <a:pPr/>
              <a:t>9/22/2011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2B1A65-5F6A-7A46-9B82-8012687B95C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1C964A-0A4A-1844-A32A-DD8B419FD601}" type="datetimeFigureOut">
              <a:rPr lang="en-US" smtClean="0"/>
              <a:pPr/>
              <a:t>9/22/2011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2B1A65-5F6A-7A46-9B82-8012687B95C2}"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1C964A-0A4A-1844-A32A-DD8B419FD601}" type="datetimeFigureOut">
              <a:rPr lang="en-US" smtClean="0"/>
              <a:pPr/>
              <a:t>9/22/2011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2B1A65-5F6A-7A46-9B82-8012687B95C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1C964A-0A4A-1844-A32A-DD8B419FD601}" type="datetimeFigureOut">
              <a:rPr lang="en-US" smtClean="0"/>
              <a:pPr/>
              <a:t>9/22/2011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2B1A65-5F6A-7A46-9B82-8012687B95C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C964A-0A4A-1844-A32A-DD8B419FD601}" type="datetimeFigureOut">
              <a:rPr lang="en-US" smtClean="0"/>
              <a:pPr/>
              <a:t>9/22/2011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2B1A65-5F6A-7A46-9B82-8012687B95C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11C964A-0A4A-1844-A32A-DD8B419FD601}" type="datetimeFigureOut">
              <a:rPr lang="en-US" smtClean="0"/>
              <a:pPr/>
              <a:t>9/22/2011</a:t>
            </a:fld>
            <a:endParaRPr lang="en-US" dirty="0"/>
          </a:p>
        </p:txBody>
      </p:sp>
      <p:sp>
        <p:nvSpPr>
          <p:cNvPr id="7" name="Slide Number Placeholder 6"/>
          <p:cNvSpPr>
            <a:spLocks noGrp="1"/>
          </p:cNvSpPr>
          <p:nvPr>
            <p:ph type="sldNum" sz="quarter" idx="12"/>
          </p:nvPr>
        </p:nvSpPr>
        <p:spPr/>
        <p:txBody>
          <a:bodyPr/>
          <a:lstStyle/>
          <a:p>
            <a:fld id="{602B1A65-5F6A-7A46-9B82-8012687B95C2}"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C964A-0A4A-1844-A32A-DD8B419FD601}" type="datetimeFigureOut">
              <a:rPr lang="en-US" smtClean="0"/>
              <a:pPr/>
              <a:t>9/22/2011</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602B1A65-5F6A-7A46-9B82-8012687B95C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11C964A-0A4A-1844-A32A-DD8B419FD601}" type="datetimeFigureOut">
              <a:rPr lang="en-US" smtClean="0"/>
              <a:pPr/>
              <a:t>9/22/2011</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02B1A65-5F6A-7A46-9B82-8012687B95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1" y="160019"/>
            <a:ext cx="3669030" cy="1954531"/>
          </a:xfrm>
        </p:spPr>
        <p:txBody>
          <a:bodyPr>
            <a:noAutofit/>
          </a:bodyPr>
          <a:lstStyle/>
          <a:p>
            <a:r>
              <a:rPr lang="en-US" sz="3000" dirty="0" smtClean="0"/>
              <a:t>Environment of the San Francisco Bay</a:t>
            </a:r>
            <a:endParaRPr lang="en-US" sz="3000" dirty="0"/>
          </a:p>
        </p:txBody>
      </p:sp>
      <p:sp>
        <p:nvSpPr>
          <p:cNvPr id="5" name="Subtitle 4"/>
          <p:cNvSpPr>
            <a:spLocks noGrp="1"/>
          </p:cNvSpPr>
          <p:nvPr>
            <p:ph type="subTitle" idx="1"/>
          </p:nvPr>
        </p:nvSpPr>
        <p:spPr>
          <a:xfrm>
            <a:off x="4572001" y="3738694"/>
            <a:ext cx="2214879" cy="2397059"/>
          </a:xfrm>
        </p:spPr>
        <p:txBody>
          <a:bodyPr>
            <a:normAutofit/>
          </a:bodyPr>
          <a:lstStyle/>
          <a:p>
            <a:r>
              <a:rPr lang="en-US" dirty="0" smtClean="0"/>
              <a:t>Amber </a:t>
            </a:r>
            <a:r>
              <a:rPr lang="en-US" dirty="0" err="1" smtClean="0"/>
              <a:t>Dalke</a:t>
            </a:r>
            <a:endParaRPr lang="en-US" dirty="0" smtClean="0"/>
          </a:p>
          <a:p>
            <a:r>
              <a:rPr lang="en-US" dirty="0" smtClean="0"/>
              <a:t>Carrie Joseph</a:t>
            </a:r>
          </a:p>
          <a:p>
            <a:r>
              <a:rPr lang="en-US" dirty="0" smtClean="0"/>
              <a:t>Logan Schiller</a:t>
            </a:r>
          </a:p>
          <a:p>
            <a:r>
              <a:rPr lang="en-US" dirty="0" err="1" smtClean="0"/>
              <a:t>Dayna</a:t>
            </a:r>
            <a:r>
              <a:rPr lang="en-US" dirty="0" smtClean="0"/>
              <a:t> Tang</a:t>
            </a:r>
          </a:p>
          <a:p>
            <a:r>
              <a:rPr lang="en-US" dirty="0" smtClean="0"/>
              <a:t>Jessica Thompson</a:t>
            </a:r>
          </a:p>
          <a:p>
            <a:r>
              <a:rPr lang="en-US" dirty="0" smtClean="0"/>
              <a:t>Tyler </a:t>
            </a:r>
            <a:r>
              <a:rPr lang="en-US" dirty="0" err="1" smtClean="0"/>
              <a:t>Tomplkins</a:t>
            </a:r>
            <a:endParaRPr lang="en-US" dirty="0" smtClean="0"/>
          </a:p>
          <a:p>
            <a:r>
              <a:rPr lang="en-US" dirty="0" smtClean="0"/>
              <a:t>Julie Tran </a:t>
            </a:r>
          </a:p>
          <a:p>
            <a:endParaRPr lang="en-US" dirty="0" smtClean="0"/>
          </a:p>
          <a:p>
            <a:endParaRPr lang="en-US" dirty="0" smtClean="0"/>
          </a:p>
          <a:p>
            <a:endParaRPr lang="en-US" dirty="0"/>
          </a:p>
        </p:txBody>
      </p:sp>
    </p:spTree>
    <p:extLst>
      <p:ext uri="{BB962C8B-B14F-4D97-AF65-F5344CB8AC3E}">
        <p14:creationId xmlns:p14="http://schemas.microsoft.com/office/powerpoint/2010/main" xmlns="" val="408868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Problems</a:t>
            </a:r>
            <a:endParaRPr lang="en-US" dirty="0"/>
          </a:p>
        </p:txBody>
      </p:sp>
      <p:sp>
        <p:nvSpPr>
          <p:cNvPr id="3" name="Content Placeholder 2"/>
          <p:cNvSpPr>
            <a:spLocks noGrp="1"/>
          </p:cNvSpPr>
          <p:nvPr>
            <p:ph idx="1"/>
          </p:nvPr>
        </p:nvSpPr>
        <p:spPr>
          <a:xfrm>
            <a:off x="589280" y="1737360"/>
            <a:ext cx="7948792" cy="4388803"/>
          </a:xfrm>
        </p:spPr>
        <p:txBody>
          <a:bodyPr>
            <a:normAutofit/>
          </a:bodyPr>
          <a:lstStyle/>
          <a:p>
            <a:pPr marL="625056"/>
            <a:r>
              <a:rPr lang="en-US" dirty="0" smtClean="0"/>
              <a:t>The Delta is home to many species of concern</a:t>
            </a:r>
          </a:p>
          <a:p>
            <a:pPr marL="625056"/>
            <a:r>
              <a:rPr lang="en-US" dirty="0" smtClean="0"/>
              <a:t>Habitats being altered, un-natural patterns affecting species</a:t>
            </a:r>
          </a:p>
          <a:p>
            <a:pPr marL="625056"/>
            <a:r>
              <a:rPr lang="en-US" dirty="0" smtClean="0"/>
              <a:t>Many conflicts over water use/rights</a:t>
            </a:r>
          </a:p>
          <a:p>
            <a:pPr marL="625056"/>
            <a:r>
              <a:rPr lang="en-US" dirty="0" smtClean="0"/>
              <a:t>CALFED program </a:t>
            </a:r>
            <a:endParaRPr lang="en-US"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94224" y="4322618"/>
            <a:ext cx="4753260" cy="169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5" name="Rectangle 4"/>
          <p:cNvSpPr/>
          <p:nvPr/>
        </p:nvSpPr>
        <p:spPr>
          <a:xfrm>
            <a:off x="7815218" y="6126163"/>
            <a:ext cx="910139" cy="261610"/>
          </a:xfrm>
          <a:prstGeom prst="rect">
            <a:avLst/>
          </a:prstGeom>
        </p:spPr>
        <p:txBody>
          <a:bodyPr wrap="square">
            <a:spAutoFit/>
          </a:bodyPr>
          <a:lstStyle/>
          <a:p>
            <a:r>
              <a:rPr lang="en-US" sz="1100" dirty="0"/>
              <a:t>u</a:t>
            </a:r>
            <a:r>
              <a:rPr lang="en-US" sz="1100" dirty="0" smtClean="0"/>
              <a:t>sgs.gov</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0900988">
            <a:off x="810811" y="3989753"/>
            <a:ext cx="1588134" cy="2356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 name="Title 1"/>
          <p:cNvSpPr>
            <a:spLocks noGrp="1"/>
          </p:cNvSpPr>
          <p:nvPr>
            <p:ph type="title"/>
          </p:nvPr>
        </p:nvSpPr>
        <p:spPr>
          <a:xfrm>
            <a:off x="870769" y="863600"/>
            <a:ext cx="7854589" cy="572536"/>
          </a:xfrm>
        </p:spPr>
        <p:txBody>
          <a:bodyPr>
            <a:normAutofit fontScale="90000"/>
          </a:bodyPr>
          <a:lstStyle/>
          <a:p>
            <a:r>
              <a:rPr lang="en-US" dirty="0" smtClean="0"/>
              <a:t>Why it Matters?</a:t>
            </a:r>
            <a:endParaRPr lang="en-US" dirty="0"/>
          </a:p>
        </p:txBody>
      </p:sp>
      <p:sp>
        <p:nvSpPr>
          <p:cNvPr id="3" name="Content Placeholder 2"/>
          <p:cNvSpPr>
            <a:spLocks noGrp="1"/>
          </p:cNvSpPr>
          <p:nvPr>
            <p:ph idx="1"/>
          </p:nvPr>
        </p:nvSpPr>
        <p:spPr>
          <a:xfrm>
            <a:off x="589280" y="1737360"/>
            <a:ext cx="7948792" cy="4388803"/>
          </a:xfrm>
        </p:spPr>
        <p:txBody>
          <a:bodyPr>
            <a:normAutofit/>
          </a:bodyPr>
          <a:lstStyle/>
          <a:p>
            <a:pPr marL="625056"/>
            <a:r>
              <a:rPr lang="en-US" dirty="0" smtClean="0"/>
              <a:t>Influence the physical, chemical, and biological components of estuaries</a:t>
            </a:r>
          </a:p>
          <a:p>
            <a:pPr marL="625056"/>
            <a:r>
              <a:rPr lang="en-US" dirty="0" smtClean="0"/>
              <a:t>The availability depends on the variable</a:t>
            </a:r>
          </a:p>
          <a:p>
            <a:pPr marL="922236" lvl="1"/>
            <a:r>
              <a:rPr lang="en-US" dirty="0" smtClean="0"/>
              <a:t>Precipitation patterns</a:t>
            </a:r>
          </a:p>
          <a:p>
            <a:pPr marL="922236" lvl="1"/>
            <a:r>
              <a:rPr lang="en-US" dirty="0" smtClean="0"/>
              <a:t>Water development projects</a:t>
            </a:r>
          </a:p>
          <a:p>
            <a:pPr marL="1211904" lvl="2"/>
            <a:r>
              <a:rPr lang="en-US" dirty="0" smtClean="0"/>
              <a:t>Central Valley Project (CVP)</a:t>
            </a:r>
          </a:p>
          <a:p>
            <a:pPr marL="1211904" lvl="2"/>
            <a:r>
              <a:rPr lang="en-US" dirty="0" smtClean="0"/>
              <a:t>State Water Project (SWP)</a:t>
            </a:r>
            <a:endParaRPr lang="en-US" dirty="0"/>
          </a:p>
        </p:txBody>
      </p:sp>
      <p:pic>
        <p:nvPicPr>
          <p:cNvPr id="5"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30963" y="3546964"/>
            <a:ext cx="2081478" cy="2096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6" name="Rectangle 5"/>
          <p:cNvSpPr/>
          <p:nvPr/>
        </p:nvSpPr>
        <p:spPr>
          <a:xfrm>
            <a:off x="7521056" y="5643605"/>
            <a:ext cx="910139" cy="261610"/>
          </a:xfrm>
          <a:prstGeom prst="rect">
            <a:avLst/>
          </a:prstGeom>
        </p:spPr>
        <p:txBody>
          <a:bodyPr wrap="square">
            <a:spAutoFit/>
          </a:bodyPr>
          <a:lstStyle/>
          <a:p>
            <a:r>
              <a:rPr lang="en-US" sz="1100" dirty="0"/>
              <a:t>u</a:t>
            </a:r>
            <a:r>
              <a:rPr lang="en-US" sz="1100" dirty="0" smtClean="0"/>
              <a:t>sgs.gov</a:t>
            </a:r>
            <a:endParaRPr lang="en-US" sz="1100" dirty="0"/>
          </a:p>
        </p:txBody>
      </p:sp>
      <p:sp>
        <p:nvSpPr>
          <p:cNvPr id="8" name="Rectangle 7"/>
          <p:cNvSpPr/>
          <p:nvPr/>
        </p:nvSpPr>
        <p:spPr>
          <a:xfrm>
            <a:off x="2165407" y="6220143"/>
            <a:ext cx="910139" cy="261610"/>
          </a:xfrm>
          <a:prstGeom prst="rect">
            <a:avLst/>
          </a:prstGeom>
        </p:spPr>
        <p:txBody>
          <a:bodyPr wrap="square">
            <a:spAutoFit/>
          </a:bodyPr>
          <a:lstStyle/>
          <a:p>
            <a:r>
              <a:rPr lang="en-US" sz="1100" dirty="0"/>
              <a:t>u</a:t>
            </a:r>
            <a:r>
              <a:rPr lang="en-US" sz="1100" dirty="0" smtClean="0"/>
              <a:t>sgs.gov</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Reservoirs Effects on Flow</a:t>
            </a:r>
            <a:endParaRPr lang="en-US" dirty="0"/>
          </a:p>
        </p:txBody>
      </p:sp>
      <p:sp>
        <p:nvSpPr>
          <p:cNvPr id="3" name="Content Placeholder 2"/>
          <p:cNvSpPr>
            <a:spLocks noGrp="1"/>
          </p:cNvSpPr>
          <p:nvPr>
            <p:ph idx="1"/>
          </p:nvPr>
        </p:nvSpPr>
        <p:spPr>
          <a:xfrm>
            <a:off x="589280" y="1737360"/>
            <a:ext cx="7948792" cy="4388803"/>
          </a:xfrm>
        </p:spPr>
        <p:txBody>
          <a:bodyPr>
            <a:normAutofit/>
          </a:bodyPr>
          <a:lstStyle/>
          <a:p>
            <a:pPr marL="625056"/>
            <a:r>
              <a:rPr lang="en-US" dirty="0" smtClean="0"/>
              <a:t>Purposes of Large Reservoirs</a:t>
            </a:r>
          </a:p>
          <a:p>
            <a:pPr marL="922236" lvl="1"/>
            <a:r>
              <a:rPr lang="en-US" dirty="0" smtClean="0"/>
              <a:t>Flood control during winter</a:t>
            </a:r>
          </a:p>
          <a:p>
            <a:pPr marL="922236" lvl="1"/>
            <a:r>
              <a:rPr lang="en-US" dirty="0" smtClean="0"/>
              <a:t>Release water throughout the year </a:t>
            </a:r>
          </a:p>
          <a:p>
            <a:pPr marL="922236" lvl="1">
              <a:buNone/>
            </a:pPr>
            <a:endParaRPr lang="en-US" dirty="0" smtClean="0"/>
          </a:p>
          <a:p>
            <a:pPr marL="625056"/>
            <a:r>
              <a:rPr lang="en-US" dirty="0" smtClean="0"/>
              <a:t>Effects on Natural Seasonal Flows</a:t>
            </a:r>
          </a:p>
          <a:p>
            <a:pPr marL="937584" lvl="1"/>
            <a:r>
              <a:rPr lang="en-US" dirty="0" smtClean="0"/>
              <a:t>Spring flow has decreased</a:t>
            </a:r>
          </a:p>
          <a:p>
            <a:pPr marL="937584" lvl="1"/>
            <a:r>
              <a:rPr lang="en-US" dirty="0" smtClean="0"/>
              <a:t>Constant demand puts pressure on programs</a:t>
            </a:r>
          </a:p>
          <a:p>
            <a:pPr marL="1211904" lvl="2"/>
            <a:r>
              <a:rPr lang="en-US" dirty="0" smtClean="0"/>
              <a:t> Affecting the species dependent on flows </a:t>
            </a:r>
            <a:endParaRPr lang="en-US" dirty="0"/>
          </a:p>
        </p:txBody>
      </p:sp>
    </p:spTree>
    <p:extLst>
      <p:ext uri="{BB962C8B-B14F-4D97-AF65-F5344CB8AC3E}">
        <p14:creationId xmlns:p14="http://schemas.microsoft.com/office/powerpoint/2010/main" xmlns="" val="332843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Salinity and Song Sparrows</a:t>
            </a:r>
            <a:endParaRPr lang="en-US" dirty="0"/>
          </a:p>
        </p:txBody>
      </p:sp>
      <p:sp>
        <p:nvSpPr>
          <p:cNvPr id="8" name="Content Placeholder 2"/>
          <p:cNvSpPr>
            <a:spLocks noGrp="1"/>
          </p:cNvSpPr>
          <p:nvPr>
            <p:ph idx="1"/>
          </p:nvPr>
        </p:nvSpPr>
        <p:spPr>
          <a:xfrm>
            <a:off x="589279" y="1737360"/>
            <a:ext cx="4386482" cy="4388803"/>
          </a:xfrm>
        </p:spPr>
        <p:txBody>
          <a:bodyPr>
            <a:normAutofit/>
          </a:bodyPr>
          <a:lstStyle/>
          <a:p>
            <a:pPr marL="625056"/>
            <a:r>
              <a:rPr lang="en-US" dirty="0" smtClean="0">
                <a:solidFill>
                  <a:schemeClr val="tx1"/>
                </a:solidFill>
              </a:rPr>
              <a:t>Alameda Song Sparrow</a:t>
            </a:r>
          </a:p>
          <a:p>
            <a:pPr marL="625056"/>
            <a:r>
              <a:rPr lang="en-US" dirty="0" smtClean="0"/>
              <a:t>Marin Song Sparrow</a:t>
            </a:r>
          </a:p>
          <a:p>
            <a:pPr marL="625056">
              <a:buNone/>
            </a:pPr>
            <a:endParaRPr lang="en-US" dirty="0" smtClean="0"/>
          </a:p>
          <a:p>
            <a:pPr marL="625056"/>
            <a:r>
              <a:rPr lang="en-US" dirty="0" smtClean="0">
                <a:solidFill>
                  <a:schemeClr val="tx1"/>
                </a:solidFill>
              </a:rPr>
              <a:t>Is the Alameda Song Sparrow better adapted to live in salt-marsh habitats than Marin Song Sparrow?</a:t>
            </a:r>
            <a:endParaRPr lang="en-US" dirty="0" smtClean="0"/>
          </a:p>
        </p:txBody>
      </p:sp>
      <p:pic>
        <p:nvPicPr>
          <p:cNvPr id="5" name="Picture 5"/>
          <p:cNvPicPr>
            <a:picLocks noChangeAspect="1" noChangeArrowheads="1"/>
          </p:cNvPicPr>
          <p:nvPr/>
        </p:nvPicPr>
        <p:blipFill>
          <a:blip r:embed="rId3" cstate="print"/>
          <a:srcRect/>
          <a:stretch>
            <a:fillRect/>
          </a:stretch>
        </p:blipFill>
        <p:spPr bwMode="auto">
          <a:xfrm>
            <a:off x="5393008" y="1436136"/>
            <a:ext cx="2776225" cy="2316283"/>
          </a:xfrm>
          <a:prstGeom prst="rect">
            <a:avLst/>
          </a:prstGeom>
          <a:noFill/>
          <a:ln w="9525">
            <a:noFill/>
            <a:miter lim="800000"/>
            <a:headEnd/>
            <a:tailEnd/>
          </a:ln>
        </p:spPr>
      </p:pic>
      <p:pic>
        <p:nvPicPr>
          <p:cNvPr id="6" name="Picture 2" descr="http://www.colintalcroft.com/Sonoma_County_Bird_Watching_Spots/Song_Sparrow_files/droppedImage_5.jpg"/>
          <p:cNvPicPr>
            <a:picLocks noChangeAspect="1" noChangeArrowheads="1"/>
          </p:cNvPicPr>
          <p:nvPr/>
        </p:nvPicPr>
        <p:blipFill>
          <a:blip r:embed="rId4" cstate="print"/>
          <a:srcRect/>
          <a:stretch>
            <a:fillRect/>
          </a:stretch>
        </p:blipFill>
        <p:spPr bwMode="auto">
          <a:xfrm>
            <a:off x="5393008" y="4000818"/>
            <a:ext cx="2776225" cy="2265549"/>
          </a:xfrm>
          <a:prstGeom prst="rect">
            <a:avLst/>
          </a:prstGeom>
          <a:noFill/>
        </p:spPr>
      </p:pic>
      <p:sp>
        <p:nvSpPr>
          <p:cNvPr id="7" name="TextBox 6"/>
          <p:cNvSpPr txBox="1"/>
          <p:nvPr/>
        </p:nvSpPr>
        <p:spPr>
          <a:xfrm>
            <a:off x="6999183" y="6282592"/>
            <a:ext cx="1632546" cy="261610"/>
          </a:xfrm>
          <a:prstGeom prst="rect">
            <a:avLst/>
          </a:prstGeom>
          <a:noFill/>
        </p:spPr>
        <p:txBody>
          <a:bodyPr wrap="square" rtlCol="0">
            <a:spAutoFit/>
          </a:bodyPr>
          <a:lstStyle/>
          <a:p>
            <a:r>
              <a:rPr lang="en-US" sz="1100" dirty="0" smtClean="0"/>
              <a:t>colintacroft.com</a:t>
            </a:r>
            <a:endParaRPr lang="en-US" sz="1100" dirty="0"/>
          </a:p>
        </p:txBody>
      </p:sp>
      <p:sp>
        <p:nvSpPr>
          <p:cNvPr id="9" name="TextBox 8"/>
          <p:cNvSpPr txBox="1"/>
          <p:nvPr/>
        </p:nvSpPr>
        <p:spPr>
          <a:xfrm>
            <a:off x="7217247" y="3752419"/>
            <a:ext cx="1196419" cy="261610"/>
          </a:xfrm>
          <a:prstGeom prst="rect">
            <a:avLst/>
          </a:prstGeom>
          <a:noFill/>
        </p:spPr>
        <p:txBody>
          <a:bodyPr wrap="square" rtlCol="0">
            <a:spAutoFit/>
          </a:bodyPr>
          <a:lstStyle/>
          <a:p>
            <a:r>
              <a:rPr lang="en-US" sz="1100" dirty="0" smtClean="0"/>
              <a:t>pbase.com</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Method</a:t>
            </a:r>
            <a:endParaRPr lang="en-US" dirty="0"/>
          </a:p>
        </p:txBody>
      </p:sp>
      <p:sp>
        <p:nvSpPr>
          <p:cNvPr id="8" name="Content Placeholder 2"/>
          <p:cNvSpPr>
            <a:spLocks noGrp="1"/>
          </p:cNvSpPr>
          <p:nvPr>
            <p:ph idx="1"/>
          </p:nvPr>
        </p:nvSpPr>
        <p:spPr>
          <a:xfrm>
            <a:off x="589278" y="1737360"/>
            <a:ext cx="4386483" cy="4388803"/>
          </a:xfrm>
        </p:spPr>
        <p:txBody>
          <a:bodyPr>
            <a:normAutofit/>
          </a:bodyPr>
          <a:lstStyle/>
          <a:p>
            <a:r>
              <a:rPr lang="en-US" dirty="0" smtClean="0"/>
              <a:t>Drinking solutions: tap water or seawater (25%, 50%, 60%)</a:t>
            </a:r>
          </a:p>
          <a:p>
            <a:r>
              <a:rPr lang="en-US" dirty="0" err="1" smtClean="0"/>
              <a:t>NaCl</a:t>
            </a:r>
            <a:r>
              <a:rPr lang="en-US" dirty="0" smtClean="0"/>
              <a:t> was increased and maintained </a:t>
            </a:r>
          </a:p>
          <a:p>
            <a:pPr lvl="1"/>
            <a:r>
              <a:rPr lang="en-US" dirty="0" smtClean="0"/>
              <a:t>0%, 20%, 30%, 40%, 50%, 60%, 70%, and 80%</a:t>
            </a:r>
          </a:p>
          <a:p>
            <a:r>
              <a:rPr lang="en-US" dirty="0" smtClean="0"/>
              <a:t>Water consumption and weight loss and/or gain recorded</a:t>
            </a:r>
          </a:p>
        </p:txBody>
      </p:sp>
      <p:pic>
        <p:nvPicPr>
          <p:cNvPr id="7" name="Content Placeholder 3" descr="sfb.png"/>
          <p:cNvPicPr>
            <a:picLocks noChangeAspect="1"/>
          </p:cNvPicPr>
          <p:nvPr/>
        </p:nvPicPr>
        <p:blipFill>
          <a:blip r:embed="rId3" cstate="print"/>
          <a:stretch>
            <a:fillRect/>
          </a:stretch>
        </p:blipFill>
        <p:spPr>
          <a:xfrm>
            <a:off x="4975761" y="1737360"/>
            <a:ext cx="3596739" cy="4074015"/>
          </a:xfrm>
          <a:prstGeom prst="rect">
            <a:avLst/>
          </a:prstGeom>
        </p:spPr>
      </p:pic>
      <p:sp>
        <p:nvSpPr>
          <p:cNvPr id="5" name="TextBox 4"/>
          <p:cNvSpPr txBox="1"/>
          <p:nvPr/>
        </p:nvSpPr>
        <p:spPr>
          <a:xfrm>
            <a:off x="7528939" y="6282592"/>
            <a:ext cx="1196419" cy="261610"/>
          </a:xfrm>
          <a:prstGeom prst="rect">
            <a:avLst/>
          </a:prstGeom>
          <a:noFill/>
        </p:spPr>
        <p:txBody>
          <a:bodyPr wrap="square" rtlCol="0">
            <a:spAutoFit/>
          </a:bodyPr>
          <a:lstStyle/>
          <a:p>
            <a:r>
              <a:rPr lang="en-US" sz="1100" dirty="0"/>
              <a:t>Basham </a:t>
            </a:r>
            <a:r>
              <a:rPr lang="en-US" sz="1100" dirty="0" smtClean="0"/>
              <a:t>1987</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Results</a:t>
            </a:r>
            <a:endParaRPr lang="en-US" dirty="0"/>
          </a:p>
        </p:txBody>
      </p:sp>
      <p:sp>
        <p:nvSpPr>
          <p:cNvPr id="8" name="Content Placeholder 2"/>
          <p:cNvSpPr>
            <a:spLocks noGrp="1"/>
          </p:cNvSpPr>
          <p:nvPr>
            <p:ph idx="1"/>
          </p:nvPr>
        </p:nvSpPr>
        <p:spPr>
          <a:xfrm>
            <a:off x="589278" y="1737360"/>
            <a:ext cx="7925330" cy="4388803"/>
          </a:xfrm>
        </p:spPr>
        <p:txBody>
          <a:bodyPr>
            <a:normAutofit/>
          </a:bodyPr>
          <a:lstStyle/>
          <a:p>
            <a:r>
              <a:rPr lang="en-US" dirty="0" smtClean="0"/>
              <a:t>Tolerances of Seawater</a:t>
            </a:r>
          </a:p>
          <a:p>
            <a:pPr lvl="1"/>
            <a:r>
              <a:rPr lang="en-US" dirty="0" smtClean="0"/>
              <a:t>50%: Both species</a:t>
            </a:r>
          </a:p>
          <a:p>
            <a:pPr lvl="1"/>
            <a:r>
              <a:rPr lang="en-US" dirty="0" smtClean="0"/>
              <a:t>60%: Only 2 Alameda Song Sparrow</a:t>
            </a:r>
          </a:p>
          <a:p>
            <a:pPr lvl="1"/>
            <a:r>
              <a:rPr lang="en-US" dirty="0" smtClean="0"/>
              <a:t>70%: Neither species</a:t>
            </a:r>
          </a:p>
          <a:p>
            <a:pPr lvl="1">
              <a:buNone/>
            </a:pPr>
            <a:endParaRPr lang="en-US" dirty="0" smtClean="0"/>
          </a:p>
          <a:p>
            <a:r>
              <a:rPr lang="en-US" dirty="0" smtClean="0"/>
              <a:t>Conclusion: </a:t>
            </a:r>
          </a:p>
          <a:p>
            <a:pPr lvl="1"/>
            <a:r>
              <a:rPr lang="en-US" dirty="0" smtClean="0"/>
              <a:t>Alameda Song Sparrow is more tolerant of seawater</a:t>
            </a:r>
          </a:p>
          <a:p>
            <a:pPr lvl="1"/>
            <a:r>
              <a:rPr lang="en-US" dirty="0" smtClean="0"/>
              <a:t>Alameda</a:t>
            </a:r>
            <a:r>
              <a:rPr lang="en-US" i="1" dirty="0" smtClean="0"/>
              <a:t> </a:t>
            </a:r>
            <a:r>
              <a:rPr lang="en-US" dirty="0" smtClean="0"/>
              <a:t>Song Sparrow is better adapted to live in salt-water habitats</a:t>
            </a:r>
            <a:endParaRPr lang="en-US" dirty="0"/>
          </a:p>
        </p:txBody>
      </p:sp>
    </p:spTree>
    <p:extLst>
      <p:ext uri="{BB962C8B-B14F-4D97-AF65-F5344CB8AC3E}">
        <p14:creationId xmlns:p14="http://schemas.microsoft.com/office/powerpoint/2010/main" xmlns="" val="332843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Invasion of the Asian Clam</a:t>
            </a:r>
            <a:endParaRPr lang="en-US" dirty="0"/>
          </a:p>
        </p:txBody>
      </p:sp>
      <p:sp>
        <p:nvSpPr>
          <p:cNvPr id="8" name="Content Placeholder 2"/>
          <p:cNvSpPr>
            <a:spLocks noGrp="1"/>
          </p:cNvSpPr>
          <p:nvPr>
            <p:ph idx="1"/>
          </p:nvPr>
        </p:nvSpPr>
        <p:spPr>
          <a:xfrm>
            <a:off x="589279" y="1737360"/>
            <a:ext cx="3994597" cy="4388803"/>
          </a:xfrm>
        </p:spPr>
        <p:txBody>
          <a:bodyPr>
            <a:normAutofit/>
          </a:bodyPr>
          <a:lstStyle/>
          <a:p>
            <a:pPr marL="625056"/>
            <a:r>
              <a:rPr lang="en-US" i="1" dirty="0" err="1" smtClean="0">
                <a:solidFill>
                  <a:schemeClr val="tx1"/>
                </a:solidFill>
              </a:rPr>
              <a:t>Potamocorbula</a:t>
            </a:r>
            <a:r>
              <a:rPr lang="en-US" i="1" dirty="0" smtClean="0">
                <a:solidFill>
                  <a:schemeClr val="tx1"/>
                </a:solidFill>
              </a:rPr>
              <a:t> </a:t>
            </a:r>
            <a:r>
              <a:rPr lang="en-US" i="1" dirty="0" err="1" smtClean="0">
                <a:solidFill>
                  <a:schemeClr val="tx1"/>
                </a:solidFill>
              </a:rPr>
              <a:t>amurensis</a:t>
            </a:r>
            <a:r>
              <a:rPr lang="en-US" i="1" dirty="0" smtClean="0">
                <a:solidFill>
                  <a:schemeClr val="tx1"/>
                </a:solidFill>
              </a:rPr>
              <a:t> </a:t>
            </a:r>
          </a:p>
          <a:p>
            <a:pPr marL="922236" lvl="1"/>
            <a:r>
              <a:rPr lang="en-US" dirty="0" smtClean="0">
                <a:solidFill>
                  <a:schemeClr val="tx1"/>
                </a:solidFill>
              </a:rPr>
              <a:t>Asian Clam</a:t>
            </a:r>
            <a:endParaRPr lang="en-US" dirty="0" smtClean="0"/>
          </a:p>
          <a:p>
            <a:pPr marL="625056"/>
            <a:r>
              <a:rPr lang="en-US" dirty="0" smtClean="0"/>
              <a:t>Spotted in 1986</a:t>
            </a:r>
          </a:p>
          <a:p>
            <a:pPr marL="625056"/>
            <a:r>
              <a:rPr lang="en-US" dirty="0" smtClean="0"/>
              <a:t>Found </a:t>
            </a:r>
            <a:r>
              <a:rPr lang="en-US" dirty="0" smtClean="0">
                <a:solidFill>
                  <a:schemeClr val="tx1"/>
                </a:solidFill>
              </a:rPr>
              <a:t>in Grizzly and Suisun Bay areas</a:t>
            </a:r>
          </a:p>
          <a:p>
            <a:pPr marL="625056"/>
            <a:r>
              <a:rPr lang="en-US" dirty="0" smtClean="0">
                <a:solidFill>
                  <a:schemeClr val="tx1"/>
                </a:solidFill>
              </a:rPr>
              <a:t>Increased in numbers between 1986 and 1988</a:t>
            </a:r>
            <a:endParaRPr lang="en-US" dirty="0" smtClean="0"/>
          </a:p>
        </p:txBody>
      </p:sp>
      <p:pic>
        <p:nvPicPr>
          <p:cNvPr id="5122" name="Picture 2"/>
          <p:cNvPicPr>
            <a:picLocks noChangeAspect="1" noChangeArrowheads="1"/>
          </p:cNvPicPr>
          <p:nvPr/>
        </p:nvPicPr>
        <p:blipFill>
          <a:blip r:embed="rId3"/>
          <a:srcRect/>
          <a:stretch>
            <a:fillRect/>
          </a:stretch>
        </p:blipFill>
        <p:spPr bwMode="auto">
          <a:xfrm>
            <a:off x="4583876" y="1578639"/>
            <a:ext cx="3881624" cy="4703407"/>
          </a:xfrm>
          <a:prstGeom prst="rect">
            <a:avLst/>
          </a:prstGeom>
          <a:noFill/>
          <a:ln w="9525">
            <a:noFill/>
            <a:miter lim="800000"/>
            <a:headEnd/>
            <a:tailEnd/>
          </a:ln>
          <a:effectLst/>
        </p:spPr>
      </p:pic>
      <p:sp>
        <p:nvSpPr>
          <p:cNvPr id="5" name="TextBox 4"/>
          <p:cNvSpPr txBox="1"/>
          <p:nvPr/>
        </p:nvSpPr>
        <p:spPr>
          <a:xfrm>
            <a:off x="6913529" y="6282592"/>
            <a:ext cx="1811829" cy="261610"/>
          </a:xfrm>
          <a:prstGeom prst="rect">
            <a:avLst/>
          </a:prstGeom>
          <a:noFill/>
        </p:spPr>
        <p:txBody>
          <a:bodyPr wrap="square" rtlCol="0">
            <a:spAutoFit/>
          </a:bodyPr>
          <a:lstStyle/>
          <a:p>
            <a:r>
              <a:rPr lang="en-US" sz="1100" dirty="0" smtClean="0"/>
              <a:t>geopubs.wr.usgs.gov</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The Arrival of Asian Clams</a:t>
            </a:r>
            <a:endParaRPr lang="en-US" dirty="0"/>
          </a:p>
        </p:txBody>
      </p:sp>
      <p:sp>
        <p:nvSpPr>
          <p:cNvPr id="8" name="Content Placeholder 2"/>
          <p:cNvSpPr>
            <a:spLocks noGrp="1"/>
          </p:cNvSpPr>
          <p:nvPr>
            <p:ph idx="1"/>
          </p:nvPr>
        </p:nvSpPr>
        <p:spPr>
          <a:xfrm>
            <a:off x="870769" y="1737360"/>
            <a:ext cx="4463231" cy="4388803"/>
          </a:xfrm>
        </p:spPr>
        <p:txBody>
          <a:bodyPr>
            <a:noAutofit/>
          </a:bodyPr>
          <a:lstStyle/>
          <a:p>
            <a:r>
              <a:rPr lang="en-US" dirty="0" smtClean="0"/>
              <a:t>Release of seawater ballast from cargo vessels</a:t>
            </a:r>
          </a:p>
          <a:p>
            <a:r>
              <a:rPr lang="en-US" dirty="0" smtClean="0"/>
              <a:t>Ballast water contains large numbers of species</a:t>
            </a:r>
          </a:p>
          <a:p>
            <a:r>
              <a:rPr lang="en-US" dirty="0" smtClean="0"/>
              <a:t>Found in mud, peat, hard clay, coarse sand, and mixed mud sand bottoms</a:t>
            </a:r>
          </a:p>
          <a:p>
            <a:r>
              <a:rPr lang="en-US" dirty="0" smtClean="0"/>
              <a:t>Tolerate wide range of salinity and sediment types</a:t>
            </a:r>
          </a:p>
        </p:txBody>
      </p:sp>
      <p:pic>
        <p:nvPicPr>
          <p:cNvPr id="5" name="Picture 4" descr="imgres"/>
          <p:cNvPicPr>
            <a:picLocks noChangeAspect="1"/>
          </p:cNvPicPr>
          <p:nvPr/>
        </p:nvPicPr>
        <p:blipFill>
          <a:blip r:embed="rId3"/>
          <a:stretch>
            <a:fillRect/>
          </a:stretch>
        </p:blipFill>
        <p:spPr>
          <a:xfrm>
            <a:off x="5694510" y="3724894"/>
            <a:ext cx="2763690" cy="2070100"/>
          </a:xfrm>
          <a:prstGeom prst="rect">
            <a:avLst/>
          </a:prstGeom>
        </p:spPr>
      </p:pic>
      <p:pic>
        <p:nvPicPr>
          <p:cNvPr id="6" name="Picture 3"/>
          <p:cNvPicPr>
            <a:picLocks noChangeAspect="1" noChangeArrowheads="1"/>
          </p:cNvPicPr>
          <p:nvPr/>
        </p:nvPicPr>
        <p:blipFill>
          <a:blip r:embed="rId4"/>
          <a:srcRect/>
          <a:stretch>
            <a:fillRect/>
          </a:stretch>
        </p:blipFill>
        <p:spPr bwMode="auto">
          <a:xfrm>
            <a:off x="5334000" y="1600200"/>
            <a:ext cx="3124200" cy="1562100"/>
          </a:xfrm>
          <a:prstGeom prst="rect">
            <a:avLst/>
          </a:prstGeom>
          <a:noFill/>
          <a:ln w="9525">
            <a:noFill/>
            <a:miter lim="800000"/>
            <a:headEnd/>
            <a:tailEnd/>
          </a:ln>
          <a:effectLst/>
        </p:spPr>
      </p:pic>
      <p:sp>
        <p:nvSpPr>
          <p:cNvPr id="7" name="TextBox 6"/>
          <p:cNvSpPr txBox="1"/>
          <p:nvPr/>
        </p:nvSpPr>
        <p:spPr>
          <a:xfrm>
            <a:off x="7599787" y="5794994"/>
            <a:ext cx="1125571" cy="261610"/>
          </a:xfrm>
          <a:prstGeom prst="rect">
            <a:avLst/>
          </a:prstGeom>
          <a:noFill/>
        </p:spPr>
        <p:txBody>
          <a:bodyPr wrap="square" rtlCol="0">
            <a:spAutoFit/>
          </a:bodyPr>
          <a:lstStyle/>
          <a:p>
            <a:r>
              <a:rPr lang="en-US" sz="1100" dirty="0" smtClean="0"/>
              <a:t>Idscaro.net</a:t>
            </a:r>
            <a:endParaRPr lang="en-US" sz="1100" dirty="0"/>
          </a:p>
        </p:txBody>
      </p:sp>
      <p:sp>
        <p:nvSpPr>
          <p:cNvPr id="9" name="TextBox 8"/>
          <p:cNvSpPr txBox="1"/>
          <p:nvPr/>
        </p:nvSpPr>
        <p:spPr>
          <a:xfrm>
            <a:off x="7486650" y="3162300"/>
            <a:ext cx="1104900" cy="261610"/>
          </a:xfrm>
          <a:prstGeom prst="rect">
            <a:avLst/>
          </a:prstGeom>
          <a:noFill/>
        </p:spPr>
        <p:txBody>
          <a:bodyPr wrap="square" rtlCol="0">
            <a:spAutoFit/>
          </a:bodyPr>
          <a:lstStyle/>
          <a:p>
            <a:r>
              <a:rPr lang="en-US" sz="1100" dirty="0" smtClean="0"/>
              <a:t>Idscaro.net</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Impacts of Asian Clam</a:t>
            </a:r>
            <a:endParaRPr lang="en-US" dirty="0"/>
          </a:p>
        </p:txBody>
      </p:sp>
      <p:sp>
        <p:nvSpPr>
          <p:cNvPr id="8" name="Content Placeholder 2"/>
          <p:cNvSpPr>
            <a:spLocks noGrp="1"/>
          </p:cNvSpPr>
          <p:nvPr>
            <p:ph idx="1"/>
          </p:nvPr>
        </p:nvSpPr>
        <p:spPr>
          <a:xfrm>
            <a:off x="870769" y="1737360"/>
            <a:ext cx="4238589" cy="4388803"/>
          </a:xfrm>
        </p:spPr>
        <p:txBody>
          <a:bodyPr>
            <a:normAutofit/>
          </a:bodyPr>
          <a:lstStyle/>
          <a:p>
            <a:r>
              <a:rPr lang="en-US" dirty="0" smtClean="0"/>
              <a:t>Elevated the level of salinity</a:t>
            </a:r>
          </a:p>
          <a:p>
            <a:r>
              <a:rPr lang="en-US" dirty="0" smtClean="0"/>
              <a:t>Brackish Water in Winter</a:t>
            </a:r>
          </a:p>
          <a:p>
            <a:r>
              <a:rPr lang="en-US" dirty="0" smtClean="0"/>
              <a:t>Competes with other species (mainly bivalves)</a:t>
            </a:r>
          </a:p>
          <a:p>
            <a:r>
              <a:rPr lang="en-US" dirty="0" smtClean="0"/>
              <a:t>Behavior and movement disturbed surface sediment layers</a:t>
            </a:r>
          </a:p>
          <a:p>
            <a:r>
              <a:rPr lang="en-US" dirty="0" smtClean="0"/>
              <a:t>Changes in benthic community energy flow</a:t>
            </a:r>
          </a:p>
        </p:txBody>
      </p:sp>
      <p:pic>
        <p:nvPicPr>
          <p:cNvPr id="7" name="Picture 6" descr="imgres"/>
          <p:cNvPicPr>
            <a:picLocks noChangeAspect="1"/>
          </p:cNvPicPr>
          <p:nvPr/>
        </p:nvPicPr>
        <p:blipFill>
          <a:blip r:embed="rId3"/>
          <a:stretch>
            <a:fillRect/>
          </a:stretch>
        </p:blipFill>
        <p:spPr>
          <a:xfrm>
            <a:off x="5109358" y="2034243"/>
            <a:ext cx="3352800" cy="3352800"/>
          </a:xfrm>
          <a:prstGeom prst="rect">
            <a:avLst/>
          </a:prstGeom>
        </p:spPr>
      </p:pic>
      <p:sp>
        <p:nvSpPr>
          <p:cNvPr id="5" name="TextBox 4"/>
          <p:cNvSpPr txBox="1"/>
          <p:nvPr/>
        </p:nvSpPr>
        <p:spPr>
          <a:xfrm>
            <a:off x="6477001" y="5387043"/>
            <a:ext cx="2065316" cy="261610"/>
          </a:xfrm>
          <a:prstGeom prst="rect">
            <a:avLst/>
          </a:prstGeom>
          <a:noFill/>
        </p:spPr>
        <p:txBody>
          <a:bodyPr wrap="square" rtlCol="0">
            <a:spAutoFit/>
          </a:bodyPr>
          <a:lstStyle/>
          <a:p>
            <a:r>
              <a:rPr lang="en-US" sz="1100" dirty="0" smtClean="0"/>
              <a:t>sanfrancisco.cbslocal.com</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Studies of Asian Clams</a:t>
            </a:r>
            <a:endParaRPr lang="en-US" dirty="0"/>
          </a:p>
        </p:txBody>
      </p:sp>
      <p:sp>
        <p:nvSpPr>
          <p:cNvPr id="8" name="Content Placeholder 2"/>
          <p:cNvSpPr>
            <a:spLocks noGrp="1"/>
          </p:cNvSpPr>
          <p:nvPr>
            <p:ph idx="1"/>
          </p:nvPr>
        </p:nvSpPr>
        <p:spPr>
          <a:xfrm>
            <a:off x="870769" y="1737360"/>
            <a:ext cx="7591389" cy="4388803"/>
          </a:xfrm>
        </p:spPr>
        <p:txBody>
          <a:bodyPr>
            <a:normAutofit/>
          </a:bodyPr>
          <a:lstStyle/>
          <a:p>
            <a:r>
              <a:rPr lang="en-US" dirty="0" smtClean="0"/>
              <a:t>Unclear why colonization was so successful</a:t>
            </a:r>
          </a:p>
          <a:p>
            <a:r>
              <a:rPr lang="en-US" dirty="0" smtClean="0"/>
              <a:t>Long term consequences are unknown</a:t>
            </a:r>
          </a:p>
          <a:p>
            <a:r>
              <a:rPr lang="en-US" dirty="0" smtClean="0"/>
              <a:t>Estuary vulnerable to exploitation</a:t>
            </a:r>
            <a:endParaRPr lang="en-US" dirty="0"/>
          </a:p>
        </p:txBody>
      </p:sp>
      <p:pic>
        <p:nvPicPr>
          <p:cNvPr id="5" name="Picture 2"/>
          <p:cNvPicPr>
            <a:picLocks noChangeAspect="1" noChangeArrowheads="1"/>
          </p:cNvPicPr>
          <p:nvPr/>
        </p:nvPicPr>
        <p:blipFill>
          <a:blip r:embed="rId3"/>
          <a:srcRect/>
          <a:stretch>
            <a:fillRect/>
          </a:stretch>
        </p:blipFill>
        <p:spPr bwMode="auto">
          <a:xfrm>
            <a:off x="2766952" y="3262707"/>
            <a:ext cx="3950526" cy="2863456"/>
          </a:xfrm>
          <a:prstGeom prst="rect">
            <a:avLst/>
          </a:prstGeom>
          <a:noFill/>
          <a:ln w="9525">
            <a:noFill/>
            <a:miter lim="800000"/>
            <a:headEnd/>
            <a:tailEnd/>
          </a:ln>
          <a:effectLst/>
        </p:spPr>
      </p:pic>
      <p:sp>
        <p:nvSpPr>
          <p:cNvPr id="6" name="TextBox 5"/>
          <p:cNvSpPr txBox="1"/>
          <p:nvPr/>
        </p:nvSpPr>
        <p:spPr>
          <a:xfrm>
            <a:off x="5713765" y="6126163"/>
            <a:ext cx="1182335" cy="261610"/>
          </a:xfrm>
          <a:prstGeom prst="rect">
            <a:avLst/>
          </a:prstGeom>
          <a:noFill/>
        </p:spPr>
        <p:txBody>
          <a:bodyPr wrap="square" rtlCol="0">
            <a:spAutoFit/>
          </a:bodyPr>
          <a:lstStyle/>
          <a:p>
            <a:r>
              <a:rPr lang="en-US" sz="1100" dirty="0" smtClean="0"/>
              <a:t>oar.noaa.gov</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70" y="863600"/>
            <a:ext cx="7024744" cy="572536"/>
          </a:xfrm>
        </p:spPr>
        <p:txBody>
          <a:bodyPr>
            <a:normAutofit fontScale="90000"/>
          </a:bodyPr>
          <a:lstStyle/>
          <a:p>
            <a:r>
              <a:rPr lang="en-US" dirty="0" smtClean="0"/>
              <a:t>Objectives</a:t>
            </a:r>
            <a:endParaRPr lang="en-US" dirty="0"/>
          </a:p>
        </p:txBody>
      </p:sp>
      <p:sp>
        <p:nvSpPr>
          <p:cNvPr id="3" name="Content Placeholder 2"/>
          <p:cNvSpPr>
            <a:spLocks noGrp="1"/>
          </p:cNvSpPr>
          <p:nvPr>
            <p:ph idx="1"/>
          </p:nvPr>
        </p:nvSpPr>
        <p:spPr>
          <a:xfrm>
            <a:off x="590310" y="1737360"/>
            <a:ext cx="7974570" cy="4388803"/>
          </a:xfrm>
        </p:spPr>
        <p:txBody>
          <a:bodyPr>
            <a:normAutofit/>
          </a:bodyPr>
          <a:lstStyle/>
          <a:p>
            <a:r>
              <a:rPr lang="en-US" dirty="0" smtClean="0"/>
              <a:t>Environment</a:t>
            </a:r>
          </a:p>
          <a:p>
            <a:pPr lvl="1"/>
            <a:r>
              <a:rPr lang="en-US" sz="2000" dirty="0" smtClean="0"/>
              <a:t>Wetland loss</a:t>
            </a:r>
          </a:p>
          <a:p>
            <a:pPr lvl="1"/>
            <a:r>
              <a:rPr lang="en-US" sz="2000" dirty="0" smtClean="0"/>
              <a:t>Freshwater Flow</a:t>
            </a:r>
          </a:p>
          <a:p>
            <a:r>
              <a:rPr lang="en-US" dirty="0" smtClean="0"/>
              <a:t>Native and Introduced Species</a:t>
            </a:r>
          </a:p>
          <a:p>
            <a:pPr lvl="1"/>
            <a:r>
              <a:rPr lang="en-US" sz="2000" dirty="0" smtClean="0"/>
              <a:t>Song Sparrows</a:t>
            </a:r>
          </a:p>
          <a:p>
            <a:pPr lvl="1"/>
            <a:r>
              <a:rPr lang="en-US" sz="2000" dirty="0" smtClean="0"/>
              <a:t>Asian Clam</a:t>
            </a:r>
          </a:p>
          <a:p>
            <a:pPr lvl="1"/>
            <a:r>
              <a:rPr lang="en-US" sz="2000" i="1" dirty="0" smtClean="0"/>
              <a:t>Spartina </a:t>
            </a:r>
            <a:r>
              <a:rPr lang="en-US" sz="2000" dirty="0" smtClean="0"/>
              <a:t>Hybridization</a:t>
            </a:r>
          </a:p>
          <a:p>
            <a:r>
              <a:rPr lang="en-US" dirty="0" smtClean="0"/>
              <a:t>Contamination in the Bay</a:t>
            </a:r>
          </a:p>
          <a:p>
            <a:pPr lvl="1"/>
            <a:r>
              <a:rPr lang="en-US" sz="2000" dirty="0" smtClean="0"/>
              <a:t>Fish Toxicity</a:t>
            </a:r>
          </a:p>
          <a:p>
            <a:pPr lvl="1"/>
            <a:r>
              <a:rPr lang="en-US" sz="2000" dirty="0" smtClean="0"/>
              <a:t>Selenium in the North Bay</a:t>
            </a:r>
          </a:p>
          <a:p>
            <a:endParaRPr lang="en-US" dirty="0"/>
          </a:p>
        </p:txBody>
      </p:sp>
    </p:spTree>
    <p:extLst>
      <p:ext uri="{BB962C8B-B14F-4D97-AF65-F5344CB8AC3E}">
        <p14:creationId xmlns:p14="http://schemas.microsoft.com/office/powerpoint/2010/main" xmlns="" val="3328435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i="1" dirty="0" smtClean="0"/>
              <a:t>Spartina spp.</a:t>
            </a:r>
            <a:endParaRPr lang="en-US" i="1" dirty="0"/>
          </a:p>
        </p:txBody>
      </p:sp>
      <p:sp>
        <p:nvSpPr>
          <p:cNvPr id="3" name="Content Placeholder 2"/>
          <p:cNvSpPr>
            <a:spLocks noGrp="1"/>
          </p:cNvSpPr>
          <p:nvPr>
            <p:ph idx="1"/>
          </p:nvPr>
        </p:nvSpPr>
        <p:spPr>
          <a:xfrm>
            <a:off x="589280" y="1737360"/>
            <a:ext cx="7948792" cy="4388803"/>
          </a:xfrm>
        </p:spPr>
        <p:txBody>
          <a:bodyPr>
            <a:normAutofit/>
          </a:bodyPr>
          <a:lstStyle/>
          <a:p>
            <a:r>
              <a:rPr lang="en-US" dirty="0" smtClean="0"/>
              <a:t>Native </a:t>
            </a:r>
            <a:r>
              <a:rPr lang="en-US" i="1" dirty="0" smtClean="0"/>
              <a:t>Spartina </a:t>
            </a:r>
          </a:p>
          <a:p>
            <a:r>
              <a:rPr lang="en-US" dirty="0" smtClean="0"/>
              <a:t>Non-native </a:t>
            </a:r>
            <a:r>
              <a:rPr lang="en-US" i="1" dirty="0" smtClean="0"/>
              <a:t>Spartina</a:t>
            </a:r>
          </a:p>
          <a:p>
            <a:r>
              <a:rPr lang="en-US" dirty="0" smtClean="0"/>
              <a:t>Hybridization</a:t>
            </a:r>
          </a:p>
        </p:txBody>
      </p:sp>
      <p:pic>
        <p:nvPicPr>
          <p:cNvPr id="5" name="Picture 4" descr="C:\Users\amber\Desktop\calphotos.berkeley.edu.jpg"/>
          <p:cNvPicPr/>
          <p:nvPr/>
        </p:nvPicPr>
        <p:blipFill>
          <a:blip r:embed="rId3" cstate="print"/>
          <a:srcRect/>
          <a:stretch>
            <a:fillRect/>
          </a:stretch>
        </p:blipFill>
        <p:spPr bwMode="auto">
          <a:xfrm>
            <a:off x="4572000" y="3194462"/>
            <a:ext cx="4114800" cy="2797502"/>
          </a:xfrm>
          <a:prstGeom prst="rect">
            <a:avLst/>
          </a:prstGeom>
          <a:noFill/>
          <a:ln w="9525">
            <a:noFill/>
            <a:miter lim="800000"/>
            <a:headEnd/>
            <a:tailEnd/>
          </a:ln>
        </p:spPr>
      </p:pic>
      <p:sp>
        <p:nvSpPr>
          <p:cNvPr id="6" name="TextBox 5"/>
          <p:cNvSpPr txBox="1"/>
          <p:nvPr/>
        </p:nvSpPr>
        <p:spPr>
          <a:xfrm>
            <a:off x="468564" y="5991964"/>
            <a:ext cx="4060958" cy="338554"/>
          </a:xfrm>
          <a:prstGeom prst="rect">
            <a:avLst/>
          </a:prstGeom>
          <a:noFill/>
        </p:spPr>
        <p:txBody>
          <a:bodyPr wrap="square" rtlCol="0">
            <a:spAutoFit/>
          </a:bodyPr>
          <a:lstStyle/>
          <a:p>
            <a:r>
              <a:rPr lang="en-US" sz="1600" i="1" dirty="0" smtClean="0"/>
              <a:t>Spartina </a:t>
            </a:r>
            <a:r>
              <a:rPr lang="en-US" sz="1600" i="1" dirty="0" err="1" smtClean="0"/>
              <a:t>foliosa</a:t>
            </a:r>
            <a:r>
              <a:rPr lang="en-US" sz="1600" i="1" dirty="0" smtClean="0"/>
              <a:t> </a:t>
            </a:r>
            <a:r>
              <a:rPr lang="en-US" sz="1600" dirty="0" smtClean="0"/>
              <a:t>(California cordgrass)</a:t>
            </a:r>
            <a:endParaRPr lang="en-US" sz="1600" i="1" dirty="0"/>
          </a:p>
        </p:txBody>
      </p:sp>
      <p:sp>
        <p:nvSpPr>
          <p:cNvPr id="7" name="TextBox 6"/>
          <p:cNvSpPr txBox="1"/>
          <p:nvPr/>
        </p:nvSpPr>
        <p:spPr>
          <a:xfrm>
            <a:off x="4572000" y="5991964"/>
            <a:ext cx="4157278" cy="338554"/>
          </a:xfrm>
          <a:prstGeom prst="rect">
            <a:avLst/>
          </a:prstGeom>
          <a:noFill/>
        </p:spPr>
        <p:txBody>
          <a:bodyPr wrap="square" rtlCol="0">
            <a:spAutoFit/>
          </a:bodyPr>
          <a:lstStyle/>
          <a:p>
            <a:r>
              <a:rPr lang="en-US" sz="1600" i="1" dirty="0" smtClean="0"/>
              <a:t>Spartina </a:t>
            </a:r>
            <a:r>
              <a:rPr lang="en-US" sz="1600" i="1" dirty="0" err="1" smtClean="0"/>
              <a:t>alterniflora</a:t>
            </a:r>
            <a:r>
              <a:rPr lang="en-US" sz="1600" i="1" dirty="0" smtClean="0"/>
              <a:t> </a:t>
            </a:r>
            <a:r>
              <a:rPr lang="en-US" sz="1600" dirty="0" smtClean="0"/>
              <a:t>(smooth cordgrass)</a:t>
            </a:r>
            <a:endParaRPr lang="en-US" sz="1600" i="1" dirty="0"/>
          </a:p>
        </p:txBody>
      </p:sp>
      <p:sp>
        <p:nvSpPr>
          <p:cNvPr id="8" name="TextBox 7"/>
          <p:cNvSpPr txBox="1"/>
          <p:nvPr/>
        </p:nvSpPr>
        <p:spPr>
          <a:xfrm>
            <a:off x="6861731" y="6255971"/>
            <a:ext cx="2052742" cy="261610"/>
          </a:xfrm>
          <a:prstGeom prst="rect">
            <a:avLst/>
          </a:prstGeom>
          <a:noFill/>
        </p:spPr>
        <p:txBody>
          <a:bodyPr wrap="square" rtlCol="0">
            <a:spAutoFit/>
          </a:bodyPr>
          <a:lstStyle/>
          <a:p>
            <a:r>
              <a:rPr lang="en-US" sz="1100" dirty="0" smtClean="0"/>
              <a:t>Calphotos.berkeley.edu</a:t>
            </a:r>
            <a:endParaRPr lang="en-US" sz="1100" dirty="0"/>
          </a:p>
        </p:txBody>
      </p:sp>
      <p:pic>
        <p:nvPicPr>
          <p:cNvPr id="4098" name="Picture 2"/>
          <p:cNvPicPr>
            <a:picLocks noChangeAspect="1" noChangeArrowheads="1"/>
          </p:cNvPicPr>
          <p:nvPr/>
        </p:nvPicPr>
        <p:blipFill>
          <a:blip r:embed="rId4"/>
          <a:srcRect/>
          <a:stretch>
            <a:fillRect/>
          </a:stretch>
        </p:blipFill>
        <p:spPr bwMode="auto">
          <a:xfrm>
            <a:off x="468564" y="3194462"/>
            <a:ext cx="3924300" cy="2797502"/>
          </a:xfrm>
          <a:prstGeom prst="rect">
            <a:avLst/>
          </a:prstGeom>
          <a:noFill/>
          <a:ln w="9525">
            <a:noFill/>
            <a:miter lim="800000"/>
            <a:headEnd/>
            <a:tailEnd/>
          </a:ln>
          <a:effectLst/>
        </p:spPr>
      </p:pic>
    </p:spTree>
    <p:extLst>
      <p:ext uri="{BB962C8B-B14F-4D97-AF65-F5344CB8AC3E}">
        <p14:creationId xmlns:p14="http://schemas.microsoft.com/office/powerpoint/2010/main" xmlns="" val="3328435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Hybrid Spartina Characteristics</a:t>
            </a:r>
            <a:endParaRPr lang="en-US" i="1" dirty="0"/>
          </a:p>
        </p:txBody>
      </p:sp>
      <p:sp>
        <p:nvSpPr>
          <p:cNvPr id="3" name="Content Placeholder 2"/>
          <p:cNvSpPr>
            <a:spLocks noGrp="1"/>
          </p:cNvSpPr>
          <p:nvPr>
            <p:ph idx="1"/>
          </p:nvPr>
        </p:nvSpPr>
        <p:spPr>
          <a:xfrm>
            <a:off x="589280" y="1737360"/>
            <a:ext cx="7948792" cy="4388803"/>
          </a:xfrm>
        </p:spPr>
        <p:txBody>
          <a:bodyPr>
            <a:normAutofit/>
          </a:bodyPr>
          <a:lstStyle/>
          <a:p>
            <a:pPr lvl="1"/>
            <a:r>
              <a:rPr lang="en-US" sz="2400" dirty="0" smtClean="0"/>
              <a:t>Produce </a:t>
            </a:r>
            <a:r>
              <a:rPr lang="en-US" sz="2400" dirty="0" smtClean="0"/>
              <a:t>larger plants</a:t>
            </a:r>
          </a:p>
          <a:p>
            <a:pPr lvl="1"/>
            <a:r>
              <a:rPr lang="en-US" sz="2400" dirty="0" smtClean="0"/>
              <a:t>Greater pollen count</a:t>
            </a:r>
          </a:p>
          <a:p>
            <a:pPr lvl="1"/>
            <a:r>
              <a:rPr lang="en-US" sz="2400" dirty="0" smtClean="0"/>
              <a:t>Faster </a:t>
            </a:r>
            <a:r>
              <a:rPr lang="en-US" sz="2400" dirty="0" smtClean="0"/>
              <a:t>growth rates</a:t>
            </a:r>
          </a:p>
          <a:p>
            <a:pPr lvl="1"/>
            <a:r>
              <a:rPr lang="en-US" sz="2400" dirty="0" smtClean="0"/>
              <a:t>Greater </a:t>
            </a:r>
            <a:r>
              <a:rPr lang="en-US" sz="2400" dirty="0" smtClean="0"/>
              <a:t>tidal ranges</a:t>
            </a:r>
          </a:p>
          <a:p>
            <a:pPr lvl="1"/>
            <a:r>
              <a:rPr lang="en-US" sz="2400" dirty="0" smtClean="0"/>
              <a:t>Self-pollination</a:t>
            </a:r>
            <a:endParaRPr lang="en-US" sz="2400" dirty="0" smtClean="0"/>
          </a:p>
        </p:txBody>
      </p:sp>
      <p:pic>
        <p:nvPicPr>
          <p:cNvPr id="9" name="Picture 3" descr="C:\Users\amber\Desktop\conversion-spar069.jpg"/>
          <p:cNvPicPr>
            <a:picLocks noChangeAspect="1" noChangeArrowheads="1"/>
          </p:cNvPicPr>
          <p:nvPr/>
        </p:nvPicPr>
        <p:blipFill>
          <a:blip r:embed="rId3" cstate="print"/>
          <a:srcRect/>
          <a:stretch>
            <a:fillRect/>
          </a:stretch>
        </p:blipFill>
        <p:spPr bwMode="auto">
          <a:xfrm>
            <a:off x="1048899" y="4111979"/>
            <a:ext cx="3669387" cy="2093202"/>
          </a:xfrm>
          <a:prstGeom prst="rect">
            <a:avLst/>
          </a:prstGeom>
          <a:noFill/>
        </p:spPr>
      </p:pic>
      <p:pic>
        <p:nvPicPr>
          <p:cNvPr id="10" name="Picture 2" descr="C:\Users\amber\Desktop\inflr-sfolvs-hyb-close.jpg"/>
          <p:cNvPicPr>
            <a:picLocks noChangeAspect="1" noChangeArrowheads="1"/>
          </p:cNvPicPr>
          <p:nvPr/>
        </p:nvPicPr>
        <p:blipFill>
          <a:blip r:embed="rId4" cstate="print"/>
          <a:srcRect/>
          <a:stretch>
            <a:fillRect/>
          </a:stretch>
        </p:blipFill>
        <p:spPr bwMode="auto">
          <a:xfrm>
            <a:off x="5533901" y="1737360"/>
            <a:ext cx="3004171" cy="4337016"/>
          </a:xfrm>
          <a:prstGeom prst="rect">
            <a:avLst/>
          </a:prstGeom>
          <a:noFill/>
        </p:spPr>
      </p:pic>
      <p:sp>
        <p:nvSpPr>
          <p:cNvPr id="11" name="TextBox 10"/>
          <p:cNvSpPr txBox="1"/>
          <p:nvPr/>
        </p:nvSpPr>
        <p:spPr>
          <a:xfrm>
            <a:off x="7530424" y="6074376"/>
            <a:ext cx="1379075" cy="261610"/>
          </a:xfrm>
          <a:prstGeom prst="rect">
            <a:avLst/>
          </a:prstGeom>
          <a:noFill/>
        </p:spPr>
        <p:txBody>
          <a:bodyPr wrap="square" rtlCol="0">
            <a:spAutoFit/>
          </a:bodyPr>
          <a:lstStyle/>
          <a:p>
            <a:r>
              <a:rPr lang="en-US" sz="1100" dirty="0" smtClean="0"/>
              <a:t>Spartina.org</a:t>
            </a:r>
            <a:endParaRPr lang="en-US" sz="1100" dirty="0"/>
          </a:p>
        </p:txBody>
      </p:sp>
      <p:sp>
        <p:nvSpPr>
          <p:cNvPr id="12" name="TextBox 11"/>
          <p:cNvSpPr txBox="1"/>
          <p:nvPr/>
        </p:nvSpPr>
        <p:spPr>
          <a:xfrm>
            <a:off x="3755023" y="6205181"/>
            <a:ext cx="1379075" cy="261610"/>
          </a:xfrm>
          <a:prstGeom prst="rect">
            <a:avLst/>
          </a:prstGeom>
          <a:noFill/>
        </p:spPr>
        <p:txBody>
          <a:bodyPr wrap="square" rtlCol="0">
            <a:spAutoFit/>
          </a:bodyPr>
          <a:lstStyle/>
          <a:p>
            <a:r>
              <a:rPr lang="en-US" sz="1100" dirty="0" smtClean="0"/>
              <a:t>Spartina.org</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Non-Native and Hybrid Impacts</a:t>
            </a:r>
            <a:endParaRPr lang="en-US" dirty="0"/>
          </a:p>
        </p:txBody>
      </p:sp>
      <p:sp>
        <p:nvSpPr>
          <p:cNvPr id="3" name="Content Placeholder 2"/>
          <p:cNvSpPr>
            <a:spLocks noGrp="1"/>
          </p:cNvSpPr>
          <p:nvPr>
            <p:ph idx="1"/>
          </p:nvPr>
        </p:nvSpPr>
        <p:spPr>
          <a:xfrm>
            <a:off x="589280" y="1737360"/>
            <a:ext cx="4211321" cy="4388803"/>
          </a:xfrm>
        </p:spPr>
        <p:txBody>
          <a:bodyPr>
            <a:normAutofit/>
          </a:bodyPr>
          <a:lstStyle/>
          <a:p>
            <a:r>
              <a:rPr lang="en-US" dirty="0" smtClean="0"/>
              <a:t>Conversion of Tidal Mudflats to Meadow</a:t>
            </a:r>
          </a:p>
          <a:p>
            <a:r>
              <a:rPr lang="en-US" dirty="0" smtClean="0"/>
              <a:t>Loss of Critical Habitat</a:t>
            </a:r>
          </a:p>
          <a:p>
            <a:r>
              <a:rPr lang="en-US" dirty="0" smtClean="0"/>
              <a:t>Loss </a:t>
            </a:r>
            <a:r>
              <a:rPr lang="en-US" dirty="0" smtClean="0"/>
              <a:t>of Shorebird Foraging Habitat</a:t>
            </a:r>
          </a:p>
          <a:p>
            <a:r>
              <a:rPr lang="en-US" dirty="0" smtClean="0"/>
              <a:t>Local Extinction of Native Cordgrass</a:t>
            </a:r>
          </a:p>
          <a:p>
            <a:r>
              <a:rPr lang="en-US" dirty="0" smtClean="0"/>
              <a:t>Endangered </a:t>
            </a:r>
            <a:r>
              <a:rPr lang="en-US" dirty="0" smtClean="0"/>
              <a:t>Species</a:t>
            </a:r>
            <a:endParaRPr lang="en-US" dirty="0"/>
          </a:p>
        </p:txBody>
      </p:sp>
      <p:pic>
        <p:nvPicPr>
          <p:cNvPr id="9" name="Picture 4" descr="C:\Users\amber\Desktop\0209.jpg"/>
          <p:cNvPicPr>
            <a:picLocks noChangeAspect="1" noChangeArrowheads="1"/>
          </p:cNvPicPr>
          <p:nvPr/>
        </p:nvPicPr>
        <p:blipFill>
          <a:blip r:embed="rId3" cstate="print"/>
          <a:srcRect/>
          <a:stretch>
            <a:fillRect/>
          </a:stretch>
        </p:blipFill>
        <p:spPr bwMode="auto">
          <a:xfrm>
            <a:off x="4800601" y="1457694"/>
            <a:ext cx="3891788" cy="2223304"/>
          </a:xfrm>
          <a:prstGeom prst="rect">
            <a:avLst/>
          </a:prstGeom>
          <a:noFill/>
        </p:spPr>
      </p:pic>
      <p:pic>
        <p:nvPicPr>
          <p:cNvPr id="10" name="Picture 2" descr="C:\Users\amber\Desktop\shorebirds.jpg"/>
          <p:cNvPicPr>
            <a:picLocks noChangeAspect="1" noChangeArrowheads="1"/>
          </p:cNvPicPr>
          <p:nvPr/>
        </p:nvPicPr>
        <p:blipFill>
          <a:blip r:embed="rId4" cstate="print"/>
          <a:srcRect/>
          <a:stretch>
            <a:fillRect/>
          </a:stretch>
        </p:blipFill>
        <p:spPr bwMode="auto">
          <a:xfrm>
            <a:off x="4800601" y="3942608"/>
            <a:ext cx="3891789" cy="2326906"/>
          </a:xfrm>
          <a:prstGeom prst="rect">
            <a:avLst/>
          </a:prstGeom>
          <a:noFill/>
        </p:spPr>
      </p:pic>
      <p:sp>
        <p:nvSpPr>
          <p:cNvPr id="11" name="TextBox 10"/>
          <p:cNvSpPr txBox="1"/>
          <p:nvPr/>
        </p:nvSpPr>
        <p:spPr>
          <a:xfrm>
            <a:off x="7638282" y="6269514"/>
            <a:ext cx="1054108" cy="261610"/>
          </a:xfrm>
          <a:prstGeom prst="rect">
            <a:avLst/>
          </a:prstGeom>
          <a:noFill/>
        </p:spPr>
        <p:txBody>
          <a:bodyPr wrap="square" rtlCol="0">
            <a:spAutoFit/>
          </a:bodyPr>
          <a:lstStyle/>
          <a:p>
            <a:r>
              <a:rPr lang="en-US" sz="1100" dirty="0" smtClean="0"/>
              <a:t>Spartina.org</a:t>
            </a:r>
            <a:endParaRPr lang="en-US" sz="1100" dirty="0"/>
          </a:p>
        </p:txBody>
      </p:sp>
      <p:sp>
        <p:nvSpPr>
          <p:cNvPr id="12" name="TextBox 11"/>
          <p:cNvSpPr txBox="1"/>
          <p:nvPr/>
        </p:nvSpPr>
        <p:spPr>
          <a:xfrm>
            <a:off x="6838181" y="3680998"/>
            <a:ext cx="1854208" cy="261610"/>
          </a:xfrm>
          <a:prstGeom prst="rect">
            <a:avLst/>
          </a:prstGeom>
          <a:noFill/>
        </p:spPr>
        <p:txBody>
          <a:bodyPr wrap="square" rtlCol="0">
            <a:spAutoFit/>
          </a:bodyPr>
          <a:lstStyle/>
          <a:p>
            <a:r>
              <a:rPr lang="en-US" sz="1100" dirty="0" smtClean="0"/>
              <a:t>Calphotos.berkeley.edu</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State of Invasion</a:t>
            </a:r>
            <a:endParaRPr lang="en-US" dirty="0"/>
          </a:p>
        </p:txBody>
      </p:sp>
      <p:sp>
        <p:nvSpPr>
          <p:cNvPr id="3" name="Content Placeholder 2"/>
          <p:cNvSpPr>
            <a:spLocks noGrp="1"/>
          </p:cNvSpPr>
          <p:nvPr>
            <p:ph idx="1"/>
          </p:nvPr>
        </p:nvSpPr>
        <p:spPr>
          <a:xfrm>
            <a:off x="589280" y="1737360"/>
            <a:ext cx="7925328" cy="4388803"/>
          </a:xfrm>
        </p:spPr>
        <p:txBody>
          <a:bodyPr>
            <a:normAutofit/>
          </a:bodyPr>
          <a:lstStyle/>
          <a:p>
            <a:r>
              <a:rPr lang="en-US" dirty="0" smtClean="0"/>
              <a:t>At Risk Areas</a:t>
            </a:r>
          </a:p>
          <a:p>
            <a:r>
              <a:rPr lang="en-US" dirty="0" smtClean="0"/>
              <a:t>Possible Controls</a:t>
            </a:r>
            <a:endParaRPr lang="en-US" dirty="0"/>
          </a:p>
        </p:txBody>
      </p:sp>
      <p:pic>
        <p:nvPicPr>
          <p:cNvPr id="8" name="Picture 2" descr="C:\Users\amber\Desktop\pt-pinole-sden-nat-march-bk.jpg"/>
          <p:cNvPicPr>
            <a:picLocks noChangeAspect="1" noChangeArrowheads="1"/>
          </p:cNvPicPr>
          <p:nvPr/>
        </p:nvPicPr>
        <p:blipFill>
          <a:blip r:embed="rId3" cstate="print"/>
          <a:srcRect/>
          <a:stretch>
            <a:fillRect/>
          </a:stretch>
        </p:blipFill>
        <p:spPr bwMode="auto">
          <a:xfrm>
            <a:off x="4648200" y="2838205"/>
            <a:ext cx="4008418" cy="3370528"/>
          </a:xfrm>
          <a:prstGeom prst="rect">
            <a:avLst/>
          </a:prstGeom>
          <a:noFill/>
        </p:spPr>
      </p:pic>
      <p:pic>
        <p:nvPicPr>
          <p:cNvPr id="13" name="Picture 3" descr="C:\Users\amber\Desktop\whales-tail-restoration5.jpg"/>
          <p:cNvPicPr>
            <a:picLocks noChangeAspect="1" noChangeArrowheads="1"/>
          </p:cNvPicPr>
          <p:nvPr/>
        </p:nvPicPr>
        <p:blipFill>
          <a:blip r:embed="rId4" cstate="print"/>
          <a:srcRect/>
          <a:stretch>
            <a:fillRect/>
          </a:stretch>
        </p:blipFill>
        <p:spPr bwMode="auto">
          <a:xfrm>
            <a:off x="506923" y="2838204"/>
            <a:ext cx="4026207" cy="3394604"/>
          </a:xfrm>
          <a:prstGeom prst="rect">
            <a:avLst/>
          </a:prstGeom>
          <a:noFill/>
        </p:spPr>
      </p:pic>
      <p:sp>
        <p:nvSpPr>
          <p:cNvPr id="14" name="TextBox 13"/>
          <p:cNvSpPr txBox="1"/>
          <p:nvPr/>
        </p:nvSpPr>
        <p:spPr>
          <a:xfrm>
            <a:off x="7641053" y="6210192"/>
            <a:ext cx="1015565" cy="261610"/>
          </a:xfrm>
          <a:prstGeom prst="rect">
            <a:avLst/>
          </a:prstGeom>
          <a:noFill/>
        </p:spPr>
        <p:txBody>
          <a:bodyPr wrap="square" rtlCol="0">
            <a:spAutoFit/>
          </a:bodyPr>
          <a:lstStyle/>
          <a:p>
            <a:r>
              <a:rPr lang="en-US" sz="1100" dirty="0" smtClean="0"/>
              <a:t>Spartina.org</a:t>
            </a:r>
            <a:endParaRPr lang="en-US" sz="1100" dirty="0"/>
          </a:p>
        </p:txBody>
      </p:sp>
      <p:sp>
        <p:nvSpPr>
          <p:cNvPr id="15" name="TextBox 14"/>
          <p:cNvSpPr txBox="1"/>
          <p:nvPr/>
        </p:nvSpPr>
        <p:spPr>
          <a:xfrm>
            <a:off x="3500009" y="6243792"/>
            <a:ext cx="1033121" cy="261610"/>
          </a:xfrm>
          <a:prstGeom prst="rect">
            <a:avLst/>
          </a:prstGeom>
          <a:noFill/>
        </p:spPr>
        <p:txBody>
          <a:bodyPr wrap="square" rtlCol="0">
            <a:spAutoFit/>
          </a:bodyPr>
          <a:lstStyle/>
          <a:p>
            <a:r>
              <a:rPr lang="en-US" sz="1100" dirty="0" smtClean="0"/>
              <a:t>Spartina.org</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Fish Contamination</a:t>
            </a:r>
            <a:endParaRPr lang="en-US"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2012052" y="1805050"/>
            <a:ext cx="5113141" cy="3702782"/>
          </a:xfrm>
          <a:prstGeom prst="rect">
            <a:avLst/>
          </a:prstGeom>
          <a:noFill/>
          <a:ln w="9525">
            <a:noFill/>
            <a:miter lim="800000"/>
            <a:headEnd/>
            <a:tailEnd/>
          </a:ln>
        </p:spPr>
      </p:pic>
      <p:sp>
        <p:nvSpPr>
          <p:cNvPr id="4" name="TextBox 3"/>
          <p:cNvSpPr txBox="1"/>
          <p:nvPr/>
        </p:nvSpPr>
        <p:spPr>
          <a:xfrm>
            <a:off x="6044001" y="5507832"/>
            <a:ext cx="1252149" cy="261610"/>
          </a:xfrm>
          <a:prstGeom prst="rect">
            <a:avLst/>
          </a:prstGeom>
          <a:noFill/>
        </p:spPr>
        <p:txBody>
          <a:bodyPr wrap="square" rtlCol="0">
            <a:spAutoFit/>
          </a:bodyPr>
          <a:lstStyle/>
          <a:p>
            <a:r>
              <a:rPr lang="en-US" sz="1100" dirty="0" smtClean="0"/>
              <a:t>museumca.org</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1963109" y="4639076"/>
            <a:ext cx="1685547" cy="1487087"/>
          </a:xfrm>
          <a:prstGeom prst="rect">
            <a:avLst/>
          </a:prstGeom>
          <a:noFill/>
          <a:ln w="9525">
            <a:noFill/>
            <a:miter lim="800000"/>
            <a:headEnd/>
            <a:tailEnd/>
          </a:ln>
        </p:spPr>
      </p:pic>
      <p:sp>
        <p:nvSpPr>
          <p:cNvPr id="2" name="Title 1"/>
          <p:cNvSpPr>
            <a:spLocks noGrp="1"/>
          </p:cNvSpPr>
          <p:nvPr>
            <p:ph type="title"/>
          </p:nvPr>
        </p:nvSpPr>
        <p:spPr>
          <a:xfrm>
            <a:off x="870769" y="863600"/>
            <a:ext cx="7854589" cy="572536"/>
          </a:xfrm>
        </p:spPr>
        <p:txBody>
          <a:bodyPr>
            <a:normAutofit fontScale="90000"/>
          </a:bodyPr>
          <a:lstStyle/>
          <a:p>
            <a:r>
              <a:rPr lang="en-US" dirty="0" smtClean="0"/>
              <a:t>The Problem</a:t>
            </a:r>
            <a:endParaRPr lang="en-US" dirty="0"/>
          </a:p>
        </p:txBody>
      </p:sp>
      <p:sp>
        <p:nvSpPr>
          <p:cNvPr id="6" name="Content Placeholder 2"/>
          <p:cNvSpPr>
            <a:spLocks noGrp="1"/>
          </p:cNvSpPr>
          <p:nvPr>
            <p:ph idx="1"/>
          </p:nvPr>
        </p:nvSpPr>
        <p:spPr>
          <a:xfrm>
            <a:off x="589280" y="1737360"/>
            <a:ext cx="7948792" cy="4388803"/>
          </a:xfrm>
        </p:spPr>
        <p:txBody>
          <a:bodyPr>
            <a:normAutofit/>
          </a:bodyPr>
          <a:lstStyle/>
          <a:p>
            <a:r>
              <a:rPr lang="en-US" dirty="0" smtClean="0"/>
              <a:t>Toxins: </a:t>
            </a:r>
          </a:p>
          <a:p>
            <a:pPr lvl="1"/>
            <a:r>
              <a:rPr lang="en-US" dirty="0" smtClean="0"/>
              <a:t>PCBs, mercury, DDT, </a:t>
            </a:r>
            <a:r>
              <a:rPr lang="en-US" dirty="0" err="1" smtClean="0"/>
              <a:t>dieldrin</a:t>
            </a:r>
            <a:r>
              <a:rPr lang="en-US" dirty="0" smtClean="0"/>
              <a:t>, chlordane, and dioxins/furans.</a:t>
            </a:r>
          </a:p>
          <a:p>
            <a:r>
              <a:rPr lang="en-US" dirty="0" err="1" smtClean="0"/>
              <a:t>Biomagnification</a:t>
            </a:r>
            <a:r>
              <a:rPr lang="en-US" dirty="0" smtClean="0"/>
              <a:t> makes fish unsafe for human consumption</a:t>
            </a:r>
          </a:p>
          <a:p>
            <a:r>
              <a:rPr lang="en-US" dirty="0" smtClean="0"/>
              <a:t>Effects: cause cancer, birth defects, and damage to the immune, nervous, and reproductive systems. </a:t>
            </a:r>
          </a:p>
          <a:p>
            <a:pPr marL="625056"/>
            <a:endParaRPr lang="en-US" dirty="0"/>
          </a:p>
        </p:txBody>
      </p:sp>
      <p:pic>
        <p:nvPicPr>
          <p:cNvPr id="5" name="Picture 4"/>
          <p:cNvPicPr>
            <a:picLocks noChangeAspect="1" noChangeArrowheads="1"/>
          </p:cNvPicPr>
          <p:nvPr/>
        </p:nvPicPr>
        <p:blipFill>
          <a:blip r:embed="rId4" cstate="print"/>
          <a:srcRect t="25348" b="25348"/>
          <a:stretch>
            <a:fillRect/>
          </a:stretch>
        </p:blipFill>
        <p:spPr bwMode="auto">
          <a:xfrm>
            <a:off x="4787094" y="4639076"/>
            <a:ext cx="2670609" cy="1487087"/>
          </a:xfrm>
          <a:prstGeom prst="rect">
            <a:avLst/>
          </a:prstGeom>
          <a:noFill/>
          <a:ln w="9525">
            <a:noFill/>
            <a:miter lim="800000"/>
            <a:headEnd/>
            <a:tailEnd/>
          </a:ln>
        </p:spPr>
      </p:pic>
      <p:sp>
        <p:nvSpPr>
          <p:cNvPr id="7" name="TextBox 6"/>
          <p:cNvSpPr txBox="1"/>
          <p:nvPr/>
        </p:nvSpPr>
        <p:spPr>
          <a:xfrm>
            <a:off x="2608474" y="6126163"/>
            <a:ext cx="1290730" cy="261610"/>
          </a:xfrm>
          <a:prstGeom prst="rect">
            <a:avLst/>
          </a:prstGeom>
          <a:noFill/>
        </p:spPr>
        <p:txBody>
          <a:bodyPr wrap="square" rtlCol="0">
            <a:spAutoFit/>
          </a:bodyPr>
          <a:lstStyle/>
          <a:p>
            <a:r>
              <a:rPr lang="en-US" sz="1100" dirty="0" smtClean="0"/>
              <a:t>fundraw.com</a:t>
            </a:r>
            <a:endParaRPr lang="en-US" sz="1100" dirty="0"/>
          </a:p>
        </p:txBody>
      </p:sp>
      <p:sp>
        <p:nvSpPr>
          <p:cNvPr id="8" name="TextBox 7"/>
          <p:cNvSpPr txBox="1"/>
          <p:nvPr/>
        </p:nvSpPr>
        <p:spPr>
          <a:xfrm>
            <a:off x="6318399" y="6171468"/>
            <a:ext cx="1281081" cy="261610"/>
          </a:xfrm>
          <a:prstGeom prst="rect">
            <a:avLst/>
          </a:prstGeom>
          <a:noFill/>
        </p:spPr>
        <p:txBody>
          <a:bodyPr wrap="square" rtlCol="0">
            <a:spAutoFit/>
          </a:bodyPr>
          <a:lstStyle/>
          <a:p>
            <a:r>
              <a:rPr lang="en-US" sz="1100" dirty="0" smtClean="0"/>
              <a:t>l</a:t>
            </a:r>
            <a:r>
              <a:rPr lang="en-US" sz="1100" dirty="0" smtClean="0"/>
              <a:t>iveliketime.com</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Consumption Safety</a:t>
            </a:r>
            <a:endParaRPr lang="en-US" dirty="0"/>
          </a:p>
        </p:txBody>
      </p:sp>
      <p:sp>
        <p:nvSpPr>
          <p:cNvPr id="6" name="Content Placeholder 2"/>
          <p:cNvSpPr>
            <a:spLocks noGrp="1"/>
          </p:cNvSpPr>
          <p:nvPr>
            <p:ph idx="1"/>
          </p:nvPr>
        </p:nvSpPr>
        <p:spPr>
          <a:xfrm>
            <a:off x="589280" y="1737360"/>
            <a:ext cx="7948792" cy="4388803"/>
          </a:xfrm>
        </p:spPr>
        <p:txBody>
          <a:bodyPr>
            <a:normAutofit/>
          </a:bodyPr>
          <a:lstStyle/>
          <a:p>
            <a:r>
              <a:rPr lang="en-US" dirty="0" smtClean="0"/>
              <a:t> Two meals  caught in the bay/month maximum</a:t>
            </a:r>
          </a:p>
          <a:p>
            <a:r>
              <a:rPr lang="en-US" dirty="0" smtClean="0"/>
              <a:t>Most Unsafe</a:t>
            </a:r>
          </a:p>
          <a:p>
            <a:pPr lvl="1"/>
            <a:r>
              <a:rPr lang="en-US" dirty="0" smtClean="0"/>
              <a:t>No striped bass over 27 inches</a:t>
            </a:r>
          </a:p>
          <a:p>
            <a:pPr lvl="1"/>
            <a:r>
              <a:rPr lang="en-US" dirty="0" smtClean="0"/>
              <a:t>No large shark over 24 inches</a:t>
            </a:r>
          </a:p>
          <a:p>
            <a:r>
              <a:rPr lang="en-US" dirty="0" smtClean="0"/>
              <a:t>Safe</a:t>
            </a:r>
          </a:p>
          <a:p>
            <a:pPr lvl="1"/>
            <a:r>
              <a:rPr lang="en-US" dirty="0" smtClean="0"/>
              <a:t>Salmon</a:t>
            </a:r>
          </a:p>
          <a:p>
            <a:pPr lvl="1"/>
            <a:r>
              <a:rPr lang="en-US" dirty="0" smtClean="0"/>
              <a:t>Anchovies</a:t>
            </a:r>
          </a:p>
          <a:p>
            <a:pPr lvl="1"/>
            <a:r>
              <a:rPr lang="en-US" dirty="0" smtClean="0"/>
              <a:t>Herring</a:t>
            </a:r>
          </a:p>
          <a:p>
            <a:pPr lvl="1"/>
            <a:r>
              <a:rPr lang="en-US" dirty="0" smtClean="0"/>
              <a:t>Smelt</a:t>
            </a:r>
            <a:endParaRPr lang="en-US" dirty="0"/>
          </a:p>
        </p:txBody>
      </p:sp>
      <p:pic>
        <p:nvPicPr>
          <p:cNvPr id="7" name="Picture 3"/>
          <p:cNvPicPr>
            <a:picLocks noChangeAspect="1" noChangeArrowheads="1"/>
          </p:cNvPicPr>
          <p:nvPr/>
        </p:nvPicPr>
        <p:blipFill>
          <a:blip r:embed="rId3" cstate="print"/>
          <a:srcRect/>
          <a:stretch>
            <a:fillRect/>
          </a:stretch>
        </p:blipFill>
        <p:spPr bwMode="auto">
          <a:xfrm>
            <a:off x="4239491" y="3543015"/>
            <a:ext cx="4104285" cy="2583148"/>
          </a:xfrm>
          <a:prstGeom prst="rect">
            <a:avLst/>
          </a:prstGeom>
          <a:noFill/>
          <a:ln w="9525">
            <a:noFill/>
            <a:miter lim="800000"/>
            <a:headEnd/>
            <a:tailEnd/>
          </a:ln>
        </p:spPr>
      </p:pic>
      <p:sp>
        <p:nvSpPr>
          <p:cNvPr id="5" name="TextBox 4"/>
          <p:cNvSpPr txBox="1"/>
          <p:nvPr/>
        </p:nvSpPr>
        <p:spPr>
          <a:xfrm>
            <a:off x="6485330" y="6133734"/>
            <a:ext cx="2052742" cy="261610"/>
          </a:xfrm>
          <a:prstGeom prst="rect">
            <a:avLst/>
          </a:prstGeom>
          <a:noFill/>
        </p:spPr>
        <p:txBody>
          <a:bodyPr wrap="square" rtlCol="0">
            <a:spAutoFit/>
          </a:bodyPr>
          <a:lstStyle/>
          <a:p>
            <a:r>
              <a:rPr lang="en-US" sz="1100" dirty="0" smtClean="0"/>
              <a:t>o</a:t>
            </a:r>
            <a:r>
              <a:rPr lang="en-US" sz="1100" dirty="0" smtClean="0"/>
              <a:t>nlinecancerguide.com</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Extent of the Problem</a:t>
            </a:r>
            <a:endParaRPr lang="en-US" dirty="0"/>
          </a:p>
        </p:txBody>
      </p:sp>
      <p:sp>
        <p:nvSpPr>
          <p:cNvPr id="6" name="Content Placeholder 2"/>
          <p:cNvSpPr>
            <a:spLocks noGrp="1"/>
          </p:cNvSpPr>
          <p:nvPr>
            <p:ph idx="1"/>
          </p:nvPr>
        </p:nvSpPr>
        <p:spPr>
          <a:xfrm>
            <a:off x="589280" y="1737360"/>
            <a:ext cx="7948792" cy="4388803"/>
          </a:xfrm>
        </p:spPr>
        <p:txBody>
          <a:bodyPr>
            <a:normAutofit/>
          </a:bodyPr>
          <a:lstStyle/>
          <a:p>
            <a:r>
              <a:rPr lang="en-US" dirty="0" smtClean="0"/>
              <a:t> Exceeding Maximum Allowed Levels</a:t>
            </a:r>
          </a:p>
          <a:p>
            <a:pPr lvl="1"/>
            <a:r>
              <a:rPr lang="en-US" dirty="0" smtClean="0"/>
              <a:t>50% fish exceeded levels of PCBs &amp; mercury</a:t>
            </a:r>
          </a:p>
          <a:p>
            <a:pPr lvl="1"/>
            <a:r>
              <a:rPr lang="en-US" dirty="0" smtClean="0"/>
              <a:t>37% samples exceeded in levels of DDT &amp; chlordane</a:t>
            </a:r>
          </a:p>
          <a:p>
            <a:r>
              <a:rPr lang="en-US" dirty="0" smtClean="0"/>
              <a:t>SF Bay seafood no longer for sale on retail market</a:t>
            </a:r>
          </a:p>
          <a:p>
            <a:r>
              <a:rPr lang="en-US" dirty="0" smtClean="0"/>
              <a:t>Aquatic organisms can </a:t>
            </a:r>
            <a:r>
              <a:rPr lang="en-US" dirty="0" err="1" smtClean="0"/>
              <a:t>bioconcentrate</a:t>
            </a:r>
            <a:r>
              <a:rPr lang="en-US" dirty="0" smtClean="0"/>
              <a:t>  contaminants up to 100,000 times that detected in the water column</a:t>
            </a:r>
          </a:p>
        </p:txBody>
      </p:sp>
      <p:pic>
        <p:nvPicPr>
          <p:cNvPr id="5" name="Picture 4"/>
          <p:cNvPicPr>
            <a:picLocks noChangeAspect="1" noChangeArrowheads="1"/>
          </p:cNvPicPr>
          <p:nvPr/>
        </p:nvPicPr>
        <p:blipFill>
          <a:blip r:embed="rId3" cstate="print"/>
          <a:srcRect/>
          <a:stretch>
            <a:fillRect/>
          </a:stretch>
        </p:blipFill>
        <p:spPr bwMode="auto">
          <a:xfrm>
            <a:off x="4648200" y="4271227"/>
            <a:ext cx="3593276" cy="1978112"/>
          </a:xfrm>
          <a:prstGeom prst="rect">
            <a:avLst/>
          </a:prstGeom>
          <a:noFill/>
          <a:ln w="9525">
            <a:noFill/>
            <a:miter lim="800000"/>
            <a:headEnd/>
            <a:tailEnd/>
          </a:ln>
        </p:spPr>
      </p:pic>
      <p:sp>
        <p:nvSpPr>
          <p:cNvPr id="7" name="TextBox 6"/>
          <p:cNvSpPr txBox="1"/>
          <p:nvPr/>
        </p:nvSpPr>
        <p:spPr>
          <a:xfrm>
            <a:off x="7155752" y="6249339"/>
            <a:ext cx="1382320" cy="261610"/>
          </a:xfrm>
          <a:prstGeom prst="rect">
            <a:avLst/>
          </a:prstGeom>
          <a:noFill/>
        </p:spPr>
        <p:txBody>
          <a:bodyPr wrap="square" rtlCol="0">
            <a:spAutoFit/>
          </a:bodyPr>
          <a:lstStyle/>
          <a:p>
            <a:r>
              <a:rPr lang="en-US" sz="1100" dirty="0"/>
              <a:t>y</a:t>
            </a:r>
            <a:r>
              <a:rPr lang="en-US" sz="1100" dirty="0" smtClean="0"/>
              <a:t>ellowbot.com</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Fish Contamination 1997</a:t>
            </a:r>
            <a:endParaRPr lang="en-US" dirty="0"/>
          </a:p>
        </p:txBody>
      </p:sp>
      <p:sp>
        <p:nvSpPr>
          <p:cNvPr id="4" name="TextBox 3"/>
          <p:cNvSpPr txBox="1"/>
          <p:nvPr/>
        </p:nvSpPr>
        <p:spPr>
          <a:xfrm>
            <a:off x="7441506" y="6255971"/>
            <a:ext cx="1702494" cy="261610"/>
          </a:xfrm>
          <a:prstGeom prst="rect">
            <a:avLst/>
          </a:prstGeom>
          <a:noFill/>
        </p:spPr>
        <p:txBody>
          <a:bodyPr wrap="square" rtlCol="0">
            <a:spAutoFit/>
          </a:bodyPr>
          <a:lstStyle/>
          <a:p>
            <a:r>
              <a:rPr lang="en-US" sz="1100" dirty="0" err="1" smtClean="0"/>
              <a:t>Fairey</a:t>
            </a:r>
            <a:r>
              <a:rPr lang="en-US" sz="1100" dirty="0" smtClean="0"/>
              <a:t> et al. 1997</a:t>
            </a:r>
            <a:endParaRPr lang="en-US" sz="1100" dirty="0"/>
          </a:p>
        </p:txBody>
      </p:sp>
      <p:pic>
        <p:nvPicPr>
          <p:cNvPr id="1026" name="Picture 2"/>
          <p:cNvPicPr>
            <a:picLocks noGrp="1" noChangeAspect="1" noChangeArrowheads="1"/>
          </p:cNvPicPr>
          <p:nvPr>
            <p:ph idx="1"/>
          </p:nvPr>
        </p:nvPicPr>
        <p:blipFill>
          <a:blip r:embed="rId3"/>
          <a:srcRect/>
          <a:stretch>
            <a:fillRect/>
          </a:stretch>
        </p:blipFill>
        <p:spPr bwMode="auto">
          <a:xfrm>
            <a:off x="1995055" y="1423040"/>
            <a:ext cx="5201392" cy="5094541"/>
          </a:xfrm>
          <a:prstGeom prst="rect">
            <a:avLst/>
          </a:prstGeom>
          <a:noFill/>
          <a:ln w="9525">
            <a:noFill/>
            <a:miter lim="800000"/>
            <a:headEnd/>
            <a:tailEnd/>
          </a:ln>
          <a:effectLst/>
        </p:spPr>
      </p:pic>
    </p:spTree>
    <p:extLst>
      <p:ext uri="{BB962C8B-B14F-4D97-AF65-F5344CB8AC3E}">
        <p14:creationId xmlns:p14="http://schemas.microsoft.com/office/powerpoint/2010/main" xmlns="" val="3328435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558140" y="1436137"/>
            <a:ext cx="7956468" cy="4822160"/>
          </a:xfrm>
          <a:prstGeom prst="rect">
            <a:avLst/>
          </a:prstGeom>
          <a:noFill/>
          <a:ln w="9525">
            <a:noFill/>
            <a:miter lim="800000"/>
            <a:headEnd/>
            <a:tailEnd/>
          </a:ln>
          <a:effectLst/>
        </p:spPr>
      </p:pic>
      <p:sp>
        <p:nvSpPr>
          <p:cNvPr id="2" name="Title 1"/>
          <p:cNvSpPr>
            <a:spLocks noGrp="1"/>
          </p:cNvSpPr>
          <p:nvPr>
            <p:ph type="title"/>
          </p:nvPr>
        </p:nvSpPr>
        <p:spPr>
          <a:xfrm>
            <a:off x="870769" y="863600"/>
            <a:ext cx="7854589" cy="572536"/>
          </a:xfrm>
        </p:spPr>
        <p:txBody>
          <a:bodyPr>
            <a:normAutofit fontScale="90000"/>
          </a:bodyPr>
          <a:lstStyle/>
          <a:p>
            <a:r>
              <a:rPr lang="en-US" dirty="0" smtClean="0"/>
              <a:t>Selenium Contamination</a:t>
            </a:r>
            <a:endParaRPr lang="en-US" dirty="0"/>
          </a:p>
        </p:txBody>
      </p:sp>
      <p:sp>
        <p:nvSpPr>
          <p:cNvPr id="11" name="Rectangle 10"/>
          <p:cNvSpPr/>
          <p:nvPr/>
        </p:nvSpPr>
        <p:spPr>
          <a:xfrm>
            <a:off x="5913912" y="4503971"/>
            <a:ext cx="2600696"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285750" indent="-285750">
              <a:buFont typeface="Arial"/>
              <a:buChar char="•"/>
            </a:pPr>
            <a:r>
              <a:rPr lang="en-US" b="1" dirty="0" smtClean="0"/>
              <a:t>1,600 sq. miles</a:t>
            </a:r>
          </a:p>
          <a:p>
            <a:pPr marL="285750" indent="-285750">
              <a:buFont typeface="Arial"/>
              <a:buChar char="•"/>
            </a:pPr>
            <a:r>
              <a:rPr lang="en-US" b="1" dirty="0" smtClean="0"/>
              <a:t>Drinking Water: 70% of CA</a:t>
            </a:r>
          </a:p>
          <a:p>
            <a:pPr marL="285750" indent="-285750">
              <a:buFont typeface="Arial"/>
              <a:buChar char="•"/>
            </a:pPr>
            <a:r>
              <a:rPr lang="en-US" b="1" dirty="0" smtClean="0"/>
              <a:t>Irrigation Water: </a:t>
            </a:r>
          </a:p>
          <a:p>
            <a:pPr marL="285750" indent="-285750"/>
            <a:r>
              <a:rPr lang="en-US" b="1" dirty="0" smtClean="0"/>
              <a:t>	4.5 million acres </a:t>
            </a:r>
          </a:p>
          <a:p>
            <a:pPr marL="285750" indent="-285750">
              <a:buFont typeface="Arial"/>
              <a:buChar char="•"/>
            </a:pPr>
            <a:r>
              <a:rPr lang="en-US" b="1" dirty="0" smtClean="0"/>
              <a:t>5 segments</a:t>
            </a:r>
          </a:p>
        </p:txBody>
      </p:sp>
      <p:sp>
        <p:nvSpPr>
          <p:cNvPr id="5" name="Rectangle 4"/>
          <p:cNvSpPr/>
          <p:nvPr/>
        </p:nvSpPr>
        <p:spPr>
          <a:xfrm>
            <a:off x="7609347" y="6258297"/>
            <a:ext cx="1116011" cy="261610"/>
          </a:xfrm>
          <a:prstGeom prst="rect">
            <a:avLst/>
          </a:prstGeom>
        </p:spPr>
        <p:txBody>
          <a:bodyPr wrap="none">
            <a:spAutoFit/>
          </a:bodyPr>
          <a:lstStyle/>
          <a:p>
            <a:r>
              <a:rPr lang="en-US" sz="1100" dirty="0" err="1"/>
              <a:t>swrcb.ca.gov</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70" y="863600"/>
            <a:ext cx="7024744" cy="572536"/>
          </a:xfrm>
        </p:spPr>
        <p:txBody>
          <a:bodyPr>
            <a:normAutofit fontScale="90000"/>
          </a:bodyPr>
          <a:lstStyle/>
          <a:p>
            <a:r>
              <a:rPr lang="en-US" dirty="0" smtClean="0"/>
              <a:t>Meet San Francisco!</a:t>
            </a:r>
            <a:endParaRPr lang="en-US" dirty="0"/>
          </a:p>
        </p:txBody>
      </p:sp>
      <p:sp>
        <p:nvSpPr>
          <p:cNvPr id="3" name="Content Placeholder 2"/>
          <p:cNvSpPr>
            <a:spLocks noGrp="1"/>
          </p:cNvSpPr>
          <p:nvPr>
            <p:ph idx="1"/>
          </p:nvPr>
        </p:nvSpPr>
        <p:spPr>
          <a:xfrm>
            <a:off x="589280" y="1737360"/>
            <a:ext cx="7975600" cy="4388803"/>
          </a:xfrm>
        </p:spPr>
        <p:txBody>
          <a:bodyPr>
            <a:normAutofit/>
          </a:bodyPr>
          <a:lstStyle/>
          <a:p>
            <a:r>
              <a:rPr lang="en-US" dirty="0" smtClean="0"/>
              <a:t>Human settlements found from early as 3000BC</a:t>
            </a:r>
          </a:p>
          <a:p>
            <a:r>
              <a:rPr lang="en-US" dirty="0" smtClean="0"/>
              <a:t>City of San Francisco founded 1776 by the Spanish </a:t>
            </a:r>
          </a:p>
          <a:p>
            <a:r>
              <a:rPr lang="en-US" dirty="0" smtClean="0"/>
              <a:t>2010 City of SF</a:t>
            </a:r>
          </a:p>
          <a:p>
            <a:pPr lvl="1"/>
            <a:r>
              <a:rPr lang="en-US" sz="2000" dirty="0" smtClean="0"/>
              <a:t>Population: 805,235 people</a:t>
            </a:r>
          </a:p>
          <a:p>
            <a:pPr lvl="1"/>
            <a:r>
              <a:rPr lang="en-US" sz="2000" dirty="0" smtClean="0"/>
              <a:t>Area: 46.9 sq. miles</a:t>
            </a:r>
          </a:p>
          <a:p>
            <a:pPr lvl="1"/>
            <a:r>
              <a:rPr lang="en-US" sz="2000" dirty="0" smtClean="0"/>
              <a:t>Pop. Density: 17,179 people/sq. mile (2</a:t>
            </a:r>
            <a:r>
              <a:rPr lang="en-US" sz="2000" baseline="30000" dirty="0" smtClean="0"/>
              <a:t>nd</a:t>
            </a:r>
            <a:r>
              <a:rPr lang="en-US" sz="2000" dirty="0" smtClean="0"/>
              <a:t> highest in US)</a:t>
            </a:r>
          </a:p>
          <a:p>
            <a:r>
              <a:rPr lang="en-US" dirty="0" smtClean="0"/>
              <a:t>2010 Bay Area</a:t>
            </a:r>
          </a:p>
          <a:p>
            <a:pPr lvl="1"/>
            <a:r>
              <a:rPr lang="en-US" dirty="0" smtClean="0"/>
              <a:t> </a:t>
            </a:r>
            <a:r>
              <a:rPr lang="en-US" sz="2000" dirty="0" smtClean="0"/>
              <a:t>Population:  7.15 million people</a:t>
            </a:r>
          </a:p>
          <a:p>
            <a:pPr lvl="1"/>
            <a:r>
              <a:rPr lang="en-US" sz="2000" dirty="0" smtClean="0"/>
              <a:t>Area</a:t>
            </a:r>
            <a:r>
              <a:rPr lang="en-US" sz="2000" dirty="0" smtClean="0">
                <a:sym typeface="Wingdings" pitchFamily="2" charset="2"/>
              </a:rPr>
              <a:t>:  8,818 sq. miles</a:t>
            </a:r>
          </a:p>
          <a:p>
            <a:pPr lvl="1"/>
            <a:r>
              <a:rPr lang="en-US" sz="2000" dirty="0" smtClean="0">
                <a:sym typeface="Wingdings" pitchFamily="2" charset="2"/>
              </a:rPr>
              <a:t>Pop Density:  846 people/sq. mile</a:t>
            </a:r>
            <a:endParaRPr lang="en-US" sz="2000" dirty="0" smtClean="0"/>
          </a:p>
          <a:p>
            <a:endParaRPr lang="en-US" dirty="0"/>
          </a:p>
        </p:txBody>
      </p:sp>
    </p:spTree>
    <p:extLst>
      <p:ext uri="{BB962C8B-B14F-4D97-AF65-F5344CB8AC3E}">
        <p14:creationId xmlns:p14="http://schemas.microsoft.com/office/powerpoint/2010/main" xmlns="" val="3328435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What is Selenium? </a:t>
            </a:r>
            <a:endParaRPr lang="en-US" dirty="0"/>
          </a:p>
        </p:txBody>
      </p:sp>
      <p:sp>
        <p:nvSpPr>
          <p:cNvPr id="6" name="Content Placeholder 2"/>
          <p:cNvSpPr>
            <a:spLocks noGrp="1"/>
          </p:cNvSpPr>
          <p:nvPr>
            <p:ph idx="1"/>
          </p:nvPr>
        </p:nvSpPr>
        <p:spPr>
          <a:xfrm>
            <a:off x="589280" y="1737360"/>
            <a:ext cx="7948792" cy="4388803"/>
          </a:xfrm>
        </p:spPr>
        <p:txBody>
          <a:bodyPr>
            <a:normAutofit/>
          </a:bodyPr>
          <a:lstStyle/>
          <a:p>
            <a:pPr marL="625056"/>
            <a:r>
              <a:rPr lang="en-US" dirty="0" smtClean="0"/>
              <a:t>Naturally Occurring in Sediment</a:t>
            </a:r>
          </a:p>
          <a:p>
            <a:pPr marL="625056"/>
            <a:r>
              <a:rPr lang="en-US" dirty="0" smtClean="0"/>
              <a:t>Anthropogenic Sources</a:t>
            </a:r>
          </a:p>
        </p:txBody>
      </p:sp>
      <p:pic>
        <p:nvPicPr>
          <p:cNvPr id="7" name="Picture 6"/>
          <p:cNvPicPr>
            <a:picLocks noChangeAspect="1"/>
          </p:cNvPicPr>
          <p:nvPr/>
        </p:nvPicPr>
        <p:blipFill>
          <a:blip r:embed="rId3"/>
          <a:stretch>
            <a:fillRect/>
          </a:stretch>
        </p:blipFill>
        <p:spPr>
          <a:xfrm>
            <a:off x="6291210" y="863600"/>
            <a:ext cx="2246862" cy="1577684"/>
          </a:xfrm>
          <a:prstGeom prst="rect">
            <a:avLst/>
          </a:prstGeom>
        </p:spPr>
      </p:pic>
      <p:sp>
        <p:nvSpPr>
          <p:cNvPr id="5" name="Rectangle 4"/>
          <p:cNvSpPr/>
          <p:nvPr/>
        </p:nvSpPr>
        <p:spPr>
          <a:xfrm>
            <a:off x="6800413" y="6270171"/>
            <a:ext cx="894797" cy="261610"/>
          </a:xfrm>
          <a:prstGeom prst="rect">
            <a:avLst/>
          </a:prstGeom>
        </p:spPr>
        <p:txBody>
          <a:bodyPr wrap="none">
            <a:spAutoFit/>
          </a:bodyPr>
          <a:lstStyle/>
          <a:p>
            <a:r>
              <a:rPr lang="en-US" sz="1100" dirty="0" smtClean="0"/>
              <a:t>USGS 2004</a:t>
            </a:r>
            <a:endParaRPr lang="en-US" sz="1100" dirty="0"/>
          </a:p>
        </p:txBody>
      </p:sp>
      <p:pic>
        <p:nvPicPr>
          <p:cNvPr id="8" name="Picture 7"/>
          <p:cNvPicPr>
            <a:picLocks noChangeAspect="1" noChangeArrowheads="1"/>
          </p:cNvPicPr>
          <p:nvPr/>
        </p:nvPicPr>
        <p:blipFill>
          <a:blip r:embed="rId4"/>
          <a:srcRect/>
          <a:stretch>
            <a:fillRect/>
          </a:stretch>
        </p:blipFill>
        <p:spPr bwMode="auto">
          <a:xfrm>
            <a:off x="1329099" y="2600696"/>
            <a:ext cx="6485803" cy="3669475"/>
          </a:xfrm>
          <a:prstGeom prst="rect">
            <a:avLst/>
          </a:prstGeom>
          <a:noFill/>
          <a:ln w="9525">
            <a:noFill/>
            <a:miter lim="800000"/>
            <a:headEnd/>
            <a:tailEnd/>
          </a:ln>
          <a:effectLst/>
        </p:spPr>
      </p:pic>
    </p:spTree>
    <p:extLst>
      <p:ext uri="{BB962C8B-B14F-4D97-AF65-F5344CB8AC3E}">
        <p14:creationId xmlns:p14="http://schemas.microsoft.com/office/powerpoint/2010/main" xmlns="" val="3328435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Internal and External Sources</a:t>
            </a:r>
            <a:endParaRPr lang="en-US" dirty="0"/>
          </a:p>
        </p:txBody>
      </p:sp>
      <p:sp>
        <p:nvSpPr>
          <p:cNvPr id="4" name="Rectangle 3"/>
          <p:cNvSpPr/>
          <p:nvPr/>
        </p:nvSpPr>
        <p:spPr>
          <a:xfrm>
            <a:off x="7792089" y="6270171"/>
            <a:ext cx="894797" cy="261610"/>
          </a:xfrm>
          <a:prstGeom prst="rect">
            <a:avLst/>
          </a:prstGeom>
        </p:spPr>
        <p:txBody>
          <a:bodyPr wrap="none">
            <a:spAutoFit/>
          </a:bodyPr>
          <a:lstStyle/>
          <a:p>
            <a:r>
              <a:rPr lang="en-US" sz="1100" dirty="0" smtClean="0"/>
              <a:t>USGS 2004</a:t>
            </a:r>
            <a:endParaRPr lang="en-US" sz="1100" dirty="0"/>
          </a:p>
        </p:txBody>
      </p:sp>
      <p:pic>
        <p:nvPicPr>
          <p:cNvPr id="1026" name="Picture 2"/>
          <p:cNvPicPr>
            <a:picLocks noGrp="1" noChangeAspect="1" noChangeArrowheads="1"/>
          </p:cNvPicPr>
          <p:nvPr>
            <p:ph idx="1"/>
          </p:nvPr>
        </p:nvPicPr>
        <p:blipFill>
          <a:blip r:embed="rId3"/>
          <a:srcRect/>
          <a:stretch>
            <a:fillRect/>
          </a:stretch>
        </p:blipFill>
        <p:spPr bwMode="auto">
          <a:xfrm>
            <a:off x="510639" y="1436136"/>
            <a:ext cx="8027719" cy="4834035"/>
          </a:xfrm>
          <a:prstGeom prst="rect">
            <a:avLst/>
          </a:prstGeom>
          <a:noFill/>
          <a:ln w="9525">
            <a:noFill/>
            <a:miter lim="800000"/>
            <a:headEnd/>
            <a:tailEnd/>
          </a:ln>
          <a:effectLst/>
        </p:spPr>
      </p:pic>
    </p:spTree>
    <p:extLst>
      <p:ext uri="{BB962C8B-B14F-4D97-AF65-F5344CB8AC3E}">
        <p14:creationId xmlns:p14="http://schemas.microsoft.com/office/powerpoint/2010/main" xmlns="" val="3328435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Point Source Discharges</a:t>
            </a:r>
            <a:endParaRPr lang="en-US" dirty="0"/>
          </a:p>
        </p:txBody>
      </p:sp>
      <p:pic>
        <p:nvPicPr>
          <p:cNvPr id="2050" name="Picture 2"/>
          <p:cNvPicPr>
            <a:picLocks noChangeAspect="1" noChangeArrowheads="1"/>
          </p:cNvPicPr>
          <p:nvPr/>
        </p:nvPicPr>
        <p:blipFill>
          <a:blip r:embed="rId3"/>
          <a:srcRect/>
          <a:stretch>
            <a:fillRect/>
          </a:stretch>
        </p:blipFill>
        <p:spPr bwMode="auto">
          <a:xfrm>
            <a:off x="581483" y="2612571"/>
            <a:ext cx="7992501" cy="3513592"/>
          </a:xfrm>
          <a:prstGeom prst="rect">
            <a:avLst/>
          </a:prstGeom>
          <a:noFill/>
          <a:ln w="9525">
            <a:noFill/>
            <a:miter lim="800000"/>
            <a:headEnd/>
            <a:tailEnd/>
          </a:ln>
          <a:effectLst/>
        </p:spPr>
      </p:pic>
      <p:sp>
        <p:nvSpPr>
          <p:cNvPr id="9" name="Content Placeholder 2"/>
          <p:cNvSpPr>
            <a:spLocks noGrp="1"/>
          </p:cNvSpPr>
          <p:nvPr>
            <p:ph idx="1"/>
          </p:nvPr>
        </p:nvSpPr>
        <p:spPr>
          <a:xfrm>
            <a:off x="589280" y="1737360"/>
            <a:ext cx="7948792" cy="4388803"/>
          </a:xfrm>
        </p:spPr>
        <p:txBody>
          <a:bodyPr>
            <a:normAutofit/>
          </a:bodyPr>
          <a:lstStyle/>
          <a:p>
            <a:r>
              <a:rPr lang="en-US" dirty="0" smtClean="0"/>
              <a:t>Effluent discharge directly or indirectly by industrial &amp; municipal facilities</a:t>
            </a:r>
          </a:p>
        </p:txBody>
      </p:sp>
      <p:sp>
        <p:nvSpPr>
          <p:cNvPr id="10" name="TextBox 9"/>
          <p:cNvSpPr txBox="1"/>
          <p:nvPr/>
        </p:nvSpPr>
        <p:spPr>
          <a:xfrm>
            <a:off x="3587672" y="4925834"/>
            <a:ext cx="2451923" cy="120032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a:buChar char="•"/>
            </a:pPr>
            <a:r>
              <a:rPr lang="en-US" b="1" dirty="0" smtClean="0"/>
              <a:t>22 POTW’s</a:t>
            </a:r>
          </a:p>
          <a:p>
            <a:pPr marL="285750" indent="-285750">
              <a:buFont typeface="Arial"/>
              <a:buChar char="•"/>
            </a:pPr>
            <a:r>
              <a:rPr lang="en-US" b="1" dirty="0" smtClean="0"/>
              <a:t>6 minor industrial plants</a:t>
            </a:r>
          </a:p>
          <a:p>
            <a:pPr marL="285750" indent="-285750">
              <a:buFont typeface="Arial"/>
              <a:buChar char="•"/>
            </a:pPr>
            <a:r>
              <a:rPr lang="en-US" b="1" dirty="0" smtClean="0"/>
              <a:t>5 refineries</a:t>
            </a:r>
            <a:endParaRPr lang="en-US" b="1" dirty="0"/>
          </a:p>
        </p:txBody>
      </p:sp>
      <p:sp>
        <p:nvSpPr>
          <p:cNvPr id="6" name="TextBox 5"/>
          <p:cNvSpPr txBox="1"/>
          <p:nvPr/>
        </p:nvSpPr>
        <p:spPr>
          <a:xfrm>
            <a:off x="7457973" y="6193794"/>
            <a:ext cx="1116011" cy="261610"/>
          </a:xfrm>
          <a:prstGeom prst="rect">
            <a:avLst/>
          </a:prstGeom>
          <a:noFill/>
        </p:spPr>
        <p:txBody>
          <a:bodyPr wrap="none" rtlCol="0">
            <a:spAutoFit/>
          </a:bodyPr>
          <a:lstStyle/>
          <a:p>
            <a:r>
              <a:rPr lang="en-US" sz="1100" dirty="0" err="1" smtClean="0"/>
              <a:t>swrcb.ca.gov</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2004950" y="4025736"/>
            <a:ext cx="5191125" cy="2255692"/>
          </a:xfrm>
          <a:prstGeom prst="rect">
            <a:avLst/>
          </a:prstGeom>
          <a:noFill/>
          <a:ln w="9525">
            <a:noFill/>
            <a:miter lim="800000"/>
            <a:headEnd/>
            <a:tailEnd/>
          </a:ln>
          <a:effectLst/>
        </p:spPr>
      </p:pic>
      <p:sp>
        <p:nvSpPr>
          <p:cNvPr id="2" name="Title 1"/>
          <p:cNvSpPr>
            <a:spLocks noGrp="1"/>
          </p:cNvSpPr>
          <p:nvPr>
            <p:ph type="title"/>
          </p:nvPr>
        </p:nvSpPr>
        <p:spPr>
          <a:xfrm>
            <a:off x="870769" y="863600"/>
            <a:ext cx="7854589" cy="572536"/>
          </a:xfrm>
        </p:spPr>
        <p:txBody>
          <a:bodyPr>
            <a:normAutofit fontScale="90000"/>
          </a:bodyPr>
          <a:lstStyle/>
          <a:p>
            <a:r>
              <a:rPr lang="en-US" dirty="0" smtClean="0"/>
              <a:t>Next Steps </a:t>
            </a:r>
            <a:endParaRPr lang="en-US" dirty="0"/>
          </a:p>
        </p:txBody>
      </p:sp>
      <p:sp>
        <p:nvSpPr>
          <p:cNvPr id="9" name="Content Placeholder 2"/>
          <p:cNvSpPr>
            <a:spLocks noGrp="1"/>
          </p:cNvSpPr>
          <p:nvPr>
            <p:ph idx="1"/>
          </p:nvPr>
        </p:nvSpPr>
        <p:spPr>
          <a:xfrm>
            <a:off x="589280" y="1737360"/>
            <a:ext cx="7948792" cy="4388803"/>
          </a:xfrm>
        </p:spPr>
        <p:txBody>
          <a:bodyPr>
            <a:normAutofit/>
          </a:bodyPr>
          <a:lstStyle/>
          <a:p>
            <a:r>
              <a:rPr lang="en-US" dirty="0" smtClean="0"/>
              <a:t>ECoS3 Estuary Model</a:t>
            </a:r>
          </a:p>
          <a:p>
            <a:pPr lvl="1"/>
            <a:r>
              <a:rPr lang="en-US" dirty="0" smtClean="0"/>
              <a:t>Biological productivity, total suspended material, salinity, nutrients, and trace metal behavior</a:t>
            </a:r>
          </a:p>
          <a:p>
            <a:pPr lvl="1"/>
            <a:r>
              <a:rPr lang="en-US" dirty="0" smtClean="0"/>
              <a:t>Forecasts small changes in particulate selenium</a:t>
            </a:r>
          </a:p>
          <a:p>
            <a:r>
              <a:rPr lang="en-US" dirty="0" smtClean="0"/>
              <a:t>Se characterization study by petroleum refineries. </a:t>
            </a:r>
          </a:p>
          <a:p>
            <a:r>
              <a:rPr lang="en-US" dirty="0" smtClean="0"/>
              <a:t>Wetland restoration – </a:t>
            </a:r>
            <a:r>
              <a:rPr lang="en-US" dirty="0" err="1" smtClean="0"/>
              <a:t>phyto</a:t>
            </a:r>
            <a:r>
              <a:rPr lang="en-US" dirty="0" smtClean="0"/>
              <a:t> studies</a:t>
            </a:r>
          </a:p>
          <a:p>
            <a:pPr marL="625056"/>
            <a:endParaRPr lang="en-US" dirty="0"/>
          </a:p>
        </p:txBody>
      </p:sp>
      <p:sp>
        <p:nvSpPr>
          <p:cNvPr id="5" name="Rectangle 4"/>
          <p:cNvSpPr/>
          <p:nvPr/>
        </p:nvSpPr>
        <p:spPr>
          <a:xfrm>
            <a:off x="5633165" y="6256968"/>
            <a:ext cx="1123894" cy="261610"/>
          </a:xfrm>
          <a:prstGeom prst="rect">
            <a:avLst/>
          </a:prstGeom>
        </p:spPr>
        <p:txBody>
          <a:bodyPr wrap="square">
            <a:spAutoFit/>
          </a:bodyPr>
          <a:lstStyle/>
          <a:p>
            <a:r>
              <a:rPr lang="en-US" sz="1100" dirty="0" err="1"/>
              <a:t>swrcb.ca.gov</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Environment of </a:t>
            </a:r>
            <a:r>
              <a:rPr lang="en-US" smtClean="0"/>
              <a:t>the SF Bay</a:t>
            </a:r>
            <a:endParaRPr lang="en-US" dirty="0"/>
          </a:p>
        </p:txBody>
      </p:sp>
      <p:sp>
        <p:nvSpPr>
          <p:cNvPr id="6" name="Content Placeholder 2"/>
          <p:cNvSpPr>
            <a:spLocks noGrp="1"/>
          </p:cNvSpPr>
          <p:nvPr>
            <p:ph idx="1"/>
          </p:nvPr>
        </p:nvSpPr>
        <p:spPr>
          <a:xfrm>
            <a:off x="589280" y="1737360"/>
            <a:ext cx="7948792" cy="4388803"/>
          </a:xfrm>
        </p:spPr>
        <p:txBody>
          <a:bodyPr>
            <a:normAutofit/>
          </a:bodyPr>
          <a:lstStyle/>
          <a:p>
            <a:r>
              <a:rPr lang="en-US" dirty="0" smtClean="0"/>
              <a:t> Environment</a:t>
            </a:r>
          </a:p>
          <a:p>
            <a:pPr lvl="1"/>
            <a:r>
              <a:rPr lang="en-US" sz="2000" dirty="0" smtClean="0"/>
              <a:t>Wetland loss</a:t>
            </a:r>
          </a:p>
          <a:p>
            <a:pPr lvl="1"/>
            <a:r>
              <a:rPr lang="en-US" sz="2000" dirty="0" smtClean="0"/>
              <a:t>Freshwater Flow</a:t>
            </a:r>
          </a:p>
          <a:p>
            <a:r>
              <a:rPr lang="en-US" dirty="0" smtClean="0"/>
              <a:t>Native and Introduced Species</a:t>
            </a:r>
          </a:p>
          <a:p>
            <a:pPr lvl="1"/>
            <a:r>
              <a:rPr lang="en-US" sz="2000" dirty="0" smtClean="0"/>
              <a:t>Song Sparrows</a:t>
            </a:r>
          </a:p>
          <a:p>
            <a:pPr lvl="1"/>
            <a:r>
              <a:rPr lang="en-US" sz="2000" dirty="0" smtClean="0"/>
              <a:t>Asian Clam</a:t>
            </a:r>
          </a:p>
          <a:p>
            <a:pPr lvl="1"/>
            <a:r>
              <a:rPr lang="en-US" sz="2000" i="1" dirty="0" smtClean="0"/>
              <a:t>Spartina </a:t>
            </a:r>
            <a:r>
              <a:rPr lang="en-US" sz="2000" dirty="0" smtClean="0"/>
              <a:t>Hybridization</a:t>
            </a:r>
          </a:p>
          <a:p>
            <a:r>
              <a:rPr lang="en-US" dirty="0" smtClean="0"/>
              <a:t>Contamination in the Bay</a:t>
            </a:r>
          </a:p>
          <a:p>
            <a:pPr lvl="1"/>
            <a:r>
              <a:rPr lang="en-US" sz="2000" dirty="0" smtClean="0"/>
              <a:t>Fish Toxicity</a:t>
            </a:r>
          </a:p>
          <a:p>
            <a:pPr lvl="1"/>
            <a:r>
              <a:rPr lang="en-US" sz="2000" dirty="0" smtClean="0"/>
              <a:t>Selenium in the North Bay</a:t>
            </a:r>
          </a:p>
        </p:txBody>
      </p:sp>
    </p:spTree>
    <p:extLst>
      <p:ext uri="{BB962C8B-B14F-4D97-AF65-F5344CB8AC3E}">
        <p14:creationId xmlns:p14="http://schemas.microsoft.com/office/powerpoint/2010/main" xmlns="" val="3328435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25056" b="25056"/>
          <a:stretch>
            <a:fillRect/>
          </a:stretch>
        </p:blipFill>
        <p:spPr>
          <a:xfrm>
            <a:off x="513288" y="1619480"/>
            <a:ext cx="8137372" cy="4601312"/>
          </a:xfrm>
          <a:prstGeom prst="roundRect">
            <a:avLst>
              <a:gd name="adj" fmla="val 8594"/>
            </a:avLst>
          </a:prstGeom>
          <a:solidFill>
            <a:srgbClr val="FFFFFF">
              <a:shade val="85000"/>
            </a:srgbClr>
          </a:solidFill>
          <a:ln>
            <a:noFill/>
          </a:ln>
          <a:effectLst>
            <a:outerShdw blurRad="1270000" dist="50800" dir="5400000" algn="ctr" rotWithShape="0">
              <a:schemeClr val="bg1"/>
            </a:outerShdw>
            <a:reflection blurRad="12700" stA="38000" endPos="28000" dist="5000" dir="5400000" sy="-100000" algn="bl" rotWithShape="0"/>
          </a:effectLst>
        </p:spPr>
      </p:pic>
      <p:sp>
        <p:nvSpPr>
          <p:cNvPr id="2" name="Title 1"/>
          <p:cNvSpPr>
            <a:spLocks noGrp="1"/>
          </p:cNvSpPr>
          <p:nvPr>
            <p:ph type="title"/>
          </p:nvPr>
        </p:nvSpPr>
        <p:spPr>
          <a:xfrm>
            <a:off x="870770" y="863600"/>
            <a:ext cx="7024744" cy="572536"/>
          </a:xfrm>
        </p:spPr>
        <p:txBody>
          <a:bodyPr>
            <a:normAutofit fontScale="90000"/>
          </a:bodyPr>
          <a:lstStyle/>
          <a:p>
            <a:r>
              <a:rPr lang="en-US" dirty="0" smtClean="0"/>
              <a:t>SF and the Bay</a:t>
            </a:r>
            <a:endParaRPr lang="en-US" dirty="0"/>
          </a:p>
        </p:txBody>
      </p:sp>
      <p:sp>
        <p:nvSpPr>
          <p:cNvPr id="4" name="Rectangle 3"/>
          <p:cNvSpPr/>
          <p:nvPr/>
        </p:nvSpPr>
        <p:spPr>
          <a:xfrm>
            <a:off x="7399942" y="6220792"/>
            <a:ext cx="1250718" cy="261610"/>
          </a:xfrm>
          <a:prstGeom prst="rect">
            <a:avLst/>
          </a:prstGeom>
        </p:spPr>
        <p:txBody>
          <a:bodyPr wrap="square">
            <a:spAutoFit/>
          </a:bodyPr>
          <a:lstStyle/>
          <a:p>
            <a:r>
              <a:rPr lang="en-US" sz="1100" dirty="0"/>
              <a:t>w</a:t>
            </a:r>
            <a:r>
              <a:rPr lang="en-US" sz="1100" dirty="0" smtClean="0"/>
              <a:t>ikipedia.com</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Natural Wetland Habitat</a:t>
            </a:r>
            <a:endParaRPr lang="en-US" dirty="0"/>
          </a:p>
        </p:txBody>
      </p:sp>
      <p:sp>
        <p:nvSpPr>
          <p:cNvPr id="3" name="Content Placeholder 2"/>
          <p:cNvSpPr>
            <a:spLocks noGrp="1"/>
          </p:cNvSpPr>
          <p:nvPr>
            <p:ph idx="1"/>
          </p:nvPr>
        </p:nvSpPr>
        <p:spPr>
          <a:xfrm>
            <a:off x="589280" y="1737360"/>
            <a:ext cx="7975600" cy="4388803"/>
          </a:xfrm>
        </p:spPr>
        <p:txBody>
          <a:bodyPr>
            <a:normAutofit/>
          </a:bodyPr>
          <a:lstStyle/>
          <a:p>
            <a:r>
              <a:rPr lang="en-US" dirty="0" smtClean="0"/>
              <a:t>SF Bay is point where San Joaquin and Sacramento Rivers meet the Pacific Ocean</a:t>
            </a:r>
          </a:p>
          <a:p>
            <a:pPr lvl="1"/>
            <a:r>
              <a:rPr lang="en-US" dirty="0" smtClean="0"/>
              <a:t>Flows west from Sierra Nevada Mountains</a:t>
            </a:r>
          </a:p>
          <a:p>
            <a:pPr lvl="1"/>
            <a:r>
              <a:rPr lang="en-US" dirty="0" smtClean="0"/>
              <a:t>Endpoint of watershed, drains ~40% of CA </a:t>
            </a:r>
          </a:p>
          <a:p>
            <a:pPr lvl="1">
              <a:buNone/>
            </a:pPr>
            <a:endParaRPr lang="en-US" sz="2000" dirty="0" smtClean="0"/>
          </a:p>
          <a:p>
            <a:r>
              <a:rPr lang="en-US" dirty="0" smtClean="0"/>
              <a:t>Historic size of riparian and tidal areas (pre-1850)</a:t>
            </a:r>
          </a:p>
          <a:p>
            <a:pPr lvl="1"/>
            <a:r>
              <a:rPr lang="en-US" dirty="0" smtClean="0"/>
              <a:t>145 sq. miles of freshwater wetlands</a:t>
            </a:r>
          </a:p>
          <a:p>
            <a:pPr lvl="2"/>
            <a:r>
              <a:rPr lang="en-US" dirty="0" smtClean="0"/>
              <a:t>Moist grasslands, vernal pools, and riparian forest</a:t>
            </a:r>
          </a:p>
          <a:p>
            <a:pPr marL="617220" lvl="2"/>
            <a:r>
              <a:rPr lang="en-US" sz="2200" dirty="0" smtClean="0"/>
              <a:t>200 sq. miles of tidal marsh</a:t>
            </a:r>
          </a:p>
          <a:p>
            <a:pPr marL="617220" lvl="2"/>
            <a:r>
              <a:rPr lang="en-US" sz="2200" dirty="0" smtClean="0"/>
              <a:t>23 miles of sand beaches</a:t>
            </a:r>
          </a:p>
          <a:p>
            <a:endParaRPr lang="en-US" dirty="0"/>
          </a:p>
        </p:txBody>
      </p:sp>
    </p:spTree>
    <p:extLst>
      <p:ext uri="{BB962C8B-B14F-4D97-AF65-F5344CB8AC3E}">
        <p14:creationId xmlns:p14="http://schemas.microsoft.com/office/powerpoint/2010/main" xmlns="" val="332843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70" y="863600"/>
            <a:ext cx="7024744" cy="572536"/>
          </a:xfrm>
        </p:spPr>
        <p:txBody>
          <a:bodyPr>
            <a:normAutofit fontScale="90000"/>
          </a:bodyPr>
          <a:lstStyle/>
          <a:p>
            <a:r>
              <a:rPr lang="en-US" dirty="0" smtClean="0"/>
              <a:t>Wetlands and Urban Land</a:t>
            </a:r>
            <a:endParaRPr lang="en-US" dirty="0"/>
          </a:p>
        </p:txBody>
      </p:sp>
      <p:pic>
        <p:nvPicPr>
          <p:cNvPr id="6"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04189" y="1436136"/>
            <a:ext cx="3901710" cy="4843478"/>
          </a:xfrm>
          <a:prstGeom prst="roundRect">
            <a:avLst>
              <a:gd name="adj" fmla="val 11294"/>
            </a:avLst>
          </a:prstGeom>
          <a:solidFill>
            <a:srgbClr val="FFFFFF">
              <a:shade val="85000"/>
            </a:srgbClr>
          </a:solidFill>
          <a:ln>
            <a:noFill/>
          </a:ln>
          <a:effectLst>
            <a:outerShdw blurRad="1270000" dist="50800" dir="6420000" sx="99000" sy="99000" algn="ctr" rotWithShape="0">
              <a:srgbClr val="000000">
                <a:alpha val="0"/>
              </a:srgbClr>
            </a:outerShdw>
            <a:reflection blurRad="12700" stA="38000" endPos="28000" dist="5000" dir="5400000" sy="-100000" algn="bl" rotWithShape="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58396" y="1436136"/>
            <a:ext cx="3901710" cy="4843478"/>
          </a:xfrm>
          <a:prstGeom prst="roundRect">
            <a:avLst>
              <a:gd name="adj" fmla="val 8594"/>
            </a:avLst>
          </a:prstGeom>
          <a:solidFill>
            <a:srgbClr val="FFFFFF">
              <a:shade val="85000"/>
            </a:srgbClr>
          </a:solidFill>
          <a:ln>
            <a:noFill/>
          </a:ln>
          <a:effectLst>
            <a:outerShdw blurRad="1270000" dist="50800" dir="5400000" algn="ctr" rotWithShape="0">
              <a:srgbClr val="000000">
                <a:alpha val="0"/>
              </a:srgbClr>
            </a:outerShdw>
            <a:reflection blurRad="12700" stA="38000" endPos="28000" dist="5000" dir="5400000" sy="-100000" algn="bl" rotWithShape="0"/>
          </a:effectLst>
        </p:spPr>
      </p:pic>
      <p:sp>
        <p:nvSpPr>
          <p:cNvPr id="5" name="Rectangle 4"/>
          <p:cNvSpPr/>
          <p:nvPr/>
        </p:nvSpPr>
        <p:spPr>
          <a:xfrm>
            <a:off x="7895514" y="6271056"/>
            <a:ext cx="848708" cy="261610"/>
          </a:xfrm>
          <a:prstGeom prst="rect">
            <a:avLst/>
          </a:prstGeom>
        </p:spPr>
        <p:txBody>
          <a:bodyPr wrap="square">
            <a:spAutoFit/>
          </a:bodyPr>
          <a:lstStyle/>
          <a:p>
            <a:r>
              <a:rPr lang="en-US" sz="1100" dirty="0"/>
              <a:t>u</a:t>
            </a:r>
            <a:r>
              <a:rPr lang="en-US" sz="1100" dirty="0" smtClean="0"/>
              <a:t>sgs.gov</a:t>
            </a:r>
            <a:endParaRPr lang="en-US" sz="1100" dirty="0"/>
          </a:p>
        </p:txBody>
      </p:sp>
      <p:sp>
        <p:nvSpPr>
          <p:cNvPr id="8" name="Rectangle 7"/>
          <p:cNvSpPr/>
          <p:nvPr/>
        </p:nvSpPr>
        <p:spPr>
          <a:xfrm>
            <a:off x="3627230" y="6271056"/>
            <a:ext cx="878669" cy="261610"/>
          </a:xfrm>
          <a:prstGeom prst="rect">
            <a:avLst/>
          </a:prstGeom>
        </p:spPr>
        <p:txBody>
          <a:bodyPr wrap="square">
            <a:spAutoFit/>
          </a:bodyPr>
          <a:lstStyle/>
          <a:p>
            <a:r>
              <a:rPr lang="en-US" sz="1100" dirty="0"/>
              <a:t>u</a:t>
            </a:r>
            <a:r>
              <a:rPr lang="en-US" sz="1100" dirty="0" smtClean="0"/>
              <a:t>sgs.gov</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What’s Left?</a:t>
            </a:r>
            <a:endParaRPr lang="en-US" dirty="0"/>
          </a:p>
        </p:txBody>
      </p:sp>
      <p:sp>
        <p:nvSpPr>
          <p:cNvPr id="3" name="Content Placeholder 2"/>
          <p:cNvSpPr>
            <a:spLocks noGrp="1"/>
          </p:cNvSpPr>
          <p:nvPr>
            <p:ph idx="1"/>
          </p:nvPr>
        </p:nvSpPr>
        <p:spPr>
          <a:xfrm>
            <a:off x="589280" y="1737360"/>
            <a:ext cx="7948792" cy="4388803"/>
          </a:xfrm>
        </p:spPr>
        <p:txBody>
          <a:bodyPr>
            <a:normAutofit/>
          </a:bodyPr>
          <a:lstStyle/>
          <a:p>
            <a:r>
              <a:rPr lang="en-US" dirty="0" smtClean="0"/>
              <a:t>Freshwater Wetlands</a:t>
            </a:r>
          </a:p>
          <a:p>
            <a:pPr lvl="1"/>
            <a:r>
              <a:rPr lang="en-US" dirty="0" smtClean="0"/>
              <a:t>145 sq. miles reduced by up to 95%</a:t>
            </a:r>
          </a:p>
          <a:p>
            <a:pPr>
              <a:buNone/>
            </a:pPr>
            <a:r>
              <a:rPr lang="en-US" dirty="0" smtClean="0"/>
              <a:t> </a:t>
            </a:r>
          </a:p>
          <a:p>
            <a:r>
              <a:rPr lang="en-US" dirty="0" smtClean="0"/>
              <a:t>Tidal Marsh </a:t>
            </a:r>
          </a:p>
          <a:p>
            <a:pPr lvl="1"/>
            <a:r>
              <a:rPr lang="en-US" dirty="0" smtClean="0"/>
              <a:t>200 sq. miles reduced to 63 sq. miles  </a:t>
            </a:r>
          </a:p>
          <a:p>
            <a:pPr lvl="1"/>
            <a:r>
              <a:rPr lang="en-US" dirty="0" smtClean="0"/>
              <a:t> Only 25 sq. miles of remaining wetlands are historic</a:t>
            </a:r>
          </a:p>
        </p:txBody>
      </p:sp>
    </p:spTree>
    <p:extLst>
      <p:ext uri="{BB962C8B-B14F-4D97-AF65-F5344CB8AC3E}">
        <p14:creationId xmlns:p14="http://schemas.microsoft.com/office/powerpoint/2010/main" xmlns="" val="332843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Freshwater Flow</a:t>
            </a:r>
            <a:endParaRPr lang="en-US" dirty="0"/>
          </a:p>
        </p:txBody>
      </p:sp>
      <p:sp>
        <p:nvSpPr>
          <p:cNvPr id="3" name="Content Placeholder 2"/>
          <p:cNvSpPr>
            <a:spLocks noGrp="1"/>
          </p:cNvSpPr>
          <p:nvPr>
            <p:ph idx="1"/>
          </p:nvPr>
        </p:nvSpPr>
        <p:spPr>
          <a:xfrm>
            <a:off x="589280" y="1737360"/>
            <a:ext cx="7948792" cy="4388803"/>
          </a:xfrm>
        </p:spPr>
        <p:txBody>
          <a:bodyPr>
            <a:normAutofit/>
          </a:bodyPr>
          <a:lstStyle/>
          <a:p>
            <a:pPr marL="625056"/>
            <a:r>
              <a:rPr lang="en-US" dirty="0" smtClean="0"/>
              <a:t>Highly Variable</a:t>
            </a:r>
          </a:p>
          <a:p>
            <a:pPr marL="937584" lvl="1"/>
            <a:r>
              <a:rPr lang="en-US" dirty="0" smtClean="0"/>
              <a:t>Altered by Dams and Diversions</a:t>
            </a:r>
          </a:p>
          <a:p>
            <a:pPr marL="937584" lvl="1"/>
            <a:r>
              <a:rPr lang="en-US" dirty="0" smtClean="0"/>
              <a:t>Altered by Climate Change</a:t>
            </a:r>
            <a:endParaRPr lang="en-US" dirty="0"/>
          </a:p>
        </p:txBody>
      </p:sp>
      <p:pic>
        <p:nvPicPr>
          <p:cNvPr id="4"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42214" y="3102015"/>
            <a:ext cx="5381486" cy="3380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5" name="Rectangle 4"/>
          <p:cNvSpPr/>
          <p:nvPr/>
        </p:nvSpPr>
        <p:spPr>
          <a:xfrm>
            <a:off x="6088233" y="6220791"/>
            <a:ext cx="1250718" cy="261610"/>
          </a:xfrm>
          <a:prstGeom prst="rect">
            <a:avLst/>
          </a:prstGeom>
        </p:spPr>
        <p:txBody>
          <a:bodyPr wrap="square">
            <a:spAutoFit/>
          </a:bodyPr>
          <a:lstStyle/>
          <a:p>
            <a:r>
              <a:rPr lang="en-US" sz="1100" dirty="0"/>
              <a:t>w</a:t>
            </a:r>
            <a:r>
              <a:rPr lang="en-US" sz="1100" dirty="0" smtClean="0"/>
              <a:t>ikipedia.com</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9" y="863600"/>
            <a:ext cx="7854589" cy="572536"/>
          </a:xfrm>
        </p:spPr>
        <p:txBody>
          <a:bodyPr>
            <a:normAutofit fontScale="90000"/>
          </a:bodyPr>
          <a:lstStyle/>
          <a:p>
            <a:r>
              <a:rPr lang="en-US" dirty="0" smtClean="0"/>
              <a:t>Diversions</a:t>
            </a:r>
            <a:endParaRPr lang="en-US" dirty="0"/>
          </a:p>
        </p:txBody>
      </p:sp>
      <p:sp>
        <p:nvSpPr>
          <p:cNvPr id="3" name="Content Placeholder 2"/>
          <p:cNvSpPr>
            <a:spLocks noGrp="1"/>
          </p:cNvSpPr>
          <p:nvPr>
            <p:ph idx="1"/>
          </p:nvPr>
        </p:nvSpPr>
        <p:spPr>
          <a:xfrm>
            <a:off x="589280" y="1737360"/>
            <a:ext cx="7948792" cy="4388803"/>
          </a:xfrm>
        </p:spPr>
        <p:txBody>
          <a:bodyPr>
            <a:normAutofit/>
          </a:bodyPr>
          <a:lstStyle/>
          <a:p>
            <a:pPr marL="625056"/>
            <a:r>
              <a:rPr lang="en-US" dirty="0" smtClean="0"/>
              <a:t>Federal and State water export facilities</a:t>
            </a:r>
          </a:p>
          <a:p>
            <a:pPr marL="625056"/>
            <a:r>
              <a:rPr lang="en-US" dirty="0" smtClean="0"/>
              <a:t>Moves water from north to south during the dry season</a:t>
            </a:r>
          </a:p>
          <a:p>
            <a:pPr marL="922236" lvl="1"/>
            <a:r>
              <a:rPr lang="en-US" dirty="0" smtClean="0"/>
              <a:t>Most precipitation falls north of Delta</a:t>
            </a:r>
          </a:p>
          <a:p>
            <a:pPr marL="922236" lvl="1"/>
            <a:r>
              <a:rPr lang="en-US" dirty="0" smtClean="0"/>
              <a:t>Most demand is south of Delta</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85815" y="3910964"/>
            <a:ext cx="4214594" cy="2215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6" name="Rectangle 5"/>
          <p:cNvSpPr/>
          <p:nvPr/>
        </p:nvSpPr>
        <p:spPr>
          <a:xfrm>
            <a:off x="6088233" y="6163114"/>
            <a:ext cx="910139" cy="261610"/>
          </a:xfrm>
          <a:prstGeom prst="rect">
            <a:avLst/>
          </a:prstGeom>
        </p:spPr>
        <p:txBody>
          <a:bodyPr wrap="square">
            <a:spAutoFit/>
          </a:bodyPr>
          <a:lstStyle/>
          <a:p>
            <a:r>
              <a:rPr lang="en-US" sz="1100" dirty="0"/>
              <a:t>u</a:t>
            </a:r>
            <a:r>
              <a:rPr lang="en-US" sz="1100" dirty="0" smtClean="0"/>
              <a:t>sgs.gov</a:t>
            </a:r>
            <a:endParaRPr lang="en-US" sz="1100" dirty="0"/>
          </a:p>
        </p:txBody>
      </p:sp>
    </p:spTree>
    <p:extLst>
      <p:ext uri="{BB962C8B-B14F-4D97-AF65-F5344CB8AC3E}">
        <p14:creationId xmlns:p14="http://schemas.microsoft.com/office/powerpoint/2010/main" xmlns="" val="3328435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1055</TotalTime>
  <Words>1314</Words>
  <Application>Microsoft Office PowerPoint</Application>
  <PresentationFormat>On-screen Show (4:3)</PresentationFormat>
  <Paragraphs>271</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Austin</vt:lpstr>
      <vt:lpstr>Environment of the San Francisco Bay</vt:lpstr>
      <vt:lpstr>Objectives</vt:lpstr>
      <vt:lpstr>Meet San Francisco!</vt:lpstr>
      <vt:lpstr>SF and the Bay</vt:lpstr>
      <vt:lpstr>Natural Wetland Habitat</vt:lpstr>
      <vt:lpstr>Wetlands and Urban Land</vt:lpstr>
      <vt:lpstr>What’s Left?</vt:lpstr>
      <vt:lpstr>Freshwater Flow</vt:lpstr>
      <vt:lpstr>Diversions</vt:lpstr>
      <vt:lpstr>Problems</vt:lpstr>
      <vt:lpstr>Why it Matters?</vt:lpstr>
      <vt:lpstr>Reservoirs Effects on Flow</vt:lpstr>
      <vt:lpstr>Salinity and Song Sparrows</vt:lpstr>
      <vt:lpstr>Method</vt:lpstr>
      <vt:lpstr>Results</vt:lpstr>
      <vt:lpstr>Invasion of the Asian Clam</vt:lpstr>
      <vt:lpstr>The Arrival of Asian Clams</vt:lpstr>
      <vt:lpstr>Impacts of Asian Clam</vt:lpstr>
      <vt:lpstr>Studies of Asian Clams</vt:lpstr>
      <vt:lpstr>Spartina spp.</vt:lpstr>
      <vt:lpstr>Hybrid Spartina Characteristics</vt:lpstr>
      <vt:lpstr>Non-Native and Hybrid Impacts</vt:lpstr>
      <vt:lpstr>State of Invasion</vt:lpstr>
      <vt:lpstr>Fish Contamination</vt:lpstr>
      <vt:lpstr>The Problem</vt:lpstr>
      <vt:lpstr>Consumption Safety</vt:lpstr>
      <vt:lpstr>Extent of the Problem</vt:lpstr>
      <vt:lpstr>Fish Contamination 1997</vt:lpstr>
      <vt:lpstr>Selenium Contamination</vt:lpstr>
      <vt:lpstr>What is Selenium? </vt:lpstr>
      <vt:lpstr>Internal and External Sources</vt:lpstr>
      <vt:lpstr>Point Source Discharges</vt:lpstr>
      <vt:lpstr>Next Steps </vt:lpstr>
      <vt:lpstr>Environment of the SF Bay</vt:lpstr>
    </vt:vector>
  </TitlesOfParts>
  <Company>University of Arizona Grad student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Joseph</dc:creator>
  <cp:lastModifiedBy>Amber Dalke</cp:lastModifiedBy>
  <cp:revision>88</cp:revision>
  <dcterms:created xsi:type="dcterms:W3CDTF">2011-09-18T20:00:47Z</dcterms:created>
  <dcterms:modified xsi:type="dcterms:W3CDTF">2011-09-22T19:51:35Z</dcterms:modified>
</cp:coreProperties>
</file>