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charts/chart6.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notesSlides/notesSlide15.xml" ContentType="application/vnd.openxmlformats-officedocument.presentationml.notesSlide+xml"/>
  <Override PartName="/ppt/charts/chart8.xml" ContentType="application/vnd.openxmlformats-officedocument.drawingml.chart+xml"/>
  <Override PartName="/ppt/notesSlides/notesSlide16.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2.xml" ContentType="application/vnd.openxmlformats-officedocument.drawingml.chart+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5.xml" ContentType="application/vnd.ms-office.chartstyle+xml"/>
  <Override PartName="/ppt/charts/colors5.xml" ContentType="application/vnd.ms-office.chartcolorstyle+xml"/>
  <Override PartName="/ppt/charts/style11.xml" ContentType="application/vnd.ms-office.chartstyle+xml"/>
  <Override PartName="/ppt/charts/colors11.xml" ContentType="application/vnd.ms-office.chartcolorstyle+xml"/>
  <Override PartName="/ppt/charts/style6.xml" ContentType="application/vnd.ms-office.chartstyle+xml"/>
  <Override PartName="/ppt/charts/colors6.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256" r:id="rId2"/>
    <p:sldId id="292" r:id="rId3"/>
    <p:sldId id="277" r:id="rId4"/>
    <p:sldId id="278" r:id="rId5"/>
    <p:sldId id="259" r:id="rId6"/>
    <p:sldId id="258" r:id="rId7"/>
    <p:sldId id="262" r:id="rId8"/>
    <p:sldId id="263" r:id="rId9"/>
    <p:sldId id="287" r:id="rId10"/>
    <p:sldId id="279" r:id="rId11"/>
    <p:sldId id="267" r:id="rId12"/>
    <p:sldId id="281" r:id="rId13"/>
    <p:sldId id="284" r:id="rId14"/>
    <p:sldId id="282" r:id="rId15"/>
    <p:sldId id="264" r:id="rId16"/>
    <p:sldId id="296" r:id="rId17"/>
    <p:sldId id="286" r:id="rId18"/>
    <p:sldId id="280" r:id="rId19"/>
    <p:sldId id="297" r:id="rId20"/>
    <p:sldId id="294" r:id="rId21"/>
    <p:sldId id="269" r:id="rId22"/>
    <p:sldId id="285" r:id="rId23"/>
    <p:sldId id="283" r:id="rId24"/>
    <p:sldId id="268" r:id="rId25"/>
    <p:sldId id="293" r:id="rId2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FFC000"/>
    <a:srgbClr val="4472C4"/>
    <a:srgbClr val="8CC168"/>
    <a:srgbClr val="F1975A"/>
    <a:srgbClr val="7CAFDD"/>
    <a:srgbClr val="264478"/>
    <a:srgbClr val="CC9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142" autoAdjust="0"/>
  </p:normalViewPr>
  <p:slideViewPr>
    <p:cSldViewPr snapToGrid="0">
      <p:cViewPr>
        <p:scale>
          <a:sx n="100" d="100"/>
          <a:sy n="100" d="100"/>
        </p:scale>
        <p:origin x="-1072"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file:///C:\Borski-Reading%20Lab\Borski\USAID\Final%20Report\Weight%20Length.xlsx" TargetMode="External"/><Relationship Id="rId2" Type="http://schemas.microsoft.com/office/2011/relationships/chartStyle" Target="style1.xml"/><Relationship Id="rId3" Type="http://schemas.microsoft.com/office/2011/relationships/chartColorStyle" Target="colors1.xml"/></Relationships>
</file>

<file path=ppt/charts/_rels/chart10.xml.rels><?xml version="1.0" encoding="UTF-8" standalone="yes"?>
<Relationships xmlns="http://schemas.openxmlformats.org/package/2006/relationships"><Relationship Id="rId1" Type="http://schemas.openxmlformats.org/officeDocument/2006/relationships/oleObject" Target="file:///C:\Borski-Reading%20Lab\Borski\USAID\Metagenomic\QIIME%20data\18S\chao1%2018S.xlsx" TargetMode="External"/></Relationships>
</file>

<file path=ppt/charts/_rels/chart11.xml.rels><?xml version="1.0" encoding="UTF-8" standalone="yes"?>
<Relationships xmlns="http://schemas.openxmlformats.org/package/2006/relationships"><Relationship Id="rId3" Type="http://schemas.microsoft.com/office/2011/relationships/chartStyle" Target="style11.xml"/><Relationship Id="rId4" Type="http://schemas.microsoft.com/office/2011/relationships/chartColorStyle" Target="colors11.xml"/><Relationship Id="rId1" Type="http://schemas.openxmlformats.org/officeDocument/2006/relationships/oleObject" Target="file:///C:\Borski-Reading%20Lab\Borski\USAID\Metagenomic\PICRUSt_metagenome_at_level2_L2.xlsx" TargetMode="External"/><Relationship Id="rId2"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1" Type="http://schemas.openxmlformats.org/officeDocument/2006/relationships/oleObject" Target="file:///C:\Borski-Reading%20Lab\Borski\USAID\Metagenomic\QIIME%20data\18S\open_7levels_SILVA\otu_table_mc2_w_tax_L5.xlsx" TargetMode="External"/><Relationship Id="rId2" Type="http://schemas.microsoft.com/office/2011/relationships/chartStyle" Target="style6.xml"/><Relationship Id="rId3" Type="http://schemas.microsoft.com/office/2011/relationships/chartColorStyle" Target="colors6.xml"/></Relationships>
</file>

<file path=ppt/charts/_rels/chart2.xml.rels><?xml version="1.0" encoding="UTF-8" standalone="yes"?>
<Relationships xmlns="http://schemas.openxmlformats.org/package/2006/relationships"><Relationship Id="rId1" Type="http://schemas.openxmlformats.org/officeDocument/2006/relationships/oleObject" Target="file:///C:\Borski-Reading%20Lab\Borski\USAID\Final%20Report\Weight%20Length.xlsx" TargetMode="External"/><Relationship Id="rId2" Type="http://schemas.microsoft.com/office/2011/relationships/chartStyle" Target="style2.xml"/><Relationship Id="rId3" Type="http://schemas.microsoft.com/office/2011/relationships/chartColorStyle" Target="colors2.xml"/></Relationships>
</file>

<file path=ppt/charts/_rels/chart3.xml.rels><?xml version="1.0" encoding="UTF-8" standalone="yes"?>
<Relationships xmlns="http://schemas.openxmlformats.org/package/2006/relationships"><Relationship Id="rId1" Type="http://schemas.openxmlformats.org/officeDocument/2006/relationships/oleObject" Target="file:///C:\Borski-Reading%20Lab\Borski\USAID\Metagenomic\16S\greengenes\L2%20area%20chart%2016s.xlsx" TargetMode="External"/><Relationship Id="rId2" Type="http://schemas.microsoft.com/office/2011/relationships/chartStyle" Target="style3.xml"/><Relationship Id="rId3"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openxmlformats.org/officeDocument/2006/relationships/oleObject" Target="file:///C:\Borski-Reading%20Lab\Borski\USAID\Metagenomic\16S\greengenes\L7%20area%20chart%2016s.xlsx" TargetMode="External"/><Relationship Id="rId2" Type="http://schemas.microsoft.com/office/2011/relationships/chartStyle" Target="style4.xml"/><Relationship Id="rId3" Type="http://schemas.microsoft.com/office/2011/relationships/chartColorStyle" Target="colors4.xml"/></Relationships>
</file>

<file path=ppt/charts/_rels/chart5.xml.rels><?xml version="1.0" encoding="UTF-8" standalone="yes"?>
<Relationships xmlns="http://schemas.openxmlformats.org/package/2006/relationships"><Relationship Id="rId1" Type="http://schemas.openxmlformats.org/officeDocument/2006/relationships/oleObject" Target="file:///C:\Borski-Reading%20Lab\Borski\USAID\Metagenomic\PICRUSt_metagenome_at_level2_L2.xlsx" TargetMode="External"/><Relationship Id="rId2" Type="http://schemas.microsoft.com/office/2011/relationships/chartStyle" Target="style9.xml"/><Relationship Id="rId3" Type="http://schemas.microsoft.com/office/2011/relationships/chartColorStyle" Target="colors9.xml"/></Relationships>
</file>

<file path=ppt/charts/_rels/chart6.xml.rels><?xml version="1.0" encoding="UTF-8" standalone="yes"?>
<Relationships xmlns="http://schemas.openxmlformats.org/package/2006/relationships"><Relationship Id="rId1" Type="http://schemas.openxmlformats.org/officeDocument/2006/relationships/oleObject" Target="file:///C:\Borski-Reading%20Lab\Borski\USAID\Metagenomic\PICRUSt_metagenome_at_level2_L2.xlsx" TargetMode="External"/><Relationship Id="rId2" Type="http://schemas.microsoft.com/office/2011/relationships/chartStyle" Target="style10.xml"/><Relationship Id="rId3" Type="http://schemas.microsoft.com/office/2011/relationships/chartColorStyle" Target="colors10.xml"/></Relationships>
</file>

<file path=ppt/charts/_rels/chart7.xml.rels><?xml version="1.0" encoding="UTF-8" standalone="yes"?>
<Relationships xmlns="http://schemas.openxmlformats.org/package/2006/relationships"><Relationship Id="rId1" Type="http://schemas.openxmlformats.org/officeDocument/2006/relationships/oleObject" Target="file:///C:\Borski-Reading%20Lab\Borski\USAID\Metagenomic\18S\SILVA\L2%20area%20chart%20SILVA.xlsx" TargetMode="External"/><Relationship Id="rId2" Type="http://schemas.microsoft.com/office/2011/relationships/chartStyle" Target="style5.xml"/><Relationship Id="rId3" Type="http://schemas.microsoft.com/office/2011/relationships/chartColorStyle" Target="colors5.xml"/></Relationships>
</file>

<file path=ppt/charts/_rels/chart8.xml.rels><?xml version="1.0" encoding="UTF-8" standalone="yes"?>
<Relationships xmlns="http://schemas.openxmlformats.org/package/2006/relationships"><Relationship Id="rId1" Type="http://schemas.openxmlformats.org/officeDocument/2006/relationships/oleObject" Target="file:///C:\Borski-Reading%20Lab\Borski\USAID\Metagenomic\QIIME%20data\18S\open_7levels_SILVA\otu_table_mc2_w_tax_L5.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Borski-Reading%20Lab\Borski\USAID\Metagenomic\QIIME%20data\16S\chao1%2016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weight!$A$3</c:f>
              <c:strCache>
                <c:ptCount val="1"/>
                <c:pt idx="0">
                  <c:v>T1</c:v>
                </c:pt>
              </c:strCache>
            </c:strRef>
          </c:tx>
          <c:spPr>
            <a:ln w="28575" cap="rnd">
              <a:solidFill>
                <a:schemeClr val="accent1"/>
              </a:solidFill>
              <a:round/>
            </a:ln>
            <a:effectLst/>
          </c:spPr>
          <c:marker>
            <c:symbol val="none"/>
          </c:marker>
          <c:errBars>
            <c:errDir val="y"/>
            <c:errBarType val="both"/>
            <c:errValType val="cust"/>
            <c:noEndCap val="0"/>
            <c:plus>
              <c:numRef>
                <c:f>(weight!$C$3,weight!$E$3,weight!$G$3,weight!$I$3,weight!$K$3,weight!$M$3,weight!$O$3,weight!$Q$3,weight!$S$3)</c:f>
                <c:numCache>
                  <c:formatCode>General</c:formatCode>
                  <c:ptCount val="9"/>
                  <c:pt idx="0">
                    <c:v>0.0</c:v>
                  </c:pt>
                  <c:pt idx="1">
                    <c:v>1.332134878056032</c:v>
                  </c:pt>
                  <c:pt idx="2">
                    <c:v>1.59131758824776</c:v>
                  </c:pt>
                  <c:pt idx="3">
                    <c:v>2.55913396809676</c:v>
                  </c:pt>
                  <c:pt idx="4">
                    <c:v>1.546956016396934</c:v>
                  </c:pt>
                  <c:pt idx="5">
                    <c:v>2.457980200625438</c:v>
                  </c:pt>
                  <c:pt idx="6">
                    <c:v>1.793978353641241</c:v>
                  </c:pt>
                  <c:pt idx="7">
                    <c:v>1.586009142470494</c:v>
                  </c:pt>
                  <c:pt idx="8">
                    <c:v>5.139160112962692</c:v>
                  </c:pt>
                </c:numCache>
              </c:numRef>
            </c:plus>
            <c:minus>
              <c:numRef>
                <c:f>(weight!$C$3,weight!$E$3,weight!$G$3,weight!$I$3,weight!$K$3,weight!$M$3,weight!$O$3,weight!$Q$3,weight!$S$3)</c:f>
                <c:numCache>
                  <c:formatCode>General</c:formatCode>
                  <c:ptCount val="9"/>
                  <c:pt idx="0">
                    <c:v>0.0</c:v>
                  </c:pt>
                  <c:pt idx="1">
                    <c:v>1.332134878056032</c:v>
                  </c:pt>
                  <c:pt idx="2">
                    <c:v>1.59131758824776</c:v>
                  </c:pt>
                  <c:pt idx="3">
                    <c:v>2.55913396809676</c:v>
                  </c:pt>
                  <c:pt idx="4">
                    <c:v>1.546956016396934</c:v>
                  </c:pt>
                  <c:pt idx="5">
                    <c:v>2.457980200625438</c:v>
                  </c:pt>
                  <c:pt idx="6">
                    <c:v>1.793978353641241</c:v>
                  </c:pt>
                  <c:pt idx="7">
                    <c:v>1.586009142470494</c:v>
                  </c:pt>
                  <c:pt idx="8">
                    <c:v>5.139160112962692</c:v>
                  </c:pt>
                </c:numCache>
              </c:numRef>
            </c:minus>
            <c:spPr>
              <a:noFill/>
              <a:ln w="9525" cap="flat" cmpd="sng" algn="ctr">
                <a:solidFill>
                  <a:schemeClr val="tx1">
                    <a:lumMod val="65000"/>
                    <a:lumOff val="35000"/>
                  </a:schemeClr>
                </a:solidFill>
                <a:round/>
              </a:ln>
              <a:effectLst/>
            </c:spPr>
          </c:errBars>
          <c:cat>
            <c:numRef>
              <c:f>(weight!$B$2,weight!$D$2,weight!$F$2,weight!$H$2,weight!$J$2,weight!$L$2,weight!$N$2,weight!$P$2,weight!$R$2)</c:f>
              <c:numCache>
                <c:formatCode>m/d/yyyy</c:formatCode>
                <c:ptCount val="9"/>
                <c:pt idx="0">
                  <c:v>41780.0</c:v>
                </c:pt>
                <c:pt idx="1">
                  <c:v>41796.0</c:v>
                </c:pt>
                <c:pt idx="2">
                  <c:v>41810.0</c:v>
                </c:pt>
                <c:pt idx="3">
                  <c:v>41824.0</c:v>
                </c:pt>
                <c:pt idx="4">
                  <c:v>41838.0</c:v>
                </c:pt>
                <c:pt idx="5">
                  <c:v>41852.0</c:v>
                </c:pt>
                <c:pt idx="6">
                  <c:v>41867.0</c:v>
                </c:pt>
                <c:pt idx="7">
                  <c:v>41881.0</c:v>
                </c:pt>
                <c:pt idx="8">
                  <c:v>41897.0</c:v>
                </c:pt>
              </c:numCache>
            </c:numRef>
          </c:cat>
          <c:val>
            <c:numRef>
              <c:f>(weight!$B$3,weight!$D$3,weight!$F$3,weight!$H$3,weight!$J$3,weight!$L$3,weight!$N$3,weight!$P$3,weight!$R$3)</c:f>
              <c:numCache>
                <c:formatCode>General</c:formatCode>
                <c:ptCount val="9"/>
                <c:pt idx="0">
                  <c:v>3.55</c:v>
                </c:pt>
                <c:pt idx="1">
                  <c:v>15.65</c:v>
                </c:pt>
                <c:pt idx="2">
                  <c:v>32.575</c:v>
                </c:pt>
                <c:pt idx="3">
                  <c:v>50.15</c:v>
                </c:pt>
                <c:pt idx="4">
                  <c:v>66.5375</c:v>
                </c:pt>
                <c:pt idx="5">
                  <c:v>91.15</c:v>
                </c:pt>
                <c:pt idx="6">
                  <c:v>106.745</c:v>
                </c:pt>
                <c:pt idx="7">
                  <c:v>114.355</c:v>
                </c:pt>
                <c:pt idx="8">
                  <c:v>120.75</c:v>
                </c:pt>
              </c:numCache>
            </c:numRef>
          </c:val>
          <c:smooth val="0"/>
        </c:ser>
        <c:ser>
          <c:idx val="1"/>
          <c:order val="1"/>
          <c:tx>
            <c:strRef>
              <c:f>weight!$A$4</c:f>
              <c:strCache>
                <c:ptCount val="1"/>
                <c:pt idx="0">
                  <c:v>T2</c:v>
                </c:pt>
              </c:strCache>
            </c:strRef>
          </c:tx>
          <c:spPr>
            <a:ln w="28575" cap="rnd">
              <a:solidFill>
                <a:schemeClr val="accent2"/>
              </a:solidFill>
              <a:round/>
            </a:ln>
            <a:effectLst/>
          </c:spPr>
          <c:marker>
            <c:symbol val="none"/>
          </c:marker>
          <c:errBars>
            <c:errDir val="y"/>
            <c:errBarType val="both"/>
            <c:errValType val="cust"/>
            <c:noEndCap val="0"/>
            <c:plus>
              <c:numRef>
                <c:f>(weight!$C$4,weight!$E$4,weight!$G$4,weight!$I$4,weight!$K$4,weight!$M$4,weight!$O$4,weight!$Q$4,weight!$S$4)</c:f>
                <c:numCache>
                  <c:formatCode>General</c:formatCode>
                  <c:ptCount val="9"/>
                  <c:pt idx="0">
                    <c:v>0.0</c:v>
                  </c:pt>
                  <c:pt idx="1">
                    <c:v>0.885855283516058</c:v>
                  </c:pt>
                  <c:pt idx="2">
                    <c:v>1.604046965230964</c:v>
                  </c:pt>
                  <c:pt idx="3">
                    <c:v>1.31914982090739</c:v>
                  </c:pt>
                  <c:pt idx="4">
                    <c:v>0.957644680104961</c:v>
                  </c:pt>
                  <c:pt idx="5">
                    <c:v>1.0472931378877</c:v>
                  </c:pt>
                  <c:pt idx="6">
                    <c:v>0.6268971207463</c:v>
                  </c:pt>
                  <c:pt idx="7">
                    <c:v>3.709756281302946</c:v>
                  </c:pt>
                  <c:pt idx="8">
                    <c:v>4.202914663262464</c:v>
                  </c:pt>
                </c:numCache>
              </c:numRef>
            </c:plus>
            <c:minus>
              <c:numRef>
                <c:f>(weight!$C$4,weight!$E$4,weight!$G$4,weight!$I$4,weight!$K$4,weight!$M$4,weight!$O$4,weight!$Q$4,weight!$S$4)</c:f>
                <c:numCache>
                  <c:formatCode>General</c:formatCode>
                  <c:ptCount val="9"/>
                  <c:pt idx="0">
                    <c:v>0.0</c:v>
                  </c:pt>
                  <c:pt idx="1">
                    <c:v>0.885855283516058</c:v>
                  </c:pt>
                  <c:pt idx="2">
                    <c:v>1.604046965230964</c:v>
                  </c:pt>
                  <c:pt idx="3">
                    <c:v>1.31914982090739</c:v>
                  </c:pt>
                  <c:pt idx="4">
                    <c:v>0.957644680104961</c:v>
                  </c:pt>
                  <c:pt idx="5">
                    <c:v>1.0472931378877</c:v>
                  </c:pt>
                  <c:pt idx="6">
                    <c:v>0.6268971207463</c:v>
                  </c:pt>
                  <c:pt idx="7">
                    <c:v>3.709756281302946</c:v>
                  </c:pt>
                  <c:pt idx="8">
                    <c:v>4.202914663262464</c:v>
                  </c:pt>
                </c:numCache>
              </c:numRef>
            </c:minus>
            <c:spPr>
              <a:noFill/>
              <a:ln w="9525" cap="flat" cmpd="sng" algn="ctr">
                <a:solidFill>
                  <a:schemeClr val="tx1">
                    <a:lumMod val="65000"/>
                    <a:lumOff val="35000"/>
                  </a:schemeClr>
                </a:solidFill>
                <a:round/>
              </a:ln>
              <a:effectLst/>
            </c:spPr>
          </c:errBars>
          <c:cat>
            <c:numRef>
              <c:f>(weight!$B$2,weight!$D$2,weight!$F$2,weight!$H$2,weight!$J$2,weight!$L$2,weight!$N$2,weight!$P$2,weight!$R$2)</c:f>
              <c:numCache>
                <c:formatCode>m/d/yyyy</c:formatCode>
                <c:ptCount val="9"/>
                <c:pt idx="0">
                  <c:v>41780.0</c:v>
                </c:pt>
                <c:pt idx="1">
                  <c:v>41796.0</c:v>
                </c:pt>
                <c:pt idx="2">
                  <c:v>41810.0</c:v>
                </c:pt>
                <c:pt idx="3">
                  <c:v>41824.0</c:v>
                </c:pt>
                <c:pt idx="4">
                  <c:v>41838.0</c:v>
                </c:pt>
                <c:pt idx="5">
                  <c:v>41852.0</c:v>
                </c:pt>
                <c:pt idx="6">
                  <c:v>41867.0</c:v>
                </c:pt>
                <c:pt idx="7">
                  <c:v>41881.0</c:v>
                </c:pt>
                <c:pt idx="8">
                  <c:v>41897.0</c:v>
                </c:pt>
              </c:numCache>
            </c:numRef>
          </c:cat>
          <c:val>
            <c:numRef>
              <c:f>(weight!$B$4,weight!$D$4,weight!$F$4,weight!$H$4,weight!$J$4,weight!$L$4,weight!$N$4,weight!$P$4,weight!$R$4)</c:f>
              <c:numCache>
                <c:formatCode>General</c:formatCode>
                <c:ptCount val="9"/>
                <c:pt idx="0">
                  <c:v>3.55</c:v>
                </c:pt>
                <c:pt idx="1">
                  <c:v>12.5125</c:v>
                </c:pt>
                <c:pt idx="2">
                  <c:v>28.81</c:v>
                </c:pt>
                <c:pt idx="3">
                  <c:v>35.4625</c:v>
                </c:pt>
                <c:pt idx="4">
                  <c:v>53.15000000000001</c:v>
                </c:pt>
                <c:pt idx="5">
                  <c:v>78.2625</c:v>
                </c:pt>
                <c:pt idx="6">
                  <c:v>88.86</c:v>
                </c:pt>
                <c:pt idx="7">
                  <c:v>109.385</c:v>
                </c:pt>
                <c:pt idx="8">
                  <c:v>122.105</c:v>
                </c:pt>
              </c:numCache>
            </c:numRef>
          </c:val>
          <c:smooth val="0"/>
        </c:ser>
        <c:ser>
          <c:idx val="2"/>
          <c:order val="2"/>
          <c:tx>
            <c:strRef>
              <c:f>weight!$A$5</c:f>
              <c:strCache>
                <c:ptCount val="1"/>
                <c:pt idx="0">
                  <c:v>T3</c:v>
                </c:pt>
              </c:strCache>
            </c:strRef>
          </c:tx>
          <c:spPr>
            <a:ln w="28575" cap="rnd">
              <a:solidFill>
                <a:schemeClr val="accent3"/>
              </a:solidFill>
              <a:round/>
            </a:ln>
            <a:effectLst/>
          </c:spPr>
          <c:marker>
            <c:symbol val="none"/>
          </c:marker>
          <c:errBars>
            <c:errDir val="y"/>
            <c:errBarType val="both"/>
            <c:errValType val="cust"/>
            <c:noEndCap val="0"/>
            <c:plus>
              <c:numRef>
                <c:f>(weight!$C$5,weight!$E$5,weight!$G$5,weight!$I$5,weight!$K$5,weight!$M$5,weight!$O$5,weight!$Q$5,weight!$S$5)</c:f>
                <c:numCache>
                  <c:formatCode>General</c:formatCode>
                  <c:ptCount val="9"/>
                  <c:pt idx="0">
                    <c:v>0.0</c:v>
                  </c:pt>
                  <c:pt idx="1">
                    <c:v>1.119221269454794</c:v>
                  </c:pt>
                  <c:pt idx="2">
                    <c:v>3.012701929608478</c:v>
                  </c:pt>
                  <c:pt idx="3">
                    <c:v>2.398122095168073</c:v>
                  </c:pt>
                  <c:pt idx="4">
                    <c:v>3.518781453382215</c:v>
                  </c:pt>
                  <c:pt idx="5">
                    <c:v>2.749043394225223</c:v>
                  </c:pt>
                  <c:pt idx="6">
                    <c:v>0.685680926767934</c:v>
                  </c:pt>
                  <c:pt idx="7">
                    <c:v>2.025018518433843</c:v>
                  </c:pt>
                  <c:pt idx="8">
                    <c:v>4.198725004887394</c:v>
                  </c:pt>
                </c:numCache>
              </c:numRef>
            </c:plus>
            <c:minus>
              <c:numRef>
                <c:f>(weight!$C$5,weight!$E$5,weight!$G$5,weight!$I$5,weight!$K$5,weight!$M$5,weight!$O$5,weight!$Q$5,weight!$S$5)</c:f>
                <c:numCache>
                  <c:formatCode>General</c:formatCode>
                  <c:ptCount val="9"/>
                  <c:pt idx="0">
                    <c:v>0.0</c:v>
                  </c:pt>
                  <c:pt idx="1">
                    <c:v>1.119221269454794</c:v>
                  </c:pt>
                  <c:pt idx="2">
                    <c:v>3.012701929608478</c:v>
                  </c:pt>
                  <c:pt idx="3">
                    <c:v>2.398122095168073</c:v>
                  </c:pt>
                  <c:pt idx="4">
                    <c:v>3.518781453382215</c:v>
                  </c:pt>
                  <c:pt idx="5">
                    <c:v>2.749043394225223</c:v>
                  </c:pt>
                  <c:pt idx="6">
                    <c:v>0.685680926767934</c:v>
                  </c:pt>
                  <c:pt idx="7">
                    <c:v>2.025018518433843</c:v>
                  </c:pt>
                  <c:pt idx="8">
                    <c:v>4.198725004887394</c:v>
                  </c:pt>
                </c:numCache>
              </c:numRef>
            </c:minus>
            <c:spPr>
              <a:noFill/>
              <a:ln w="9525" cap="flat" cmpd="sng" algn="ctr">
                <a:solidFill>
                  <a:schemeClr val="tx1">
                    <a:lumMod val="65000"/>
                    <a:lumOff val="35000"/>
                  </a:schemeClr>
                </a:solidFill>
                <a:round/>
              </a:ln>
              <a:effectLst/>
            </c:spPr>
          </c:errBars>
          <c:cat>
            <c:numRef>
              <c:f>(weight!$B$2,weight!$D$2,weight!$F$2,weight!$H$2,weight!$J$2,weight!$L$2,weight!$N$2,weight!$P$2,weight!$R$2)</c:f>
              <c:numCache>
                <c:formatCode>m/d/yyyy</c:formatCode>
                <c:ptCount val="9"/>
                <c:pt idx="0">
                  <c:v>41780.0</c:v>
                </c:pt>
                <c:pt idx="1">
                  <c:v>41796.0</c:v>
                </c:pt>
                <c:pt idx="2">
                  <c:v>41810.0</c:v>
                </c:pt>
                <c:pt idx="3">
                  <c:v>41824.0</c:v>
                </c:pt>
                <c:pt idx="4">
                  <c:v>41838.0</c:v>
                </c:pt>
                <c:pt idx="5">
                  <c:v>41852.0</c:v>
                </c:pt>
                <c:pt idx="6">
                  <c:v>41867.0</c:v>
                </c:pt>
                <c:pt idx="7">
                  <c:v>41881.0</c:v>
                </c:pt>
                <c:pt idx="8">
                  <c:v>41897.0</c:v>
                </c:pt>
              </c:numCache>
            </c:numRef>
          </c:cat>
          <c:val>
            <c:numRef>
              <c:f>(weight!$B$5,weight!$D$5,weight!$F$5,weight!$H$5,weight!$J$5,weight!$L$5,weight!$N$5,weight!$P$5,weight!$R$5)</c:f>
              <c:numCache>
                <c:formatCode>General</c:formatCode>
                <c:ptCount val="9"/>
                <c:pt idx="0">
                  <c:v>3.55</c:v>
                </c:pt>
                <c:pt idx="1">
                  <c:v>11.9375</c:v>
                </c:pt>
                <c:pt idx="2">
                  <c:v>23.7425</c:v>
                </c:pt>
                <c:pt idx="3">
                  <c:v>26.8625</c:v>
                </c:pt>
                <c:pt idx="4">
                  <c:v>41.1875</c:v>
                </c:pt>
                <c:pt idx="5">
                  <c:v>58.3625</c:v>
                </c:pt>
                <c:pt idx="6">
                  <c:v>71.07499999999998</c:v>
                </c:pt>
                <c:pt idx="7">
                  <c:v>81.75</c:v>
                </c:pt>
                <c:pt idx="8">
                  <c:v>97.10499999999998</c:v>
                </c:pt>
              </c:numCache>
            </c:numRef>
          </c:val>
          <c:smooth val="0"/>
        </c:ser>
        <c:ser>
          <c:idx val="3"/>
          <c:order val="3"/>
          <c:tx>
            <c:strRef>
              <c:f>weight!$A$6</c:f>
              <c:strCache>
                <c:ptCount val="1"/>
                <c:pt idx="0">
                  <c:v>T4</c:v>
                </c:pt>
              </c:strCache>
            </c:strRef>
          </c:tx>
          <c:spPr>
            <a:ln w="28575" cap="rnd">
              <a:solidFill>
                <a:schemeClr val="accent4"/>
              </a:solidFill>
              <a:round/>
            </a:ln>
            <a:effectLst/>
          </c:spPr>
          <c:marker>
            <c:symbol val="none"/>
          </c:marker>
          <c:errBars>
            <c:errDir val="y"/>
            <c:errBarType val="both"/>
            <c:errValType val="cust"/>
            <c:noEndCap val="0"/>
            <c:plus>
              <c:numRef>
                <c:f>(weight!$C$6,weight!$E$6,weight!$G$6,weight!$I$6,weight!$K$6,weight!$M$6,weight!$O$6,weight!$Q$6,weight!$S$6)</c:f>
                <c:numCache>
                  <c:formatCode>General</c:formatCode>
                  <c:ptCount val="9"/>
                  <c:pt idx="0">
                    <c:v>0.0</c:v>
                  </c:pt>
                  <c:pt idx="1">
                    <c:v>0.673577204186718</c:v>
                  </c:pt>
                  <c:pt idx="2">
                    <c:v>1.888793706752178</c:v>
                  </c:pt>
                  <c:pt idx="3">
                    <c:v>3.415728850967727</c:v>
                  </c:pt>
                  <c:pt idx="4">
                    <c:v>2.296782169325882</c:v>
                  </c:pt>
                  <c:pt idx="5">
                    <c:v>3.020968387785629</c:v>
                  </c:pt>
                  <c:pt idx="6">
                    <c:v>3.546701519252311</c:v>
                  </c:pt>
                  <c:pt idx="7">
                    <c:v>2.714620906621557</c:v>
                  </c:pt>
                  <c:pt idx="8">
                    <c:v>2.582046991568277</c:v>
                  </c:pt>
                </c:numCache>
              </c:numRef>
            </c:plus>
            <c:minus>
              <c:numRef>
                <c:f>(weight!$C$7,weight!$E$7,weight!$G$7,weight!$I$7,weight!$K$7,weight!$M$7,weight!$O$7,weight!$Q$7,weight!$S$7)</c:f>
                <c:numCache>
                  <c:formatCode>General</c:formatCode>
                  <c:ptCount val="9"/>
                  <c:pt idx="0">
                    <c:v>0.0</c:v>
                  </c:pt>
                  <c:pt idx="1">
                    <c:v>0.172604416121971</c:v>
                  </c:pt>
                  <c:pt idx="2">
                    <c:v>2.45277942682717</c:v>
                  </c:pt>
                  <c:pt idx="3">
                    <c:v>1.210543954867672</c:v>
                  </c:pt>
                  <c:pt idx="4">
                    <c:v>3.557584327883178</c:v>
                  </c:pt>
                  <c:pt idx="5">
                    <c:v>2.468636600771096</c:v>
                  </c:pt>
                  <c:pt idx="6">
                    <c:v>2.021127985391656</c:v>
                  </c:pt>
                  <c:pt idx="7">
                    <c:v>3.475604264009354</c:v>
                  </c:pt>
                  <c:pt idx="8">
                    <c:v>2.321398644495744</c:v>
                  </c:pt>
                </c:numCache>
              </c:numRef>
            </c:minus>
            <c:spPr>
              <a:noFill/>
              <a:ln w="9525" cap="flat" cmpd="sng" algn="ctr">
                <a:solidFill>
                  <a:schemeClr val="tx1">
                    <a:lumMod val="65000"/>
                    <a:lumOff val="35000"/>
                  </a:schemeClr>
                </a:solidFill>
                <a:round/>
              </a:ln>
              <a:effectLst/>
            </c:spPr>
          </c:errBars>
          <c:cat>
            <c:numRef>
              <c:f>(weight!$B$2,weight!$D$2,weight!$F$2,weight!$H$2,weight!$J$2,weight!$L$2,weight!$N$2,weight!$P$2,weight!$R$2)</c:f>
              <c:numCache>
                <c:formatCode>m/d/yyyy</c:formatCode>
                <c:ptCount val="9"/>
                <c:pt idx="0">
                  <c:v>41780.0</c:v>
                </c:pt>
                <c:pt idx="1">
                  <c:v>41796.0</c:v>
                </c:pt>
                <c:pt idx="2">
                  <c:v>41810.0</c:v>
                </c:pt>
                <c:pt idx="3">
                  <c:v>41824.0</c:v>
                </c:pt>
                <c:pt idx="4">
                  <c:v>41838.0</c:v>
                </c:pt>
                <c:pt idx="5">
                  <c:v>41852.0</c:v>
                </c:pt>
                <c:pt idx="6">
                  <c:v>41867.0</c:v>
                </c:pt>
                <c:pt idx="7">
                  <c:v>41881.0</c:v>
                </c:pt>
                <c:pt idx="8">
                  <c:v>41897.0</c:v>
                </c:pt>
              </c:numCache>
            </c:numRef>
          </c:cat>
          <c:val>
            <c:numRef>
              <c:f>(weight!$B$6,weight!$D$6,weight!$F$6,weight!$H$6,weight!$J$6,weight!$L$6,weight!$N$6,weight!$P$6,weight!$R$6)</c:f>
              <c:numCache>
                <c:formatCode>General</c:formatCode>
                <c:ptCount val="9"/>
                <c:pt idx="0">
                  <c:v>3.55</c:v>
                </c:pt>
                <c:pt idx="1">
                  <c:v>9.5975</c:v>
                </c:pt>
                <c:pt idx="2">
                  <c:v>17.385</c:v>
                </c:pt>
                <c:pt idx="3">
                  <c:v>21.5455</c:v>
                </c:pt>
                <c:pt idx="4">
                  <c:v>25.475</c:v>
                </c:pt>
                <c:pt idx="5">
                  <c:v>32.05</c:v>
                </c:pt>
                <c:pt idx="6">
                  <c:v>40.295</c:v>
                </c:pt>
                <c:pt idx="7">
                  <c:v>41.99</c:v>
                </c:pt>
                <c:pt idx="8">
                  <c:v>44.13000000000001</c:v>
                </c:pt>
              </c:numCache>
            </c:numRef>
          </c:val>
          <c:smooth val="0"/>
        </c:ser>
        <c:ser>
          <c:idx val="4"/>
          <c:order val="4"/>
          <c:tx>
            <c:strRef>
              <c:f>weight!$A$7</c:f>
              <c:strCache>
                <c:ptCount val="1"/>
                <c:pt idx="0">
                  <c:v>T5</c:v>
                </c:pt>
              </c:strCache>
            </c:strRef>
          </c:tx>
          <c:spPr>
            <a:ln w="28575" cap="rnd">
              <a:solidFill>
                <a:schemeClr val="accent6"/>
              </a:solidFill>
              <a:round/>
            </a:ln>
            <a:effectLst/>
          </c:spPr>
          <c:marker>
            <c:symbol val="none"/>
          </c:marker>
          <c:errBars>
            <c:errDir val="y"/>
            <c:errBarType val="both"/>
            <c:errValType val="cust"/>
            <c:noEndCap val="0"/>
            <c:plus>
              <c:numRef>
                <c:f>(weight!$C$7,weight!$E$7,weight!$G$7,weight!$I$7,weight!$K$7,weight!$M$7,weight!$O$7,weight!$Q$7,weight!$S$7)</c:f>
                <c:numCache>
                  <c:formatCode>General</c:formatCode>
                  <c:ptCount val="9"/>
                  <c:pt idx="0">
                    <c:v>0.0</c:v>
                  </c:pt>
                  <c:pt idx="1">
                    <c:v>0.172604416121971</c:v>
                  </c:pt>
                  <c:pt idx="2">
                    <c:v>2.45277942682717</c:v>
                  </c:pt>
                  <c:pt idx="3">
                    <c:v>1.210543954867672</c:v>
                  </c:pt>
                  <c:pt idx="4">
                    <c:v>3.557584327883178</c:v>
                  </c:pt>
                  <c:pt idx="5">
                    <c:v>2.468636600771096</c:v>
                  </c:pt>
                  <c:pt idx="6">
                    <c:v>2.021127985391656</c:v>
                  </c:pt>
                  <c:pt idx="7">
                    <c:v>3.475604264009354</c:v>
                  </c:pt>
                  <c:pt idx="8">
                    <c:v>2.321398644495744</c:v>
                  </c:pt>
                </c:numCache>
              </c:numRef>
            </c:plus>
            <c:minus>
              <c:numRef>
                <c:f>(weight!$C$7,weight!$E$7,weight!$G$7,weight!$I$7,weight!$K$7,weight!$M$7,weight!$O$7,weight!$Q$7,weight!$S$7)</c:f>
                <c:numCache>
                  <c:formatCode>General</c:formatCode>
                  <c:ptCount val="9"/>
                  <c:pt idx="0">
                    <c:v>0.0</c:v>
                  </c:pt>
                  <c:pt idx="1">
                    <c:v>0.172604416121971</c:v>
                  </c:pt>
                  <c:pt idx="2">
                    <c:v>2.45277942682717</c:v>
                  </c:pt>
                  <c:pt idx="3">
                    <c:v>1.210543954867672</c:v>
                  </c:pt>
                  <c:pt idx="4">
                    <c:v>3.557584327883178</c:v>
                  </c:pt>
                  <c:pt idx="5">
                    <c:v>2.468636600771096</c:v>
                  </c:pt>
                  <c:pt idx="6">
                    <c:v>2.021127985391656</c:v>
                  </c:pt>
                  <c:pt idx="7">
                    <c:v>3.475604264009354</c:v>
                  </c:pt>
                  <c:pt idx="8">
                    <c:v>2.321398644495744</c:v>
                  </c:pt>
                </c:numCache>
              </c:numRef>
            </c:minus>
            <c:spPr>
              <a:noFill/>
              <a:ln w="9525" cap="flat" cmpd="sng" algn="ctr">
                <a:solidFill>
                  <a:schemeClr val="tx1">
                    <a:lumMod val="65000"/>
                    <a:lumOff val="35000"/>
                  </a:schemeClr>
                </a:solidFill>
                <a:round/>
              </a:ln>
              <a:effectLst/>
            </c:spPr>
          </c:errBars>
          <c:cat>
            <c:numRef>
              <c:f>(weight!$B$2,weight!$D$2,weight!$F$2,weight!$H$2,weight!$J$2,weight!$L$2,weight!$N$2,weight!$P$2,weight!$R$2)</c:f>
              <c:numCache>
                <c:formatCode>m/d/yyyy</c:formatCode>
                <c:ptCount val="9"/>
                <c:pt idx="0">
                  <c:v>41780.0</c:v>
                </c:pt>
                <c:pt idx="1">
                  <c:v>41796.0</c:v>
                </c:pt>
                <c:pt idx="2">
                  <c:v>41810.0</c:v>
                </c:pt>
                <c:pt idx="3">
                  <c:v>41824.0</c:v>
                </c:pt>
                <c:pt idx="4">
                  <c:v>41838.0</c:v>
                </c:pt>
                <c:pt idx="5">
                  <c:v>41852.0</c:v>
                </c:pt>
                <c:pt idx="6">
                  <c:v>41867.0</c:v>
                </c:pt>
                <c:pt idx="7">
                  <c:v>41881.0</c:v>
                </c:pt>
                <c:pt idx="8">
                  <c:v>41897.0</c:v>
                </c:pt>
              </c:numCache>
            </c:numRef>
          </c:cat>
          <c:val>
            <c:numRef>
              <c:f>(weight!$B$7,weight!$D$7,weight!$F$7,weight!$H$7,weight!$J$7,weight!$L$7,weight!$N$7,weight!$P$7,weight!$R$7)</c:f>
              <c:numCache>
                <c:formatCode>General</c:formatCode>
                <c:ptCount val="9"/>
                <c:pt idx="0">
                  <c:v>3.55</c:v>
                </c:pt>
                <c:pt idx="1">
                  <c:v>13.8572448979592</c:v>
                </c:pt>
                <c:pt idx="2">
                  <c:v>28.01450000000001</c:v>
                </c:pt>
                <c:pt idx="3">
                  <c:v>49.85</c:v>
                </c:pt>
                <c:pt idx="4">
                  <c:v>69.7375</c:v>
                </c:pt>
                <c:pt idx="5">
                  <c:v>98.05</c:v>
                </c:pt>
                <c:pt idx="6">
                  <c:v>114.845</c:v>
                </c:pt>
                <c:pt idx="7">
                  <c:v>122.245</c:v>
                </c:pt>
                <c:pt idx="8">
                  <c:v>128.995</c:v>
                </c:pt>
              </c:numCache>
            </c:numRef>
          </c:val>
          <c:smooth val="0"/>
        </c:ser>
        <c:dLbls>
          <c:showLegendKey val="0"/>
          <c:showVal val="0"/>
          <c:showCatName val="0"/>
          <c:showSerName val="0"/>
          <c:showPercent val="0"/>
          <c:showBubbleSize val="0"/>
        </c:dLbls>
        <c:marker val="1"/>
        <c:smooth val="0"/>
        <c:axId val="-1977202408"/>
        <c:axId val="-2120568408"/>
      </c:lineChart>
      <c:dateAx>
        <c:axId val="-1977202408"/>
        <c:scaling>
          <c:orientation val="minMax"/>
        </c:scaling>
        <c:delete val="1"/>
        <c:axPos val="b"/>
        <c:numFmt formatCode="m/d/yyyy" sourceLinked="1"/>
        <c:majorTickMark val="out"/>
        <c:minorTickMark val="none"/>
        <c:tickLblPos val="nextTo"/>
        <c:crossAx val="-2120568408"/>
        <c:crosses val="autoZero"/>
        <c:auto val="1"/>
        <c:lblOffset val="100"/>
        <c:baseTimeUnit val="days"/>
      </c:dateAx>
      <c:valAx>
        <c:axId val="-2120568408"/>
        <c:scaling>
          <c:orientation val="minMax"/>
        </c:scaling>
        <c:delete val="1"/>
        <c:axPos val="l"/>
        <c:numFmt formatCode="General" sourceLinked="1"/>
        <c:majorTickMark val="none"/>
        <c:minorTickMark val="none"/>
        <c:tickLblPos val="nextTo"/>
        <c:crossAx val="-1977202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Tx1</c:v>
                </c:pt>
              </c:strCache>
            </c:strRef>
          </c:tx>
          <c:spPr>
            <a:ln w="28575" cap="rnd">
              <a:solidFill>
                <a:schemeClr val="accent1"/>
              </a:solidFill>
              <a:round/>
            </a:ln>
            <a:effectLst/>
          </c:spPr>
          <c:marker>
            <c:symbol val="none"/>
          </c:marker>
          <c:errBars>
            <c:errDir val="y"/>
            <c:errBarType val="both"/>
            <c:errValType val="cust"/>
            <c:noEndCap val="0"/>
            <c:plus>
              <c:numRef>
                <c:f>Sheet1!$D$27:$D$37</c:f>
                <c:numCache>
                  <c:formatCode>General</c:formatCode>
                  <c:ptCount val="11"/>
                  <c:pt idx="0">
                    <c:v>0.81595330947348</c:v>
                  </c:pt>
                  <c:pt idx="1">
                    <c:v>5.23373078125173</c:v>
                  </c:pt>
                  <c:pt idx="2">
                    <c:v>3.380654035459284</c:v>
                  </c:pt>
                  <c:pt idx="3">
                    <c:v>2.889303838077974</c:v>
                  </c:pt>
                  <c:pt idx="4">
                    <c:v>8.418260674502118</c:v>
                  </c:pt>
                  <c:pt idx="5">
                    <c:v>4.677839843459126</c:v>
                  </c:pt>
                  <c:pt idx="6">
                    <c:v>2.855593665659999</c:v>
                  </c:pt>
                  <c:pt idx="7">
                    <c:v>6.074109951586951</c:v>
                  </c:pt>
                  <c:pt idx="8">
                    <c:v>4.539063093780958</c:v>
                  </c:pt>
                  <c:pt idx="9">
                    <c:v>5.658590083742789</c:v>
                  </c:pt>
                  <c:pt idx="10">
                    <c:v>5.392236050907846</c:v>
                  </c:pt>
                </c:numCache>
              </c:numRef>
            </c:plus>
            <c:minus>
              <c:numRef>
                <c:f>Sheet1!$D$27:$D$37</c:f>
                <c:numCache>
                  <c:formatCode>General</c:formatCode>
                  <c:ptCount val="11"/>
                  <c:pt idx="0">
                    <c:v>0.81595330947348</c:v>
                  </c:pt>
                  <c:pt idx="1">
                    <c:v>5.23373078125173</c:v>
                  </c:pt>
                  <c:pt idx="2">
                    <c:v>3.380654035459284</c:v>
                  </c:pt>
                  <c:pt idx="3">
                    <c:v>2.889303838077974</c:v>
                  </c:pt>
                  <c:pt idx="4">
                    <c:v>8.418260674502118</c:v>
                  </c:pt>
                  <c:pt idx="5">
                    <c:v>4.677839843459126</c:v>
                  </c:pt>
                  <c:pt idx="6">
                    <c:v>2.855593665659999</c:v>
                  </c:pt>
                  <c:pt idx="7">
                    <c:v>6.074109951586951</c:v>
                  </c:pt>
                  <c:pt idx="8">
                    <c:v>4.539063093780958</c:v>
                  </c:pt>
                  <c:pt idx="9">
                    <c:v>5.658590083742789</c:v>
                  </c:pt>
                  <c:pt idx="10">
                    <c:v>5.392236050907846</c:v>
                  </c:pt>
                </c:numCache>
              </c:numRef>
            </c:minus>
            <c:spPr>
              <a:noFill/>
              <a:ln w="9525" cap="flat" cmpd="sng" algn="ctr">
                <a:solidFill>
                  <a:schemeClr val="tx1">
                    <a:lumMod val="65000"/>
                    <a:lumOff val="35000"/>
                  </a:schemeClr>
                </a:solidFill>
                <a:round/>
              </a:ln>
              <a:effectLst/>
            </c:spPr>
          </c:errBars>
          <c:cat>
            <c:numRef>
              <c:f>Sheet1!$A$2:$A$12</c:f>
              <c:numCache>
                <c:formatCode>General</c:formatCode>
                <c:ptCount val="11"/>
                <c:pt idx="0">
                  <c:v>10.0</c:v>
                </c:pt>
                <c:pt idx="1">
                  <c:v>49.0</c:v>
                </c:pt>
                <c:pt idx="2">
                  <c:v>88.0</c:v>
                </c:pt>
                <c:pt idx="3">
                  <c:v>127.0</c:v>
                </c:pt>
                <c:pt idx="4">
                  <c:v>166.0</c:v>
                </c:pt>
                <c:pt idx="5">
                  <c:v>205.0</c:v>
                </c:pt>
                <c:pt idx="6">
                  <c:v>244.0</c:v>
                </c:pt>
                <c:pt idx="7">
                  <c:v>283.0</c:v>
                </c:pt>
                <c:pt idx="8">
                  <c:v>322.0</c:v>
                </c:pt>
                <c:pt idx="9">
                  <c:v>361.0</c:v>
                </c:pt>
                <c:pt idx="10">
                  <c:v>400.0</c:v>
                </c:pt>
              </c:numCache>
            </c:numRef>
          </c:cat>
          <c:val>
            <c:numRef>
              <c:f>Sheet1!$B$2:$B$12</c:f>
              <c:numCache>
                <c:formatCode>General</c:formatCode>
                <c:ptCount val="11"/>
                <c:pt idx="0">
                  <c:v>14.11041666666663</c:v>
                </c:pt>
                <c:pt idx="1">
                  <c:v>64.08187499999998</c:v>
                </c:pt>
                <c:pt idx="2">
                  <c:v>73.70909857504</c:v>
                </c:pt>
                <c:pt idx="3">
                  <c:v>101.0881085540212</c:v>
                </c:pt>
                <c:pt idx="4">
                  <c:v>118.620973349585</c:v>
                </c:pt>
                <c:pt idx="5">
                  <c:v>134.0436045021461</c:v>
                </c:pt>
                <c:pt idx="6">
                  <c:v>137.90566102098</c:v>
                </c:pt>
                <c:pt idx="7">
                  <c:v>158.5694166360025</c:v>
                </c:pt>
                <c:pt idx="8">
                  <c:v>164.7511954548737</c:v>
                </c:pt>
                <c:pt idx="9">
                  <c:v>168.4679783932663</c:v>
                </c:pt>
                <c:pt idx="10">
                  <c:v>182.047188486485</c:v>
                </c:pt>
              </c:numCache>
            </c:numRef>
          </c:val>
          <c:smooth val="0"/>
        </c:ser>
        <c:ser>
          <c:idx val="1"/>
          <c:order val="1"/>
          <c:tx>
            <c:strRef>
              <c:f>Sheet1!$C$1</c:f>
              <c:strCache>
                <c:ptCount val="1"/>
                <c:pt idx="0">
                  <c:v>Tx2</c:v>
                </c:pt>
              </c:strCache>
            </c:strRef>
          </c:tx>
          <c:spPr>
            <a:ln w="28575" cap="rnd">
              <a:solidFill>
                <a:schemeClr val="accent2"/>
              </a:solidFill>
              <a:round/>
            </a:ln>
            <a:effectLst/>
          </c:spPr>
          <c:marker>
            <c:symbol val="none"/>
          </c:marker>
          <c:errBars>
            <c:errDir val="y"/>
            <c:errBarType val="both"/>
            <c:errValType val="cust"/>
            <c:noEndCap val="0"/>
            <c:plus>
              <c:numRef>
                <c:f>Sheet1!$G$27:$G$37</c:f>
                <c:numCache>
                  <c:formatCode>General</c:formatCode>
                  <c:ptCount val="11"/>
                  <c:pt idx="0">
                    <c:v>0.770129859179605</c:v>
                  </c:pt>
                  <c:pt idx="1">
                    <c:v>4.639393320058747</c:v>
                  </c:pt>
                  <c:pt idx="2">
                    <c:v>2.577394961781193</c:v>
                  </c:pt>
                  <c:pt idx="3">
                    <c:v>7.125764019215959</c:v>
                  </c:pt>
                  <c:pt idx="4">
                    <c:v>6.71147339474113</c:v>
                  </c:pt>
                  <c:pt idx="5">
                    <c:v>4.63036604378383</c:v>
                  </c:pt>
                  <c:pt idx="6">
                    <c:v>5.086342829565015</c:v>
                  </c:pt>
                  <c:pt idx="7">
                    <c:v>14.4055678281597</c:v>
                  </c:pt>
                  <c:pt idx="8">
                    <c:v>4.938812793027593</c:v>
                  </c:pt>
                  <c:pt idx="9">
                    <c:v>4.67474203384096</c:v>
                  </c:pt>
                  <c:pt idx="10">
                    <c:v>4.270619874527621</c:v>
                  </c:pt>
                </c:numCache>
              </c:numRef>
            </c:plus>
            <c:minus>
              <c:numRef>
                <c:f>Sheet1!$G$27:$G$37</c:f>
                <c:numCache>
                  <c:formatCode>General</c:formatCode>
                  <c:ptCount val="11"/>
                  <c:pt idx="0">
                    <c:v>0.770129859179605</c:v>
                  </c:pt>
                  <c:pt idx="1">
                    <c:v>4.639393320058747</c:v>
                  </c:pt>
                  <c:pt idx="2">
                    <c:v>2.577394961781193</c:v>
                  </c:pt>
                  <c:pt idx="3">
                    <c:v>7.125764019215959</c:v>
                  </c:pt>
                  <c:pt idx="4">
                    <c:v>6.71147339474113</c:v>
                  </c:pt>
                  <c:pt idx="5">
                    <c:v>4.63036604378383</c:v>
                  </c:pt>
                  <c:pt idx="6">
                    <c:v>5.086342829565015</c:v>
                  </c:pt>
                  <c:pt idx="7">
                    <c:v>14.4055678281597</c:v>
                  </c:pt>
                  <c:pt idx="8">
                    <c:v>4.938812793027593</c:v>
                  </c:pt>
                  <c:pt idx="9">
                    <c:v>4.67474203384096</c:v>
                  </c:pt>
                  <c:pt idx="10">
                    <c:v>4.270619874527621</c:v>
                  </c:pt>
                </c:numCache>
              </c:numRef>
            </c:minus>
            <c:spPr>
              <a:noFill/>
              <a:ln w="9525" cap="flat" cmpd="sng" algn="ctr">
                <a:solidFill>
                  <a:schemeClr val="tx1">
                    <a:lumMod val="65000"/>
                    <a:lumOff val="35000"/>
                  </a:schemeClr>
                </a:solidFill>
                <a:round/>
              </a:ln>
              <a:effectLst/>
            </c:spPr>
          </c:errBars>
          <c:cat>
            <c:numRef>
              <c:f>Sheet1!$A$2:$A$12</c:f>
              <c:numCache>
                <c:formatCode>General</c:formatCode>
                <c:ptCount val="11"/>
                <c:pt idx="0">
                  <c:v>10.0</c:v>
                </c:pt>
                <c:pt idx="1">
                  <c:v>49.0</c:v>
                </c:pt>
                <c:pt idx="2">
                  <c:v>88.0</c:v>
                </c:pt>
                <c:pt idx="3">
                  <c:v>127.0</c:v>
                </c:pt>
                <c:pt idx="4">
                  <c:v>166.0</c:v>
                </c:pt>
                <c:pt idx="5">
                  <c:v>205.0</c:v>
                </c:pt>
                <c:pt idx="6">
                  <c:v>244.0</c:v>
                </c:pt>
                <c:pt idx="7">
                  <c:v>283.0</c:v>
                </c:pt>
                <c:pt idx="8">
                  <c:v>322.0</c:v>
                </c:pt>
                <c:pt idx="9">
                  <c:v>361.0</c:v>
                </c:pt>
                <c:pt idx="10">
                  <c:v>400.0</c:v>
                </c:pt>
              </c:numCache>
            </c:numRef>
          </c:cat>
          <c:val>
            <c:numRef>
              <c:f>Sheet1!$C$2:$C$12</c:f>
              <c:numCache>
                <c:formatCode>General</c:formatCode>
                <c:ptCount val="11"/>
                <c:pt idx="0">
                  <c:v>17.715</c:v>
                </c:pt>
                <c:pt idx="1">
                  <c:v>66.25774305555488</c:v>
                </c:pt>
                <c:pt idx="2">
                  <c:v>88.52288104257104</c:v>
                </c:pt>
                <c:pt idx="3">
                  <c:v>109.49084405181</c:v>
                </c:pt>
                <c:pt idx="4">
                  <c:v>128.5467556748668</c:v>
                </c:pt>
                <c:pt idx="5">
                  <c:v>143.110743700745</c:v>
                </c:pt>
                <c:pt idx="6">
                  <c:v>158.3991707693312</c:v>
                </c:pt>
                <c:pt idx="7">
                  <c:v>178.0839170766025</c:v>
                </c:pt>
                <c:pt idx="8">
                  <c:v>180.9659070998374</c:v>
                </c:pt>
                <c:pt idx="9">
                  <c:v>189.0653356562875</c:v>
                </c:pt>
                <c:pt idx="10">
                  <c:v>206.9415729952875</c:v>
                </c:pt>
              </c:numCache>
            </c:numRef>
          </c:val>
          <c:smooth val="0"/>
        </c:ser>
        <c:ser>
          <c:idx val="2"/>
          <c:order val="2"/>
          <c:tx>
            <c:strRef>
              <c:f>Sheet1!$D$1</c:f>
              <c:strCache>
                <c:ptCount val="1"/>
                <c:pt idx="0">
                  <c:v>Tx3</c:v>
                </c:pt>
              </c:strCache>
            </c:strRef>
          </c:tx>
          <c:spPr>
            <a:ln w="28575" cap="rnd">
              <a:solidFill>
                <a:schemeClr val="accent3"/>
              </a:solidFill>
              <a:round/>
            </a:ln>
            <a:effectLst/>
          </c:spPr>
          <c:marker>
            <c:symbol val="none"/>
          </c:marker>
          <c:errBars>
            <c:errDir val="y"/>
            <c:errBarType val="both"/>
            <c:errValType val="cust"/>
            <c:noEndCap val="0"/>
            <c:plus>
              <c:numRef>
                <c:f>Sheet1!$J$27:$J$37</c:f>
                <c:numCache>
                  <c:formatCode>General</c:formatCode>
                  <c:ptCount val="11"/>
                  <c:pt idx="0">
                    <c:v>0.969039681897808</c:v>
                  </c:pt>
                  <c:pt idx="1">
                    <c:v>3.309224989200311</c:v>
                  </c:pt>
                  <c:pt idx="2">
                    <c:v>2.451893620137278</c:v>
                  </c:pt>
                  <c:pt idx="3">
                    <c:v>4.542098516319295</c:v>
                  </c:pt>
                  <c:pt idx="4">
                    <c:v>6.44106074897319</c:v>
                  </c:pt>
                  <c:pt idx="5">
                    <c:v>5.676215130006573</c:v>
                  </c:pt>
                  <c:pt idx="6">
                    <c:v>3.131226048829627</c:v>
                  </c:pt>
                  <c:pt idx="7">
                    <c:v>4.141226496005423</c:v>
                  </c:pt>
                  <c:pt idx="8">
                    <c:v>3.232879716871145</c:v>
                  </c:pt>
                  <c:pt idx="9">
                    <c:v>4.922111137443944</c:v>
                  </c:pt>
                  <c:pt idx="10">
                    <c:v>7.533447576648497</c:v>
                  </c:pt>
                </c:numCache>
              </c:numRef>
            </c:plus>
            <c:minus>
              <c:numRef>
                <c:f>Sheet1!$J$27:$J$37</c:f>
                <c:numCache>
                  <c:formatCode>General</c:formatCode>
                  <c:ptCount val="11"/>
                  <c:pt idx="0">
                    <c:v>0.969039681897808</c:v>
                  </c:pt>
                  <c:pt idx="1">
                    <c:v>3.309224989200311</c:v>
                  </c:pt>
                  <c:pt idx="2">
                    <c:v>2.451893620137278</c:v>
                  </c:pt>
                  <c:pt idx="3">
                    <c:v>4.542098516319295</c:v>
                  </c:pt>
                  <c:pt idx="4">
                    <c:v>6.44106074897319</c:v>
                  </c:pt>
                  <c:pt idx="5">
                    <c:v>5.676215130006573</c:v>
                  </c:pt>
                  <c:pt idx="6">
                    <c:v>3.131226048829627</c:v>
                  </c:pt>
                  <c:pt idx="7">
                    <c:v>4.141226496005423</c:v>
                  </c:pt>
                  <c:pt idx="8">
                    <c:v>3.232879716871145</c:v>
                  </c:pt>
                  <c:pt idx="9">
                    <c:v>4.922111137443944</c:v>
                  </c:pt>
                  <c:pt idx="10">
                    <c:v>7.533447576648497</c:v>
                  </c:pt>
                </c:numCache>
              </c:numRef>
            </c:minus>
            <c:spPr>
              <a:noFill/>
              <a:ln w="9525" cap="flat" cmpd="sng" algn="ctr">
                <a:solidFill>
                  <a:schemeClr val="tx1">
                    <a:lumMod val="65000"/>
                    <a:lumOff val="35000"/>
                  </a:schemeClr>
                </a:solidFill>
                <a:round/>
              </a:ln>
              <a:effectLst/>
            </c:spPr>
          </c:errBars>
          <c:cat>
            <c:numRef>
              <c:f>Sheet1!$A$2:$A$12</c:f>
              <c:numCache>
                <c:formatCode>General</c:formatCode>
                <c:ptCount val="11"/>
                <c:pt idx="0">
                  <c:v>10.0</c:v>
                </c:pt>
                <c:pt idx="1">
                  <c:v>49.0</c:v>
                </c:pt>
                <c:pt idx="2">
                  <c:v>88.0</c:v>
                </c:pt>
                <c:pt idx="3">
                  <c:v>127.0</c:v>
                </c:pt>
                <c:pt idx="4">
                  <c:v>166.0</c:v>
                </c:pt>
                <c:pt idx="5">
                  <c:v>205.0</c:v>
                </c:pt>
                <c:pt idx="6">
                  <c:v>244.0</c:v>
                </c:pt>
                <c:pt idx="7">
                  <c:v>283.0</c:v>
                </c:pt>
                <c:pt idx="8">
                  <c:v>322.0</c:v>
                </c:pt>
                <c:pt idx="9">
                  <c:v>361.0</c:v>
                </c:pt>
                <c:pt idx="10">
                  <c:v>400.0</c:v>
                </c:pt>
              </c:numCache>
            </c:numRef>
          </c:cat>
          <c:val>
            <c:numRef>
              <c:f>Sheet1!$D$2:$D$12</c:f>
              <c:numCache>
                <c:formatCode>General</c:formatCode>
                <c:ptCount val="11"/>
                <c:pt idx="0">
                  <c:v>11.66874999999987</c:v>
                </c:pt>
                <c:pt idx="1">
                  <c:v>48.63262133699787</c:v>
                </c:pt>
                <c:pt idx="2">
                  <c:v>59.78379464285662</c:v>
                </c:pt>
                <c:pt idx="3">
                  <c:v>85.2898075882375</c:v>
                </c:pt>
                <c:pt idx="4">
                  <c:v>88.98338609309366</c:v>
                </c:pt>
                <c:pt idx="5">
                  <c:v>106.003389480215</c:v>
                </c:pt>
                <c:pt idx="6">
                  <c:v>104.5190050054175</c:v>
                </c:pt>
                <c:pt idx="7">
                  <c:v>118.33458278634</c:v>
                </c:pt>
                <c:pt idx="8">
                  <c:v>125.7863933492988</c:v>
                </c:pt>
                <c:pt idx="9">
                  <c:v>122.9083401678125</c:v>
                </c:pt>
                <c:pt idx="10">
                  <c:v>141.5080429726638</c:v>
                </c:pt>
              </c:numCache>
            </c:numRef>
          </c:val>
          <c:smooth val="0"/>
        </c:ser>
        <c:ser>
          <c:idx val="3"/>
          <c:order val="3"/>
          <c:tx>
            <c:strRef>
              <c:f>Sheet1!$E$1</c:f>
              <c:strCache>
                <c:ptCount val="1"/>
                <c:pt idx="0">
                  <c:v>Tx4</c:v>
                </c:pt>
              </c:strCache>
            </c:strRef>
          </c:tx>
          <c:spPr>
            <a:ln w="28575" cap="rnd">
              <a:solidFill>
                <a:schemeClr val="accent4"/>
              </a:solidFill>
              <a:round/>
            </a:ln>
            <a:effectLst/>
          </c:spPr>
          <c:marker>
            <c:symbol val="none"/>
          </c:marker>
          <c:errBars>
            <c:errDir val="y"/>
            <c:errBarType val="both"/>
            <c:errValType val="cust"/>
            <c:noEndCap val="0"/>
            <c:plus>
              <c:numRef>
                <c:f>Sheet1!$M$27:$M$37</c:f>
                <c:numCache>
                  <c:formatCode>General</c:formatCode>
                  <c:ptCount val="11"/>
                  <c:pt idx="0">
                    <c:v>1.532918120110471</c:v>
                  </c:pt>
                  <c:pt idx="1">
                    <c:v>2.42290480583231</c:v>
                  </c:pt>
                  <c:pt idx="2">
                    <c:v>3.513122622264384</c:v>
                  </c:pt>
                  <c:pt idx="3">
                    <c:v>3.711361613257582</c:v>
                  </c:pt>
                  <c:pt idx="4">
                    <c:v>7.390310930907074</c:v>
                  </c:pt>
                  <c:pt idx="5">
                    <c:v>5.085592257883832</c:v>
                  </c:pt>
                  <c:pt idx="6">
                    <c:v>5.65522348494079</c:v>
                  </c:pt>
                  <c:pt idx="7">
                    <c:v>4.960450291856278</c:v>
                  </c:pt>
                  <c:pt idx="8">
                    <c:v>3.14532077956332</c:v>
                  </c:pt>
                  <c:pt idx="9">
                    <c:v>2.872287108437606</c:v>
                  </c:pt>
                  <c:pt idx="10">
                    <c:v>8.701556499081427</c:v>
                  </c:pt>
                </c:numCache>
              </c:numRef>
            </c:plus>
            <c:minus>
              <c:numRef>
                <c:f>Sheet1!$M$27:$M$37</c:f>
                <c:numCache>
                  <c:formatCode>General</c:formatCode>
                  <c:ptCount val="11"/>
                  <c:pt idx="0">
                    <c:v>1.532918120110471</c:v>
                  </c:pt>
                  <c:pt idx="1">
                    <c:v>2.42290480583231</c:v>
                  </c:pt>
                  <c:pt idx="2">
                    <c:v>3.513122622264384</c:v>
                  </c:pt>
                  <c:pt idx="3">
                    <c:v>3.711361613257582</c:v>
                  </c:pt>
                  <c:pt idx="4">
                    <c:v>7.390310930907074</c:v>
                  </c:pt>
                  <c:pt idx="5">
                    <c:v>5.085592257883832</c:v>
                  </c:pt>
                  <c:pt idx="6">
                    <c:v>5.65522348494079</c:v>
                  </c:pt>
                  <c:pt idx="7">
                    <c:v>4.960450291856278</c:v>
                  </c:pt>
                  <c:pt idx="8">
                    <c:v>3.14532077956332</c:v>
                  </c:pt>
                  <c:pt idx="9">
                    <c:v>2.872287108437606</c:v>
                  </c:pt>
                  <c:pt idx="10">
                    <c:v>8.701556499081427</c:v>
                  </c:pt>
                </c:numCache>
              </c:numRef>
            </c:minus>
            <c:spPr>
              <a:noFill/>
              <a:ln w="9525" cap="flat" cmpd="sng" algn="ctr">
                <a:solidFill>
                  <a:schemeClr val="tx1">
                    <a:lumMod val="65000"/>
                    <a:lumOff val="35000"/>
                  </a:schemeClr>
                </a:solidFill>
                <a:round/>
              </a:ln>
              <a:effectLst/>
            </c:spPr>
          </c:errBars>
          <c:cat>
            <c:numRef>
              <c:f>Sheet1!$A$2:$A$12</c:f>
              <c:numCache>
                <c:formatCode>General</c:formatCode>
                <c:ptCount val="11"/>
                <c:pt idx="0">
                  <c:v>10.0</c:v>
                </c:pt>
                <c:pt idx="1">
                  <c:v>49.0</c:v>
                </c:pt>
                <c:pt idx="2">
                  <c:v>88.0</c:v>
                </c:pt>
                <c:pt idx="3">
                  <c:v>127.0</c:v>
                </c:pt>
                <c:pt idx="4">
                  <c:v>166.0</c:v>
                </c:pt>
                <c:pt idx="5">
                  <c:v>205.0</c:v>
                </c:pt>
                <c:pt idx="6">
                  <c:v>244.0</c:v>
                </c:pt>
                <c:pt idx="7">
                  <c:v>283.0</c:v>
                </c:pt>
                <c:pt idx="8">
                  <c:v>322.0</c:v>
                </c:pt>
                <c:pt idx="9">
                  <c:v>361.0</c:v>
                </c:pt>
                <c:pt idx="10">
                  <c:v>400.0</c:v>
                </c:pt>
              </c:numCache>
            </c:numRef>
          </c:cat>
          <c:val>
            <c:numRef>
              <c:f>Sheet1!$E$2:$E$12</c:f>
              <c:numCache>
                <c:formatCode>General</c:formatCode>
                <c:ptCount val="11"/>
                <c:pt idx="0">
                  <c:v>18.11666666666663</c:v>
                </c:pt>
                <c:pt idx="1">
                  <c:v>61.413110119045</c:v>
                </c:pt>
                <c:pt idx="2">
                  <c:v>83.68958423522118</c:v>
                </c:pt>
                <c:pt idx="3">
                  <c:v>95.61555527806624</c:v>
                </c:pt>
                <c:pt idx="4">
                  <c:v>117.8946981970575</c:v>
                </c:pt>
                <c:pt idx="5">
                  <c:v>118.78619969494</c:v>
                </c:pt>
                <c:pt idx="6">
                  <c:v>137.340445423645</c:v>
                </c:pt>
                <c:pt idx="7">
                  <c:v>141.230624812355</c:v>
                </c:pt>
                <c:pt idx="8">
                  <c:v>154.2239316623425</c:v>
                </c:pt>
                <c:pt idx="9">
                  <c:v>154.6075730455487</c:v>
                </c:pt>
                <c:pt idx="10">
                  <c:v>171.9786354017825</c:v>
                </c:pt>
              </c:numCache>
            </c:numRef>
          </c:val>
          <c:smooth val="0"/>
        </c:ser>
        <c:ser>
          <c:idx val="4"/>
          <c:order val="4"/>
          <c:tx>
            <c:strRef>
              <c:f>Sheet1!$F$1</c:f>
              <c:strCache>
                <c:ptCount val="1"/>
                <c:pt idx="0">
                  <c:v>Tx5</c:v>
                </c:pt>
              </c:strCache>
            </c:strRef>
          </c:tx>
          <c:spPr>
            <a:ln w="28575" cap="rnd">
              <a:solidFill>
                <a:schemeClr val="accent6"/>
              </a:solidFill>
              <a:round/>
            </a:ln>
            <a:effectLst/>
          </c:spPr>
          <c:marker>
            <c:symbol val="none"/>
          </c:marker>
          <c:errBars>
            <c:errDir val="y"/>
            <c:errBarType val="both"/>
            <c:errValType val="cust"/>
            <c:noEndCap val="0"/>
            <c:plus>
              <c:numRef>
                <c:f>Sheet1!$P$27:$P$37</c:f>
                <c:numCache>
                  <c:formatCode>General</c:formatCode>
                  <c:ptCount val="11"/>
                  <c:pt idx="0">
                    <c:v>0.439912330807284</c:v>
                  </c:pt>
                  <c:pt idx="1">
                    <c:v>2.501539013170356</c:v>
                  </c:pt>
                  <c:pt idx="2">
                    <c:v>4.040588336819576</c:v>
                  </c:pt>
                  <c:pt idx="3">
                    <c:v>2.704987790861094</c:v>
                  </c:pt>
                  <c:pt idx="4">
                    <c:v>4.046114538644646</c:v>
                  </c:pt>
                  <c:pt idx="5">
                    <c:v>5.639286417328862</c:v>
                  </c:pt>
                  <c:pt idx="6">
                    <c:v>4.895899308986712</c:v>
                  </c:pt>
                  <c:pt idx="7">
                    <c:v>3.383528367747618</c:v>
                  </c:pt>
                  <c:pt idx="8">
                    <c:v>3.425265664047905</c:v>
                  </c:pt>
                  <c:pt idx="9">
                    <c:v>4.792734564471067</c:v>
                  </c:pt>
                  <c:pt idx="10">
                    <c:v>5.542068549014255</c:v>
                  </c:pt>
                </c:numCache>
              </c:numRef>
            </c:plus>
            <c:minus>
              <c:numRef>
                <c:f>Sheet1!$P$27:$P$37</c:f>
                <c:numCache>
                  <c:formatCode>General</c:formatCode>
                  <c:ptCount val="11"/>
                  <c:pt idx="0">
                    <c:v>0.439912330807284</c:v>
                  </c:pt>
                  <c:pt idx="1">
                    <c:v>2.501539013170356</c:v>
                  </c:pt>
                  <c:pt idx="2">
                    <c:v>4.040588336819576</c:v>
                  </c:pt>
                  <c:pt idx="3">
                    <c:v>2.704987790861094</c:v>
                  </c:pt>
                  <c:pt idx="4">
                    <c:v>4.046114538644646</c:v>
                  </c:pt>
                  <c:pt idx="5">
                    <c:v>5.639286417328862</c:v>
                  </c:pt>
                  <c:pt idx="6">
                    <c:v>4.895899308986712</c:v>
                  </c:pt>
                  <c:pt idx="7">
                    <c:v>3.383528367747618</c:v>
                  </c:pt>
                  <c:pt idx="8">
                    <c:v>3.425265664047905</c:v>
                  </c:pt>
                  <c:pt idx="9">
                    <c:v>4.792734564471067</c:v>
                  </c:pt>
                  <c:pt idx="10">
                    <c:v>5.542068549014255</c:v>
                  </c:pt>
                </c:numCache>
              </c:numRef>
            </c:minus>
            <c:spPr>
              <a:noFill/>
              <a:ln w="9525" cap="flat" cmpd="sng" algn="ctr">
                <a:solidFill>
                  <a:schemeClr val="tx1">
                    <a:lumMod val="65000"/>
                    <a:lumOff val="35000"/>
                  </a:schemeClr>
                </a:solidFill>
                <a:round/>
              </a:ln>
              <a:effectLst/>
            </c:spPr>
          </c:errBars>
          <c:cat>
            <c:numRef>
              <c:f>Sheet1!$A$2:$A$12</c:f>
              <c:numCache>
                <c:formatCode>General</c:formatCode>
                <c:ptCount val="11"/>
                <c:pt idx="0">
                  <c:v>10.0</c:v>
                </c:pt>
                <c:pt idx="1">
                  <c:v>49.0</c:v>
                </c:pt>
                <c:pt idx="2">
                  <c:v>88.0</c:v>
                </c:pt>
                <c:pt idx="3">
                  <c:v>127.0</c:v>
                </c:pt>
                <c:pt idx="4">
                  <c:v>166.0</c:v>
                </c:pt>
                <c:pt idx="5">
                  <c:v>205.0</c:v>
                </c:pt>
                <c:pt idx="6">
                  <c:v>244.0</c:v>
                </c:pt>
                <c:pt idx="7">
                  <c:v>283.0</c:v>
                </c:pt>
                <c:pt idx="8">
                  <c:v>322.0</c:v>
                </c:pt>
                <c:pt idx="9">
                  <c:v>361.0</c:v>
                </c:pt>
                <c:pt idx="10">
                  <c:v>400.0</c:v>
                </c:pt>
              </c:numCache>
            </c:numRef>
          </c:cat>
          <c:val>
            <c:numRef>
              <c:f>Sheet1!$F$2:$F$12</c:f>
              <c:numCache>
                <c:formatCode>General</c:formatCode>
                <c:ptCount val="11"/>
                <c:pt idx="0">
                  <c:v>9.18541666666663</c:v>
                </c:pt>
                <c:pt idx="1">
                  <c:v>37.32291666666659</c:v>
                </c:pt>
                <c:pt idx="2">
                  <c:v>53.790223214285</c:v>
                </c:pt>
                <c:pt idx="3">
                  <c:v>63.10380501442624</c:v>
                </c:pt>
                <c:pt idx="4">
                  <c:v>77.88582837301362</c:v>
                </c:pt>
                <c:pt idx="5">
                  <c:v>82.75479437228984</c:v>
                </c:pt>
                <c:pt idx="6">
                  <c:v>87.5910236291438</c:v>
                </c:pt>
                <c:pt idx="7">
                  <c:v>87.84860668845998</c:v>
                </c:pt>
                <c:pt idx="8">
                  <c:v>101.8567213689225</c:v>
                </c:pt>
                <c:pt idx="9">
                  <c:v>114.0279166958963</c:v>
                </c:pt>
                <c:pt idx="10">
                  <c:v>123.9436557192913</c:v>
                </c:pt>
              </c:numCache>
            </c:numRef>
          </c:val>
          <c:smooth val="0"/>
        </c:ser>
        <c:dLbls>
          <c:showLegendKey val="0"/>
          <c:showVal val="0"/>
          <c:showCatName val="0"/>
          <c:showSerName val="0"/>
          <c:showPercent val="0"/>
          <c:showBubbleSize val="0"/>
        </c:dLbls>
        <c:marker val="1"/>
        <c:smooth val="0"/>
        <c:axId val="-2042882504"/>
        <c:axId val="-2042862248"/>
      </c:lineChart>
      <c:catAx>
        <c:axId val="-2042882504"/>
        <c:scaling>
          <c:orientation val="minMax"/>
        </c:scaling>
        <c:delete val="1"/>
        <c:axPos val="b"/>
        <c:numFmt formatCode="General" sourceLinked="1"/>
        <c:majorTickMark val="none"/>
        <c:minorTickMark val="none"/>
        <c:tickLblPos val="nextTo"/>
        <c:crossAx val="-2042862248"/>
        <c:crosses val="autoZero"/>
        <c:auto val="1"/>
        <c:lblAlgn val="ctr"/>
        <c:lblOffset val="100"/>
        <c:noMultiLvlLbl val="0"/>
      </c:catAx>
      <c:valAx>
        <c:axId val="-2042862248"/>
        <c:scaling>
          <c:orientation val="minMax"/>
        </c:scaling>
        <c:delete val="1"/>
        <c:axPos val="l"/>
        <c:numFmt formatCode="General" sourceLinked="1"/>
        <c:majorTickMark val="none"/>
        <c:minorTickMark val="none"/>
        <c:tickLblPos val="nextTo"/>
        <c:crossAx val="-2042882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errBars>
            <c:errBarType val="both"/>
            <c:errValType val="cust"/>
            <c:noEndCap val="0"/>
            <c:plus>
              <c:numRef>
                <c:f>t2vst5_1!$D$2:$D$9</c:f>
                <c:numCache>
                  <c:formatCode>General</c:formatCode>
                  <c:ptCount val="8"/>
                  <c:pt idx="0">
                    <c:v>0.000206729886265662</c:v>
                  </c:pt>
                  <c:pt idx="1">
                    <c:v>0.000117137921222437</c:v>
                  </c:pt>
                  <c:pt idx="2">
                    <c:v>0.000137260844788339</c:v>
                  </c:pt>
                  <c:pt idx="3">
                    <c:v>0.00137517094523932</c:v>
                  </c:pt>
                  <c:pt idx="4">
                    <c:v>0.000173393716696069</c:v>
                  </c:pt>
                  <c:pt idx="5">
                    <c:v>0.000440357994113091</c:v>
                  </c:pt>
                  <c:pt idx="6">
                    <c:v>3.16617932447111E-5</c:v>
                  </c:pt>
                  <c:pt idx="7">
                    <c:v>5.89530024750254E-5</c:v>
                  </c:pt>
                </c:numCache>
              </c:numRef>
            </c:plus>
            <c:minus>
              <c:numRef>
                <c:f>t2vst5_1!$D$2:$D$9</c:f>
                <c:numCache>
                  <c:formatCode>General</c:formatCode>
                  <c:ptCount val="8"/>
                  <c:pt idx="0">
                    <c:v>0.000206729886265662</c:v>
                  </c:pt>
                  <c:pt idx="1">
                    <c:v>0.000117137921222437</c:v>
                  </c:pt>
                  <c:pt idx="2">
                    <c:v>0.000137260844788339</c:v>
                  </c:pt>
                  <c:pt idx="3">
                    <c:v>0.00137517094523932</c:v>
                  </c:pt>
                  <c:pt idx="4">
                    <c:v>0.000173393716696069</c:v>
                  </c:pt>
                  <c:pt idx="5">
                    <c:v>0.000440357994113091</c:v>
                  </c:pt>
                  <c:pt idx="6">
                    <c:v>3.16617932447111E-5</c:v>
                  </c:pt>
                  <c:pt idx="7">
                    <c:v>5.89530024750254E-5</c:v>
                  </c:pt>
                </c:numCache>
              </c:numRef>
            </c:minus>
            <c:spPr>
              <a:noFill/>
              <a:ln w="9525" cap="flat" cmpd="sng" algn="ctr">
                <a:solidFill>
                  <a:schemeClr val="tx1">
                    <a:lumMod val="65000"/>
                    <a:lumOff val="35000"/>
                  </a:schemeClr>
                </a:solidFill>
                <a:round/>
              </a:ln>
              <a:effectLst/>
            </c:spPr>
          </c:errBars>
          <c:cat>
            <c:strRef>
              <c:f>t2vst5_1!$A$2:$A$9</c:f>
              <c:strCache>
                <c:ptCount val="8"/>
                <c:pt idx="0">
                  <c:v>Nucleotide Metabolism</c:v>
                </c:pt>
                <c:pt idx="1">
                  <c:v>Lipid Metabolism</c:v>
                </c:pt>
                <c:pt idx="2">
                  <c:v>Xenobiotics Biodegradation and Metabolism</c:v>
                </c:pt>
                <c:pt idx="3">
                  <c:v>Carbohydrate Metabolism</c:v>
                </c:pt>
                <c:pt idx="4">
                  <c:v>Glycan Biosynthesis and Metabolism</c:v>
                </c:pt>
                <c:pt idx="5">
                  <c:v>Cell Motility</c:v>
                </c:pt>
                <c:pt idx="6">
                  <c:v>Environmental Adaptation</c:v>
                </c:pt>
                <c:pt idx="7">
                  <c:v>Signaling Molecules and Interaction</c:v>
                </c:pt>
              </c:strCache>
            </c:strRef>
          </c:cat>
          <c:val>
            <c:numRef>
              <c:f>t2vst5_1!$B$2:$B$9</c:f>
              <c:numCache>
                <c:formatCode>0.00%</c:formatCode>
                <c:ptCount val="8"/>
                <c:pt idx="0">
                  <c:v>0.0424119899882303</c:v>
                </c:pt>
                <c:pt idx="1">
                  <c:v>0.032730496366</c:v>
                </c:pt>
                <c:pt idx="2">
                  <c:v>0.0266117012574692</c:v>
                </c:pt>
                <c:pt idx="3">
                  <c:v>0.12664538676667</c:v>
                </c:pt>
                <c:pt idx="4">
                  <c:v>0.0244877692980621</c:v>
                </c:pt>
                <c:pt idx="5">
                  <c:v>0.0110753241318588</c:v>
                </c:pt>
                <c:pt idx="6">
                  <c:v>0.00184478077829552</c:v>
                </c:pt>
                <c:pt idx="7">
                  <c:v>0.00315569416375887</c:v>
                </c:pt>
              </c:numCache>
            </c:numRef>
          </c:val>
        </c:ser>
        <c:ser>
          <c:idx val="1"/>
          <c:order val="1"/>
          <c:spPr>
            <a:solidFill>
              <a:schemeClr val="accent2"/>
            </a:solidFill>
            <a:ln>
              <a:noFill/>
            </a:ln>
            <a:effectLst/>
          </c:spPr>
          <c:invertIfNegative val="0"/>
          <c:errBars>
            <c:errBarType val="both"/>
            <c:errValType val="cust"/>
            <c:noEndCap val="0"/>
            <c:plus>
              <c:numRef>
                <c:f>t2vst5_1!$G$2:$G$9</c:f>
                <c:numCache>
                  <c:formatCode>General</c:formatCode>
                  <c:ptCount val="8"/>
                  <c:pt idx="0">
                    <c:v>0.000482250842851686</c:v>
                  </c:pt>
                  <c:pt idx="1">
                    <c:v>0.000380490402600018</c:v>
                  </c:pt>
                  <c:pt idx="2">
                    <c:v>0.00034738754868083</c:v>
                  </c:pt>
                  <c:pt idx="3">
                    <c:v>0.00240533353322294</c:v>
                  </c:pt>
                  <c:pt idx="4">
                    <c:v>0.000706124474190478</c:v>
                  </c:pt>
                  <c:pt idx="5">
                    <c:v>0.00145404992379841</c:v>
                  </c:pt>
                  <c:pt idx="6">
                    <c:v>6.15674273727789E-5</c:v>
                  </c:pt>
                  <c:pt idx="7">
                    <c:v>0.000104269322461651</c:v>
                  </c:pt>
                </c:numCache>
              </c:numRef>
            </c:plus>
            <c:minus>
              <c:numRef>
                <c:f>t2vst5_1!$G$2:$G$9</c:f>
                <c:numCache>
                  <c:formatCode>General</c:formatCode>
                  <c:ptCount val="8"/>
                  <c:pt idx="0">
                    <c:v>0.000482250842851686</c:v>
                  </c:pt>
                  <c:pt idx="1">
                    <c:v>0.000380490402600018</c:v>
                  </c:pt>
                  <c:pt idx="2">
                    <c:v>0.00034738754868083</c:v>
                  </c:pt>
                  <c:pt idx="3">
                    <c:v>0.00240533353322294</c:v>
                  </c:pt>
                  <c:pt idx="4">
                    <c:v>0.000706124474190478</c:v>
                  </c:pt>
                  <c:pt idx="5">
                    <c:v>0.00145404992379841</c:v>
                  </c:pt>
                  <c:pt idx="6">
                    <c:v>6.15674273727789E-5</c:v>
                  </c:pt>
                  <c:pt idx="7">
                    <c:v>0.000104269322461651</c:v>
                  </c:pt>
                </c:numCache>
              </c:numRef>
            </c:minus>
            <c:spPr>
              <a:noFill/>
              <a:ln w="9525" cap="flat" cmpd="sng" algn="ctr">
                <a:solidFill>
                  <a:schemeClr val="tx1">
                    <a:lumMod val="65000"/>
                    <a:lumOff val="35000"/>
                  </a:schemeClr>
                </a:solidFill>
                <a:round/>
              </a:ln>
              <a:effectLst/>
            </c:spPr>
          </c:errBars>
          <c:cat>
            <c:strRef>
              <c:f>t2vst5_1!$A$2:$A$9</c:f>
              <c:strCache>
                <c:ptCount val="8"/>
                <c:pt idx="0">
                  <c:v>Nucleotide Metabolism</c:v>
                </c:pt>
                <c:pt idx="1">
                  <c:v>Lipid Metabolism</c:v>
                </c:pt>
                <c:pt idx="2">
                  <c:v>Xenobiotics Biodegradation and Metabolism</c:v>
                </c:pt>
                <c:pt idx="3">
                  <c:v>Carbohydrate Metabolism</c:v>
                </c:pt>
                <c:pt idx="4">
                  <c:v>Glycan Biosynthesis and Metabolism</c:v>
                </c:pt>
                <c:pt idx="5">
                  <c:v>Cell Motility</c:v>
                </c:pt>
                <c:pt idx="6">
                  <c:v>Environmental Adaptation</c:v>
                </c:pt>
                <c:pt idx="7">
                  <c:v>Signaling Molecules and Interaction</c:v>
                </c:pt>
              </c:strCache>
            </c:strRef>
          </c:cat>
          <c:val>
            <c:numRef>
              <c:f>t2vst5_1!$E$2:$E$9</c:f>
              <c:numCache>
                <c:formatCode>0.00%</c:formatCode>
                <c:ptCount val="8"/>
                <c:pt idx="0">
                  <c:v>0.0408909806475746</c:v>
                </c:pt>
                <c:pt idx="1">
                  <c:v>0.0308499737346666</c:v>
                </c:pt>
                <c:pt idx="2">
                  <c:v>0.0248303611774789</c:v>
                </c:pt>
                <c:pt idx="3">
                  <c:v>0.119229813484085</c:v>
                </c:pt>
                <c:pt idx="4">
                  <c:v>0.0213624091678513</c:v>
                </c:pt>
                <c:pt idx="5">
                  <c:v>0.0186694088083652</c:v>
                </c:pt>
                <c:pt idx="6">
                  <c:v>0.00170839044310217</c:v>
                </c:pt>
                <c:pt idx="7">
                  <c:v>0.00278239275940791</c:v>
                </c:pt>
              </c:numCache>
            </c:numRef>
          </c:val>
        </c:ser>
        <c:dLbls>
          <c:showLegendKey val="0"/>
          <c:showVal val="0"/>
          <c:showCatName val="0"/>
          <c:showSerName val="0"/>
          <c:showPercent val="0"/>
          <c:showBubbleSize val="0"/>
        </c:dLbls>
        <c:gapWidth val="80"/>
        <c:axId val="-2116053336"/>
        <c:axId val="-2116049768"/>
      </c:barChart>
      <c:catAx>
        <c:axId val="-2116053336"/>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2116049768"/>
        <c:crosses val="autoZero"/>
        <c:auto val="1"/>
        <c:lblAlgn val="ctr"/>
        <c:lblOffset val="100"/>
        <c:noMultiLvlLbl val="0"/>
      </c:catAx>
      <c:valAx>
        <c:axId val="-2116049768"/>
        <c:scaling>
          <c:orientation val="minMax"/>
        </c:scaling>
        <c:delete val="0"/>
        <c:axPos val="b"/>
        <c:majorGridlines>
          <c:spPr>
            <a:ln w="9525" cap="flat" cmpd="sng" algn="ctr">
              <a:noFill/>
              <a:round/>
            </a:ln>
            <a:effectLst/>
          </c:spPr>
        </c:majorGridlines>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2116053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Sheet4!$A$2</c:f>
              <c:strCache>
                <c:ptCount val="1"/>
                <c:pt idx="0">
                  <c:v>D_0__Eukaryota;D_1__Amoebozoa;D_2__Tubulinea;D_3__Arcellinida;D_4__Echinamoebida</c:v>
                </c:pt>
              </c:strCache>
            </c:strRef>
          </c:tx>
          <c:spPr>
            <a:solidFill>
              <a:schemeClr val="accent1"/>
            </a:solidFill>
            <a:ln>
              <a:noFill/>
            </a:ln>
            <a:effectLst/>
          </c:spPr>
          <c:invertIfNegative val="0"/>
          <c:val>
            <c:numRef>
              <c:f>Sheet4!$B$2:$F$2</c:f>
              <c:numCache>
                <c:formatCode>General</c:formatCode>
                <c:ptCount val="5"/>
                <c:pt idx="0">
                  <c:v>1.0</c:v>
                </c:pt>
                <c:pt idx="1">
                  <c:v>18.0</c:v>
                </c:pt>
                <c:pt idx="2">
                  <c:v>4.0</c:v>
                </c:pt>
                <c:pt idx="3">
                  <c:v>9.0</c:v>
                </c:pt>
                <c:pt idx="4">
                  <c:v>0.0</c:v>
                </c:pt>
              </c:numCache>
            </c:numRef>
          </c:val>
        </c:ser>
        <c:ser>
          <c:idx val="1"/>
          <c:order val="1"/>
          <c:tx>
            <c:strRef>
              <c:f>Sheet4!$A$3</c:f>
              <c:strCache>
                <c:ptCount val="1"/>
                <c:pt idx="0">
                  <c:v>D_0__Eukaryota;D_1__Archaeplastida;D_2__Chloroplastida;D_3__Charophyta;D_10__Cucurbitales</c:v>
                </c:pt>
              </c:strCache>
            </c:strRef>
          </c:tx>
          <c:spPr>
            <a:solidFill>
              <a:schemeClr val="accent2"/>
            </a:solidFill>
            <a:ln>
              <a:noFill/>
            </a:ln>
            <a:effectLst/>
          </c:spPr>
          <c:invertIfNegative val="0"/>
          <c:val>
            <c:numRef>
              <c:f>Sheet4!$B$3:$F$3</c:f>
              <c:numCache>
                <c:formatCode>General</c:formatCode>
                <c:ptCount val="5"/>
                <c:pt idx="0">
                  <c:v>0.0</c:v>
                </c:pt>
                <c:pt idx="1">
                  <c:v>0.0</c:v>
                </c:pt>
                <c:pt idx="2">
                  <c:v>8.0</c:v>
                </c:pt>
                <c:pt idx="3">
                  <c:v>2.0</c:v>
                </c:pt>
                <c:pt idx="4">
                  <c:v>0.0</c:v>
                </c:pt>
              </c:numCache>
            </c:numRef>
          </c:val>
        </c:ser>
        <c:ser>
          <c:idx val="2"/>
          <c:order val="2"/>
          <c:tx>
            <c:strRef>
              <c:f>Sheet4!$A$4</c:f>
              <c:strCache>
                <c:ptCount val="1"/>
                <c:pt idx="0">
                  <c:v>D_0__Eukaryota;D_1__Archaeplastida;D_2__Chloroplastida;D_3__Charophyta;D_10__Ericales</c:v>
                </c:pt>
              </c:strCache>
            </c:strRef>
          </c:tx>
          <c:spPr>
            <a:solidFill>
              <a:schemeClr val="accent3"/>
            </a:solidFill>
            <a:ln>
              <a:noFill/>
            </a:ln>
            <a:effectLst/>
          </c:spPr>
          <c:invertIfNegative val="0"/>
          <c:val>
            <c:numRef>
              <c:f>Sheet4!$B$4:$F$4</c:f>
              <c:numCache>
                <c:formatCode>General</c:formatCode>
                <c:ptCount val="5"/>
                <c:pt idx="0">
                  <c:v>0.0</c:v>
                </c:pt>
                <c:pt idx="1">
                  <c:v>0.0</c:v>
                </c:pt>
                <c:pt idx="2">
                  <c:v>3.0</c:v>
                </c:pt>
                <c:pt idx="3">
                  <c:v>0.0</c:v>
                </c:pt>
                <c:pt idx="4">
                  <c:v>0.0</c:v>
                </c:pt>
              </c:numCache>
            </c:numRef>
          </c:val>
        </c:ser>
        <c:ser>
          <c:idx val="3"/>
          <c:order val="3"/>
          <c:tx>
            <c:strRef>
              <c:f>Sheet4!$A$5</c:f>
              <c:strCache>
                <c:ptCount val="1"/>
                <c:pt idx="0">
                  <c:v>D_0__Eukaryota;D_1__Archaeplastida;D_2__Chloroplastida;D_3__Charophyta;D_10__Liliopsida</c:v>
                </c:pt>
              </c:strCache>
            </c:strRef>
          </c:tx>
          <c:spPr>
            <a:solidFill>
              <a:schemeClr val="accent4"/>
            </a:solidFill>
            <a:ln>
              <a:noFill/>
            </a:ln>
            <a:effectLst/>
          </c:spPr>
          <c:invertIfNegative val="0"/>
          <c:val>
            <c:numRef>
              <c:f>Sheet4!$B$5:$F$5</c:f>
              <c:numCache>
                <c:formatCode>General</c:formatCode>
                <c:ptCount val="5"/>
                <c:pt idx="0">
                  <c:v>1.0</c:v>
                </c:pt>
                <c:pt idx="1">
                  <c:v>0.0</c:v>
                </c:pt>
                <c:pt idx="2">
                  <c:v>1.0</c:v>
                </c:pt>
                <c:pt idx="3">
                  <c:v>0.0</c:v>
                </c:pt>
                <c:pt idx="4">
                  <c:v>0.0</c:v>
                </c:pt>
              </c:numCache>
            </c:numRef>
          </c:val>
        </c:ser>
        <c:ser>
          <c:idx val="4"/>
          <c:order val="4"/>
          <c:tx>
            <c:strRef>
              <c:f>Sheet4!$A$6</c:f>
              <c:strCache>
                <c:ptCount val="1"/>
                <c:pt idx="0">
                  <c:v>D_0__Eukaryota;D_1__Archaeplastida;D_2__Chloroplastida;D_3__Charophyta;D_10__Santalales</c:v>
                </c:pt>
              </c:strCache>
            </c:strRef>
          </c:tx>
          <c:spPr>
            <a:solidFill>
              <a:schemeClr val="accent5"/>
            </a:solidFill>
            <a:ln>
              <a:noFill/>
            </a:ln>
            <a:effectLst/>
          </c:spPr>
          <c:invertIfNegative val="0"/>
          <c:val>
            <c:numRef>
              <c:f>Sheet4!$B$6:$F$6</c:f>
              <c:numCache>
                <c:formatCode>General</c:formatCode>
                <c:ptCount val="5"/>
                <c:pt idx="0">
                  <c:v>0.0</c:v>
                </c:pt>
                <c:pt idx="1">
                  <c:v>0.0</c:v>
                </c:pt>
                <c:pt idx="2">
                  <c:v>6.0</c:v>
                </c:pt>
                <c:pt idx="3">
                  <c:v>6.0</c:v>
                </c:pt>
                <c:pt idx="4">
                  <c:v>0.0</c:v>
                </c:pt>
              </c:numCache>
            </c:numRef>
          </c:val>
        </c:ser>
        <c:ser>
          <c:idx val="5"/>
          <c:order val="5"/>
          <c:tx>
            <c:strRef>
              <c:f>Sheet4!$A$7</c:f>
              <c:strCache>
                <c:ptCount val="1"/>
                <c:pt idx="0">
                  <c:v>D_0__Eukaryota;D_1__Archaeplastida;D_2__Chloroplastida;D_3__Charophyta;D_5__Zygnematales</c:v>
                </c:pt>
              </c:strCache>
            </c:strRef>
          </c:tx>
          <c:spPr>
            <a:solidFill>
              <a:schemeClr val="accent6"/>
            </a:solidFill>
            <a:ln>
              <a:noFill/>
            </a:ln>
            <a:effectLst/>
          </c:spPr>
          <c:invertIfNegative val="0"/>
          <c:val>
            <c:numRef>
              <c:f>Sheet4!$B$7:$F$7</c:f>
              <c:numCache>
                <c:formatCode>General</c:formatCode>
                <c:ptCount val="5"/>
                <c:pt idx="0">
                  <c:v>0.0</c:v>
                </c:pt>
                <c:pt idx="1">
                  <c:v>0.0</c:v>
                </c:pt>
                <c:pt idx="2">
                  <c:v>0.0</c:v>
                </c:pt>
                <c:pt idx="3">
                  <c:v>0.0</c:v>
                </c:pt>
                <c:pt idx="4">
                  <c:v>3.0</c:v>
                </c:pt>
              </c:numCache>
            </c:numRef>
          </c:val>
        </c:ser>
        <c:ser>
          <c:idx val="6"/>
          <c:order val="6"/>
          <c:tx>
            <c:strRef>
              <c:f>Sheet4!$A$8</c:f>
              <c:strCache>
                <c:ptCount val="1"/>
                <c:pt idx="0">
                  <c:v>D_0__Eukaryota;D_1__Archaeplastida;D_2__Chloroplastida;D_3__Charophyta;D_8__Marchantiales</c:v>
                </c:pt>
              </c:strCache>
            </c:strRef>
          </c:tx>
          <c:spPr>
            <a:solidFill>
              <a:schemeClr val="accent1">
                <a:lumMod val="60000"/>
              </a:schemeClr>
            </a:solidFill>
            <a:ln>
              <a:noFill/>
            </a:ln>
            <a:effectLst/>
          </c:spPr>
          <c:invertIfNegative val="0"/>
          <c:val>
            <c:numRef>
              <c:f>Sheet4!$B$8:$F$8</c:f>
              <c:numCache>
                <c:formatCode>General</c:formatCode>
                <c:ptCount val="5"/>
                <c:pt idx="0">
                  <c:v>1.0</c:v>
                </c:pt>
                <c:pt idx="1">
                  <c:v>13.0</c:v>
                </c:pt>
                <c:pt idx="2">
                  <c:v>0.0</c:v>
                </c:pt>
                <c:pt idx="3">
                  <c:v>0.0</c:v>
                </c:pt>
                <c:pt idx="4">
                  <c:v>0.0</c:v>
                </c:pt>
              </c:numCache>
            </c:numRef>
          </c:val>
        </c:ser>
        <c:ser>
          <c:idx val="7"/>
          <c:order val="7"/>
          <c:tx>
            <c:strRef>
              <c:f>Sheet4!$A$9</c:f>
              <c:strCache>
                <c:ptCount val="1"/>
                <c:pt idx="0">
                  <c:v>D_0__Eukaryota;D_1__Archaeplastida;D_2__Chloroplastida;D_3__Charophyta;D_9__Magnoliophyta</c:v>
                </c:pt>
              </c:strCache>
            </c:strRef>
          </c:tx>
          <c:spPr>
            <a:solidFill>
              <a:schemeClr val="accent2">
                <a:lumMod val="60000"/>
              </a:schemeClr>
            </a:solidFill>
            <a:ln>
              <a:noFill/>
            </a:ln>
            <a:effectLst/>
          </c:spPr>
          <c:invertIfNegative val="0"/>
          <c:val>
            <c:numRef>
              <c:f>Sheet4!$B$9:$F$9</c:f>
              <c:numCache>
                <c:formatCode>General</c:formatCode>
                <c:ptCount val="5"/>
                <c:pt idx="0">
                  <c:v>1305.0</c:v>
                </c:pt>
                <c:pt idx="1">
                  <c:v>11183.0</c:v>
                </c:pt>
                <c:pt idx="2">
                  <c:v>5195.0</c:v>
                </c:pt>
                <c:pt idx="3">
                  <c:v>2781.0</c:v>
                </c:pt>
                <c:pt idx="4">
                  <c:v>763.0</c:v>
                </c:pt>
              </c:numCache>
            </c:numRef>
          </c:val>
        </c:ser>
        <c:ser>
          <c:idx val="8"/>
          <c:order val="8"/>
          <c:tx>
            <c:strRef>
              <c:f>Sheet4!$A$10</c:f>
              <c:strCache>
                <c:ptCount val="1"/>
                <c:pt idx="0">
                  <c:v>D_0__Eukaryota;D_1__Archaeplastida;D_2__Chloroplastida;D_3__Charophyta;Other</c:v>
                </c:pt>
              </c:strCache>
            </c:strRef>
          </c:tx>
          <c:spPr>
            <a:solidFill>
              <a:schemeClr val="accent3">
                <a:lumMod val="60000"/>
              </a:schemeClr>
            </a:solidFill>
            <a:ln>
              <a:noFill/>
            </a:ln>
            <a:effectLst/>
          </c:spPr>
          <c:invertIfNegative val="0"/>
          <c:val>
            <c:numRef>
              <c:f>Sheet4!$B$10:$F$10</c:f>
              <c:numCache>
                <c:formatCode>General</c:formatCode>
                <c:ptCount val="5"/>
                <c:pt idx="0">
                  <c:v>221.0</c:v>
                </c:pt>
                <c:pt idx="1">
                  <c:v>1927.0</c:v>
                </c:pt>
                <c:pt idx="2">
                  <c:v>102.0</c:v>
                </c:pt>
                <c:pt idx="3">
                  <c:v>472.0</c:v>
                </c:pt>
                <c:pt idx="4">
                  <c:v>248.0</c:v>
                </c:pt>
              </c:numCache>
            </c:numRef>
          </c:val>
        </c:ser>
        <c:ser>
          <c:idx val="9"/>
          <c:order val="9"/>
          <c:tx>
            <c:strRef>
              <c:f>Sheet4!$A$11</c:f>
              <c:strCache>
                <c:ptCount val="1"/>
                <c:pt idx="0">
                  <c:v>D_0__Eukaryota;D_1__Archaeplastida;D_2__Chloroplastida;D_3__Chlorophyta;D_4__Chlorophyceae</c:v>
                </c:pt>
              </c:strCache>
            </c:strRef>
          </c:tx>
          <c:spPr>
            <a:solidFill>
              <a:schemeClr val="accent4">
                <a:lumMod val="60000"/>
              </a:schemeClr>
            </a:solidFill>
            <a:ln>
              <a:noFill/>
            </a:ln>
            <a:effectLst/>
          </c:spPr>
          <c:invertIfNegative val="0"/>
          <c:val>
            <c:numRef>
              <c:f>Sheet4!$B$11:$F$11</c:f>
              <c:numCache>
                <c:formatCode>General</c:formatCode>
                <c:ptCount val="5"/>
                <c:pt idx="0">
                  <c:v>10396.0</c:v>
                </c:pt>
                <c:pt idx="1">
                  <c:v>8620.0</c:v>
                </c:pt>
                <c:pt idx="2">
                  <c:v>1762.0</c:v>
                </c:pt>
                <c:pt idx="3">
                  <c:v>11640.0</c:v>
                </c:pt>
                <c:pt idx="4">
                  <c:v>3956.0</c:v>
                </c:pt>
              </c:numCache>
            </c:numRef>
          </c:val>
        </c:ser>
        <c:ser>
          <c:idx val="10"/>
          <c:order val="10"/>
          <c:tx>
            <c:strRef>
              <c:f>Sheet4!$A$12</c:f>
              <c:strCache>
                <c:ptCount val="1"/>
                <c:pt idx="0">
                  <c:v>D_0__Eukaryota;D_1__Archaeplastida;D_2__Chloroplastida;D_3__Chlorophyta;D_4__Mamiellophyceae</c:v>
                </c:pt>
              </c:strCache>
            </c:strRef>
          </c:tx>
          <c:spPr>
            <a:solidFill>
              <a:schemeClr val="accent5">
                <a:lumMod val="60000"/>
              </a:schemeClr>
            </a:solidFill>
            <a:ln>
              <a:noFill/>
            </a:ln>
            <a:effectLst/>
          </c:spPr>
          <c:invertIfNegative val="0"/>
          <c:val>
            <c:numRef>
              <c:f>Sheet4!$B$12:$F$12</c:f>
              <c:numCache>
                <c:formatCode>General</c:formatCode>
                <c:ptCount val="5"/>
                <c:pt idx="0">
                  <c:v>2.0</c:v>
                </c:pt>
                <c:pt idx="1">
                  <c:v>0.0</c:v>
                </c:pt>
                <c:pt idx="2">
                  <c:v>0.0</c:v>
                </c:pt>
                <c:pt idx="3">
                  <c:v>0.0</c:v>
                </c:pt>
                <c:pt idx="4">
                  <c:v>0.0</c:v>
                </c:pt>
              </c:numCache>
            </c:numRef>
          </c:val>
        </c:ser>
        <c:ser>
          <c:idx val="11"/>
          <c:order val="11"/>
          <c:tx>
            <c:strRef>
              <c:f>Sheet4!$A$13</c:f>
              <c:strCache>
                <c:ptCount val="1"/>
                <c:pt idx="0">
                  <c:v>D_0__Eukaryota;D_1__Archaeplastida;D_2__Chloroplastida;D_3__Chlorophyta;D_4__Pedinophyceae</c:v>
                </c:pt>
              </c:strCache>
            </c:strRef>
          </c:tx>
          <c:spPr>
            <a:solidFill>
              <a:schemeClr val="accent6">
                <a:lumMod val="60000"/>
              </a:schemeClr>
            </a:solidFill>
            <a:ln>
              <a:noFill/>
            </a:ln>
            <a:effectLst/>
          </c:spPr>
          <c:invertIfNegative val="0"/>
          <c:val>
            <c:numRef>
              <c:f>Sheet4!$B$13:$F$13</c:f>
              <c:numCache>
                <c:formatCode>General</c:formatCode>
                <c:ptCount val="5"/>
                <c:pt idx="0">
                  <c:v>1.0</c:v>
                </c:pt>
                <c:pt idx="1">
                  <c:v>2.0</c:v>
                </c:pt>
                <c:pt idx="2">
                  <c:v>0.0</c:v>
                </c:pt>
                <c:pt idx="3">
                  <c:v>0.0</c:v>
                </c:pt>
                <c:pt idx="4">
                  <c:v>0.0</c:v>
                </c:pt>
              </c:numCache>
            </c:numRef>
          </c:val>
        </c:ser>
        <c:ser>
          <c:idx val="12"/>
          <c:order val="12"/>
          <c:tx>
            <c:strRef>
              <c:f>Sheet4!$A$14</c:f>
              <c:strCache>
                <c:ptCount val="1"/>
                <c:pt idx="0">
                  <c:v>D_0__Eukaryota;D_1__Archaeplastida;D_2__Chloroplastida;D_3__Chlorophyta;D_4__Trebouxiophyceae</c:v>
                </c:pt>
              </c:strCache>
            </c:strRef>
          </c:tx>
          <c:spPr>
            <a:solidFill>
              <a:schemeClr val="accent1">
                <a:lumMod val="80000"/>
                <a:lumOff val="20000"/>
              </a:schemeClr>
            </a:solidFill>
            <a:ln>
              <a:noFill/>
            </a:ln>
            <a:effectLst/>
          </c:spPr>
          <c:invertIfNegative val="0"/>
          <c:val>
            <c:numRef>
              <c:f>Sheet4!$B$14:$F$14</c:f>
              <c:numCache>
                <c:formatCode>General</c:formatCode>
                <c:ptCount val="5"/>
                <c:pt idx="0">
                  <c:v>1286.0</c:v>
                </c:pt>
                <c:pt idx="1">
                  <c:v>1244.0</c:v>
                </c:pt>
                <c:pt idx="2">
                  <c:v>1773.0</c:v>
                </c:pt>
                <c:pt idx="3">
                  <c:v>2352.0</c:v>
                </c:pt>
                <c:pt idx="4">
                  <c:v>1514.0</c:v>
                </c:pt>
              </c:numCache>
            </c:numRef>
          </c:val>
        </c:ser>
        <c:ser>
          <c:idx val="13"/>
          <c:order val="13"/>
          <c:tx>
            <c:strRef>
              <c:f>Sheet4!$A$15</c:f>
              <c:strCache>
                <c:ptCount val="1"/>
                <c:pt idx="0">
                  <c:v>D_0__Eukaryota;D_1__Archaeplastida;D_2__Chloroplastida;D_3__Chlorophyta;D_4__Ulvophyceae</c:v>
                </c:pt>
              </c:strCache>
            </c:strRef>
          </c:tx>
          <c:spPr>
            <a:solidFill>
              <a:schemeClr val="accent2">
                <a:lumMod val="80000"/>
                <a:lumOff val="20000"/>
              </a:schemeClr>
            </a:solidFill>
            <a:ln>
              <a:noFill/>
            </a:ln>
            <a:effectLst/>
          </c:spPr>
          <c:invertIfNegative val="0"/>
          <c:val>
            <c:numRef>
              <c:f>Sheet4!$B$15:$F$15</c:f>
              <c:numCache>
                <c:formatCode>General</c:formatCode>
                <c:ptCount val="5"/>
                <c:pt idx="0">
                  <c:v>7.0</c:v>
                </c:pt>
                <c:pt idx="1">
                  <c:v>116.0</c:v>
                </c:pt>
                <c:pt idx="2">
                  <c:v>4.0</c:v>
                </c:pt>
                <c:pt idx="3">
                  <c:v>1.0</c:v>
                </c:pt>
                <c:pt idx="4">
                  <c:v>2.0</c:v>
                </c:pt>
              </c:numCache>
            </c:numRef>
          </c:val>
        </c:ser>
        <c:ser>
          <c:idx val="14"/>
          <c:order val="14"/>
          <c:tx>
            <c:strRef>
              <c:f>Sheet4!$A$16</c:f>
              <c:strCache>
                <c:ptCount val="1"/>
                <c:pt idx="0">
                  <c:v>D_0__Eukaryota;D_1__Archaeplastida;D_2__Chloroplastida;D_3__Chlorophyta;Other</c:v>
                </c:pt>
              </c:strCache>
            </c:strRef>
          </c:tx>
          <c:spPr>
            <a:solidFill>
              <a:schemeClr val="accent3">
                <a:lumMod val="80000"/>
                <a:lumOff val="20000"/>
              </a:schemeClr>
            </a:solidFill>
            <a:ln>
              <a:noFill/>
            </a:ln>
            <a:effectLst/>
          </c:spPr>
          <c:invertIfNegative val="0"/>
          <c:val>
            <c:numRef>
              <c:f>Sheet4!$B$16:$F$16</c:f>
              <c:numCache>
                <c:formatCode>General</c:formatCode>
                <c:ptCount val="5"/>
                <c:pt idx="0">
                  <c:v>14.0</c:v>
                </c:pt>
                <c:pt idx="1">
                  <c:v>26.0</c:v>
                </c:pt>
                <c:pt idx="2">
                  <c:v>25.0</c:v>
                </c:pt>
                <c:pt idx="3">
                  <c:v>203.0</c:v>
                </c:pt>
                <c:pt idx="4">
                  <c:v>59.0</c:v>
                </c:pt>
              </c:numCache>
            </c:numRef>
          </c:val>
        </c:ser>
        <c:ser>
          <c:idx val="15"/>
          <c:order val="15"/>
          <c:tx>
            <c:strRef>
              <c:f>Sheet4!$A$17</c:f>
              <c:strCache>
                <c:ptCount val="1"/>
                <c:pt idx="0">
                  <c:v>D_0__Eukaryota;D_1__Archaeplastida;D_2__Chloroplastida;D_3__uncultured;D_4__Phaseoleae environmental sample</c:v>
                </c:pt>
              </c:strCache>
            </c:strRef>
          </c:tx>
          <c:spPr>
            <a:solidFill>
              <a:schemeClr val="accent4">
                <a:lumMod val="80000"/>
                <a:lumOff val="20000"/>
              </a:schemeClr>
            </a:solidFill>
            <a:ln>
              <a:noFill/>
            </a:ln>
            <a:effectLst/>
          </c:spPr>
          <c:invertIfNegative val="0"/>
          <c:val>
            <c:numRef>
              <c:f>Sheet4!$B$17:$F$17</c:f>
              <c:numCache>
                <c:formatCode>General</c:formatCode>
                <c:ptCount val="5"/>
                <c:pt idx="0">
                  <c:v>2.0</c:v>
                </c:pt>
                <c:pt idx="1">
                  <c:v>0.0</c:v>
                </c:pt>
                <c:pt idx="2">
                  <c:v>0.0</c:v>
                </c:pt>
                <c:pt idx="3">
                  <c:v>0.0</c:v>
                </c:pt>
                <c:pt idx="4">
                  <c:v>0.0</c:v>
                </c:pt>
              </c:numCache>
            </c:numRef>
          </c:val>
        </c:ser>
        <c:ser>
          <c:idx val="16"/>
          <c:order val="16"/>
          <c:tx>
            <c:strRef>
              <c:f>Sheet4!$A$18</c:f>
              <c:strCache>
                <c:ptCount val="1"/>
                <c:pt idx="0">
                  <c:v>D_0__Eukaryota;D_1__Archaeplastida;D_2__Chloroplastida;Other;Other</c:v>
                </c:pt>
              </c:strCache>
            </c:strRef>
          </c:tx>
          <c:spPr>
            <a:solidFill>
              <a:schemeClr val="accent5">
                <a:lumMod val="80000"/>
                <a:lumOff val="20000"/>
              </a:schemeClr>
            </a:solidFill>
            <a:ln>
              <a:noFill/>
            </a:ln>
            <a:effectLst/>
          </c:spPr>
          <c:invertIfNegative val="0"/>
          <c:val>
            <c:numRef>
              <c:f>Sheet4!$B$18:$F$18</c:f>
              <c:numCache>
                <c:formatCode>General</c:formatCode>
                <c:ptCount val="5"/>
                <c:pt idx="0">
                  <c:v>10.0</c:v>
                </c:pt>
                <c:pt idx="1">
                  <c:v>1.0</c:v>
                </c:pt>
                <c:pt idx="2">
                  <c:v>4.0</c:v>
                </c:pt>
                <c:pt idx="3">
                  <c:v>6.0</c:v>
                </c:pt>
                <c:pt idx="4">
                  <c:v>0.0</c:v>
                </c:pt>
              </c:numCache>
            </c:numRef>
          </c:val>
        </c:ser>
        <c:ser>
          <c:idx val="17"/>
          <c:order val="17"/>
          <c:tx>
            <c:strRef>
              <c:f>Sheet4!$A$19</c:f>
              <c:strCache>
                <c:ptCount val="1"/>
                <c:pt idx="0">
                  <c:v>D_0__Eukaryota;D_1__Cryptophyceae;D_2__Cryptomonadales;D_3__Cryptomonas;D_4__Chilomonas sp. M1303</c:v>
                </c:pt>
              </c:strCache>
            </c:strRef>
          </c:tx>
          <c:spPr>
            <a:solidFill>
              <a:schemeClr val="accent6">
                <a:lumMod val="80000"/>
                <a:lumOff val="20000"/>
              </a:schemeClr>
            </a:solidFill>
            <a:ln>
              <a:noFill/>
            </a:ln>
            <a:effectLst/>
          </c:spPr>
          <c:invertIfNegative val="0"/>
          <c:val>
            <c:numRef>
              <c:f>Sheet4!$B$19:$F$19</c:f>
              <c:numCache>
                <c:formatCode>General</c:formatCode>
                <c:ptCount val="5"/>
                <c:pt idx="0">
                  <c:v>0.0</c:v>
                </c:pt>
                <c:pt idx="1">
                  <c:v>3.0</c:v>
                </c:pt>
                <c:pt idx="2">
                  <c:v>0.0</c:v>
                </c:pt>
                <c:pt idx="3">
                  <c:v>0.0</c:v>
                </c:pt>
                <c:pt idx="4">
                  <c:v>0.0</c:v>
                </c:pt>
              </c:numCache>
            </c:numRef>
          </c:val>
        </c:ser>
        <c:ser>
          <c:idx val="18"/>
          <c:order val="18"/>
          <c:tx>
            <c:strRef>
              <c:f>Sheet4!$A$20</c:f>
              <c:strCache>
                <c:ptCount val="1"/>
                <c:pt idx="0">
                  <c:v>D_0__Eukaryota;D_1__Cryptophyceae;D_2__Cryptomonadales;D_3__Guillardia;Other</c:v>
                </c:pt>
              </c:strCache>
            </c:strRef>
          </c:tx>
          <c:spPr>
            <a:solidFill>
              <a:schemeClr val="accent1">
                <a:lumMod val="80000"/>
              </a:schemeClr>
            </a:solidFill>
            <a:ln>
              <a:noFill/>
            </a:ln>
            <a:effectLst/>
          </c:spPr>
          <c:invertIfNegative val="0"/>
          <c:val>
            <c:numRef>
              <c:f>Sheet4!$B$20:$F$20</c:f>
              <c:numCache>
                <c:formatCode>General</c:formatCode>
                <c:ptCount val="5"/>
                <c:pt idx="0">
                  <c:v>0.0</c:v>
                </c:pt>
                <c:pt idx="1">
                  <c:v>0.0</c:v>
                </c:pt>
                <c:pt idx="2">
                  <c:v>4.0</c:v>
                </c:pt>
                <c:pt idx="3">
                  <c:v>0.0</c:v>
                </c:pt>
                <c:pt idx="4">
                  <c:v>0.0</c:v>
                </c:pt>
              </c:numCache>
            </c:numRef>
          </c:val>
        </c:ser>
        <c:ser>
          <c:idx val="19"/>
          <c:order val="19"/>
          <c:tx>
            <c:strRef>
              <c:f>Sheet4!$A$21</c:f>
              <c:strCache>
                <c:ptCount val="1"/>
                <c:pt idx="0">
                  <c:v>D_0__Eukaryota;D_1__Cryptophyceae;D_2__Cryptomonadales;Other;Other</c:v>
                </c:pt>
              </c:strCache>
            </c:strRef>
          </c:tx>
          <c:spPr>
            <a:solidFill>
              <a:schemeClr val="accent2">
                <a:lumMod val="80000"/>
              </a:schemeClr>
            </a:solidFill>
            <a:ln>
              <a:noFill/>
            </a:ln>
            <a:effectLst/>
          </c:spPr>
          <c:invertIfNegative val="0"/>
          <c:val>
            <c:numRef>
              <c:f>Sheet4!$B$21:$F$21</c:f>
              <c:numCache>
                <c:formatCode>General</c:formatCode>
                <c:ptCount val="5"/>
                <c:pt idx="0">
                  <c:v>0.0</c:v>
                </c:pt>
                <c:pt idx="1">
                  <c:v>0.0</c:v>
                </c:pt>
                <c:pt idx="2">
                  <c:v>0.0</c:v>
                </c:pt>
                <c:pt idx="3">
                  <c:v>0.0</c:v>
                </c:pt>
                <c:pt idx="4">
                  <c:v>2.0</c:v>
                </c:pt>
              </c:numCache>
            </c:numRef>
          </c:val>
        </c:ser>
        <c:ser>
          <c:idx val="20"/>
          <c:order val="20"/>
          <c:tx>
            <c:strRef>
              <c:f>Sheet4!$A$22</c:f>
              <c:strCache>
                <c:ptCount val="1"/>
                <c:pt idx="0">
                  <c:v>D_0__Eukaryota;D_1__Excavata;D_2__Discoba;D_3__Discicristata;D_6__Heteronematina</c:v>
                </c:pt>
              </c:strCache>
            </c:strRef>
          </c:tx>
          <c:spPr>
            <a:solidFill>
              <a:schemeClr val="accent3">
                <a:lumMod val="80000"/>
              </a:schemeClr>
            </a:solidFill>
            <a:ln>
              <a:noFill/>
            </a:ln>
            <a:effectLst/>
          </c:spPr>
          <c:invertIfNegative val="0"/>
          <c:val>
            <c:numRef>
              <c:f>Sheet4!$B$22:$F$22</c:f>
              <c:numCache>
                <c:formatCode>General</c:formatCode>
                <c:ptCount val="5"/>
                <c:pt idx="0">
                  <c:v>0.0</c:v>
                </c:pt>
                <c:pt idx="1">
                  <c:v>0.0</c:v>
                </c:pt>
                <c:pt idx="2">
                  <c:v>1.0</c:v>
                </c:pt>
                <c:pt idx="3">
                  <c:v>1.0</c:v>
                </c:pt>
                <c:pt idx="4">
                  <c:v>0.0</c:v>
                </c:pt>
              </c:numCache>
            </c:numRef>
          </c:val>
        </c:ser>
        <c:ser>
          <c:idx val="21"/>
          <c:order val="21"/>
          <c:tx>
            <c:strRef>
              <c:f>Sheet4!$A$23</c:f>
              <c:strCache>
                <c:ptCount val="1"/>
                <c:pt idx="0">
                  <c:v>D_0__Eukaryota;D_1__Excavata;D_2__Discoba;D_3__Discicristata;D_8__Euglenaceae</c:v>
                </c:pt>
              </c:strCache>
            </c:strRef>
          </c:tx>
          <c:spPr>
            <a:solidFill>
              <a:schemeClr val="accent4">
                <a:lumMod val="80000"/>
              </a:schemeClr>
            </a:solidFill>
            <a:ln>
              <a:noFill/>
            </a:ln>
            <a:effectLst/>
          </c:spPr>
          <c:invertIfNegative val="0"/>
          <c:val>
            <c:numRef>
              <c:f>Sheet4!$B$23:$F$23</c:f>
              <c:numCache>
                <c:formatCode>General</c:formatCode>
                <c:ptCount val="5"/>
                <c:pt idx="0">
                  <c:v>53.0</c:v>
                </c:pt>
                <c:pt idx="1">
                  <c:v>72.0</c:v>
                </c:pt>
                <c:pt idx="2">
                  <c:v>0.0</c:v>
                </c:pt>
                <c:pt idx="3">
                  <c:v>369.0</c:v>
                </c:pt>
                <c:pt idx="4">
                  <c:v>30.0</c:v>
                </c:pt>
              </c:numCache>
            </c:numRef>
          </c:val>
        </c:ser>
        <c:ser>
          <c:idx val="22"/>
          <c:order val="22"/>
          <c:tx>
            <c:strRef>
              <c:f>Sheet4!$A$24</c:f>
              <c:strCache>
                <c:ptCount val="1"/>
                <c:pt idx="0">
                  <c:v>D_0__Eukaryota;D_1__Excavata;D_2__Discoba;D_3__Discicristata;D_8__Phacaceae</c:v>
                </c:pt>
              </c:strCache>
            </c:strRef>
          </c:tx>
          <c:spPr>
            <a:solidFill>
              <a:schemeClr val="accent5">
                <a:lumMod val="80000"/>
              </a:schemeClr>
            </a:solidFill>
            <a:ln>
              <a:noFill/>
            </a:ln>
            <a:effectLst/>
          </c:spPr>
          <c:invertIfNegative val="0"/>
          <c:val>
            <c:numRef>
              <c:f>Sheet4!$B$24:$F$24</c:f>
              <c:numCache>
                <c:formatCode>General</c:formatCode>
                <c:ptCount val="5"/>
                <c:pt idx="0">
                  <c:v>5.0</c:v>
                </c:pt>
                <c:pt idx="1">
                  <c:v>0.0</c:v>
                </c:pt>
                <c:pt idx="2">
                  <c:v>0.0</c:v>
                </c:pt>
                <c:pt idx="3">
                  <c:v>14.0</c:v>
                </c:pt>
                <c:pt idx="4">
                  <c:v>9.0</c:v>
                </c:pt>
              </c:numCache>
            </c:numRef>
          </c:val>
        </c:ser>
        <c:ser>
          <c:idx val="23"/>
          <c:order val="23"/>
          <c:tx>
            <c:strRef>
              <c:f>Sheet4!$A$25</c:f>
              <c:strCache>
                <c:ptCount val="1"/>
                <c:pt idx="0">
                  <c:v>D_0__Eukaryota;D_1__Excavata;D_2__Metamonada;D_3__Preaxostyla;D_4__Trimastix</c:v>
                </c:pt>
              </c:strCache>
            </c:strRef>
          </c:tx>
          <c:spPr>
            <a:solidFill>
              <a:schemeClr val="accent6">
                <a:lumMod val="80000"/>
              </a:schemeClr>
            </a:solidFill>
            <a:ln>
              <a:noFill/>
            </a:ln>
            <a:effectLst/>
          </c:spPr>
          <c:invertIfNegative val="0"/>
          <c:val>
            <c:numRef>
              <c:f>Sheet4!$B$25:$F$25</c:f>
              <c:numCache>
                <c:formatCode>General</c:formatCode>
                <c:ptCount val="5"/>
                <c:pt idx="0">
                  <c:v>0.0</c:v>
                </c:pt>
                <c:pt idx="1">
                  <c:v>0.0</c:v>
                </c:pt>
                <c:pt idx="2">
                  <c:v>0.0</c:v>
                </c:pt>
                <c:pt idx="3">
                  <c:v>4.0</c:v>
                </c:pt>
                <c:pt idx="4">
                  <c:v>0.0</c:v>
                </c:pt>
              </c:numCache>
            </c:numRef>
          </c:val>
        </c:ser>
        <c:ser>
          <c:idx val="24"/>
          <c:order val="24"/>
          <c:tx>
            <c:strRef>
              <c:f>Sheet4!$A$26</c:f>
              <c:strCache>
                <c:ptCount val="1"/>
                <c:pt idx="0">
                  <c:v>D_0__Eukaryota;D_1__Incertae Sedis;D_2__Breviatea;D_3__Breviata;D_4__uncultured eukaryote</c:v>
                </c:pt>
              </c:strCache>
            </c:strRef>
          </c:tx>
          <c:spPr>
            <a:solidFill>
              <a:schemeClr val="accent1">
                <a:lumMod val="60000"/>
                <a:lumOff val="40000"/>
              </a:schemeClr>
            </a:solidFill>
            <a:ln>
              <a:noFill/>
            </a:ln>
            <a:effectLst/>
          </c:spPr>
          <c:invertIfNegative val="0"/>
          <c:val>
            <c:numRef>
              <c:f>Sheet4!$B$26:$F$26</c:f>
              <c:numCache>
                <c:formatCode>General</c:formatCode>
                <c:ptCount val="5"/>
                <c:pt idx="0">
                  <c:v>1.0</c:v>
                </c:pt>
                <c:pt idx="1">
                  <c:v>3.0</c:v>
                </c:pt>
                <c:pt idx="2">
                  <c:v>0.0</c:v>
                </c:pt>
                <c:pt idx="3">
                  <c:v>1.0</c:v>
                </c:pt>
                <c:pt idx="4">
                  <c:v>0.0</c:v>
                </c:pt>
              </c:numCache>
            </c:numRef>
          </c:val>
        </c:ser>
        <c:ser>
          <c:idx val="25"/>
          <c:order val="25"/>
          <c:tx>
            <c:strRef>
              <c:f>Sheet4!$A$27</c:f>
              <c:strCache>
                <c:ptCount val="1"/>
                <c:pt idx="0">
                  <c:v>D_0__Eukaryota;D_1__Opisthokonta;D_2__Holozoa;D_3__Ichthyosporea;D_4__Dermocystida</c:v>
                </c:pt>
              </c:strCache>
            </c:strRef>
          </c:tx>
          <c:spPr>
            <a:solidFill>
              <a:schemeClr val="accent2">
                <a:lumMod val="60000"/>
                <a:lumOff val="40000"/>
              </a:schemeClr>
            </a:solidFill>
            <a:ln>
              <a:noFill/>
            </a:ln>
            <a:effectLst/>
          </c:spPr>
          <c:invertIfNegative val="0"/>
          <c:val>
            <c:numRef>
              <c:f>Sheet4!$B$27:$F$27</c:f>
              <c:numCache>
                <c:formatCode>General</c:formatCode>
                <c:ptCount val="5"/>
                <c:pt idx="0">
                  <c:v>1.0</c:v>
                </c:pt>
                <c:pt idx="1">
                  <c:v>6.0</c:v>
                </c:pt>
                <c:pt idx="2">
                  <c:v>0.0</c:v>
                </c:pt>
                <c:pt idx="3">
                  <c:v>6.0</c:v>
                </c:pt>
                <c:pt idx="4">
                  <c:v>0.0</c:v>
                </c:pt>
              </c:numCache>
            </c:numRef>
          </c:val>
        </c:ser>
        <c:ser>
          <c:idx val="26"/>
          <c:order val="26"/>
          <c:tx>
            <c:strRef>
              <c:f>Sheet4!$A$28</c:f>
              <c:strCache>
                <c:ptCount val="1"/>
                <c:pt idx="0">
                  <c:v>D_0__Eukaryota;D_1__Opisthokonta;D_2__Holozoa;D_3__Ichthyosporea;D_5__Pseudoperkinsidae</c:v>
                </c:pt>
              </c:strCache>
            </c:strRef>
          </c:tx>
          <c:spPr>
            <a:solidFill>
              <a:schemeClr val="accent3">
                <a:lumMod val="60000"/>
                <a:lumOff val="40000"/>
              </a:schemeClr>
            </a:solidFill>
            <a:ln>
              <a:noFill/>
            </a:ln>
            <a:effectLst/>
          </c:spPr>
          <c:invertIfNegative val="0"/>
          <c:val>
            <c:numRef>
              <c:f>Sheet4!$B$28:$F$28</c:f>
              <c:numCache>
                <c:formatCode>General</c:formatCode>
                <c:ptCount val="5"/>
                <c:pt idx="0">
                  <c:v>15.0</c:v>
                </c:pt>
                <c:pt idx="1">
                  <c:v>14.0</c:v>
                </c:pt>
                <c:pt idx="2">
                  <c:v>3.0</c:v>
                </c:pt>
                <c:pt idx="3">
                  <c:v>61.0</c:v>
                </c:pt>
                <c:pt idx="4">
                  <c:v>1.0</c:v>
                </c:pt>
              </c:numCache>
            </c:numRef>
          </c:val>
        </c:ser>
        <c:ser>
          <c:idx val="27"/>
          <c:order val="27"/>
          <c:tx>
            <c:strRef>
              <c:f>Sheet4!$A$29</c:f>
              <c:strCache>
                <c:ptCount val="1"/>
                <c:pt idx="0">
                  <c:v>D_0__Eukaryota;D_1__Opisthokonta;D_2__Holozoa;D_3__Ichthyosporea;Other</c:v>
                </c:pt>
              </c:strCache>
            </c:strRef>
          </c:tx>
          <c:spPr>
            <a:solidFill>
              <a:schemeClr val="accent4">
                <a:lumMod val="60000"/>
                <a:lumOff val="40000"/>
              </a:schemeClr>
            </a:solidFill>
            <a:ln>
              <a:noFill/>
            </a:ln>
            <a:effectLst/>
          </c:spPr>
          <c:invertIfNegative val="0"/>
          <c:val>
            <c:numRef>
              <c:f>Sheet4!$B$29:$F$29</c:f>
              <c:numCache>
                <c:formatCode>General</c:formatCode>
                <c:ptCount val="5"/>
                <c:pt idx="0">
                  <c:v>37.0</c:v>
                </c:pt>
                <c:pt idx="1">
                  <c:v>176.0</c:v>
                </c:pt>
                <c:pt idx="2">
                  <c:v>17.0</c:v>
                </c:pt>
                <c:pt idx="3">
                  <c:v>1542.0</c:v>
                </c:pt>
                <c:pt idx="4">
                  <c:v>4.0</c:v>
                </c:pt>
              </c:numCache>
            </c:numRef>
          </c:val>
        </c:ser>
        <c:ser>
          <c:idx val="28"/>
          <c:order val="28"/>
          <c:tx>
            <c:strRef>
              <c:f>Sheet4!$A$30</c:f>
              <c:strCache>
                <c:ptCount val="1"/>
                <c:pt idx="0">
                  <c:v>D_0__Eukaryota;D_1__Opisthokonta;D_2__Holozoa;D_3__Metazoa;D_5__Craniata</c:v>
                </c:pt>
              </c:strCache>
            </c:strRef>
          </c:tx>
          <c:spPr>
            <a:solidFill>
              <a:schemeClr val="accent5">
                <a:lumMod val="60000"/>
                <a:lumOff val="40000"/>
              </a:schemeClr>
            </a:solidFill>
            <a:ln>
              <a:noFill/>
            </a:ln>
            <a:effectLst/>
          </c:spPr>
          <c:invertIfNegative val="0"/>
          <c:val>
            <c:numRef>
              <c:f>Sheet4!$B$30:$F$30</c:f>
              <c:numCache>
                <c:formatCode>General</c:formatCode>
                <c:ptCount val="5"/>
                <c:pt idx="0">
                  <c:v>181.0</c:v>
                </c:pt>
                <c:pt idx="1">
                  <c:v>6491.0</c:v>
                </c:pt>
                <c:pt idx="2">
                  <c:v>672.0</c:v>
                </c:pt>
                <c:pt idx="3">
                  <c:v>339.0</c:v>
                </c:pt>
                <c:pt idx="4">
                  <c:v>1782.0</c:v>
                </c:pt>
              </c:numCache>
            </c:numRef>
          </c:val>
        </c:ser>
        <c:ser>
          <c:idx val="29"/>
          <c:order val="29"/>
          <c:tx>
            <c:strRef>
              <c:f>Sheet4!$A$31</c:f>
              <c:strCache>
                <c:ptCount val="1"/>
                <c:pt idx="0">
                  <c:v>D_0__Eukaryota;D_1__Opisthokonta;D_2__Holozoa;D_3__Metazoa;D_5__Gastrotricha</c:v>
                </c:pt>
              </c:strCache>
            </c:strRef>
          </c:tx>
          <c:spPr>
            <a:solidFill>
              <a:schemeClr val="accent6">
                <a:lumMod val="60000"/>
                <a:lumOff val="40000"/>
              </a:schemeClr>
            </a:solidFill>
            <a:ln>
              <a:noFill/>
            </a:ln>
            <a:effectLst/>
          </c:spPr>
          <c:invertIfNegative val="0"/>
          <c:val>
            <c:numRef>
              <c:f>Sheet4!$B$31:$F$31</c:f>
              <c:numCache>
                <c:formatCode>General</c:formatCode>
                <c:ptCount val="5"/>
                <c:pt idx="0">
                  <c:v>0.0</c:v>
                </c:pt>
                <c:pt idx="1">
                  <c:v>0.0</c:v>
                </c:pt>
                <c:pt idx="2">
                  <c:v>0.0</c:v>
                </c:pt>
                <c:pt idx="3">
                  <c:v>4.0</c:v>
                </c:pt>
                <c:pt idx="4">
                  <c:v>0.0</c:v>
                </c:pt>
              </c:numCache>
            </c:numRef>
          </c:val>
        </c:ser>
        <c:ser>
          <c:idx val="30"/>
          <c:order val="30"/>
          <c:tx>
            <c:strRef>
              <c:f>Sheet4!$A$32</c:f>
              <c:strCache>
                <c:ptCount val="1"/>
                <c:pt idx="0">
                  <c:v>D_0__Eukaryota;D_1__Opisthokonta;D_2__Holozoa;D_3__Metazoa;D_5__Nematoda</c:v>
                </c:pt>
              </c:strCache>
            </c:strRef>
          </c:tx>
          <c:spPr>
            <a:solidFill>
              <a:schemeClr val="accent1">
                <a:lumMod val="50000"/>
              </a:schemeClr>
            </a:solidFill>
            <a:ln>
              <a:noFill/>
            </a:ln>
            <a:effectLst/>
          </c:spPr>
          <c:invertIfNegative val="0"/>
          <c:val>
            <c:numRef>
              <c:f>Sheet4!$B$32:$F$32</c:f>
              <c:numCache>
                <c:formatCode>General</c:formatCode>
                <c:ptCount val="5"/>
                <c:pt idx="0">
                  <c:v>1.0</c:v>
                </c:pt>
                <c:pt idx="1">
                  <c:v>0.0</c:v>
                </c:pt>
                <c:pt idx="2">
                  <c:v>0.0</c:v>
                </c:pt>
                <c:pt idx="3">
                  <c:v>62.0</c:v>
                </c:pt>
                <c:pt idx="4">
                  <c:v>0.0</c:v>
                </c:pt>
              </c:numCache>
            </c:numRef>
          </c:val>
        </c:ser>
        <c:ser>
          <c:idx val="31"/>
          <c:order val="31"/>
          <c:tx>
            <c:strRef>
              <c:f>Sheet4!$A$33</c:f>
              <c:strCache>
                <c:ptCount val="1"/>
                <c:pt idx="0">
                  <c:v>D_0__Eukaryota;D_1__Opisthokonta;D_2__Holozoa;D_3__Metazoa;D_5__Rotifera</c:v>
                </c:pt>
              </c:strCache>
            </c:strRef>
          </c:tx>
          <c:spPr>
            <a:solidFill>
              <a:schemeClr val="accent2">
                <a:lumMod val="50000"/>
              </a:schemeClr>
            </a:solidFill>
            <a:ln>
              <a:noFill/>
            </a:ln>
            <a:effectLst/>
          </c:spPr>
          <c:invertIfNegative val="0"/>
          <c:val>
            <c:numRef>
              <c:f>Sheet4!$B$33:$F$33</c:f>
              <c:numCache>
                <c:formatCode>General</c:formatCode>
                <c:ptCount val="5"/>
                <c:pt idx="0">
                  <c:v>13095.0</c:v>
                </c:pt>
                <c:pt idx="1">
                  <c:v>5417.0</c:v>
                </c:pt>
                <c:pt idx="2">
                  <c:v>9114.0</c:v>
                </c:pt>
                <c:pt idx="3">
                  <c:v>11888.0</c:v>
                </c:pt>
                <c:pt idx="4">
                  <c:v>11249.0</c:v>
                </c:pt>
              </c:numCache>
            </c:numRef>
          </c:val>
        </c:ser>
        <c:ser>
          <c:idx val="32"/>
          <c:order val="32"/>
          <c:tx>
            <c:strRef>
              <c:f>Sheet4!$A$34</c:f>
              <c:strCache>
                <c:ptCount val="1"/>
                <c:pt idx="0">
                  <c:v>D_0__Eukaryota;D_1__Opisthokonta;D_2__Holozoa;D_3__Metazoa;D_6__Bivalvia</c:v>
                </c:pt>
              </c:strCache>
            </c:strRef>
          </c:tx>
          <c:spPr>
            <a:solidFill>
              <a:schemeClr val="accent3">
                <a:lumMod val="50000"/>
              </a:schemeClr>
            </a:solidFill>
            <a:ln>
              <a:noFill/>
            </a:ln>
            <a:effectLst/>
          </c:spPr>
          <c:invertIfNegative val="0"/>
          <c:val>
            <c:numRef>
              <c:f>Sheet4!$B$34:$F$34</c:f>
              <c:numCache>
                <c:formatCode>General</c:formatCode>
                <c:ptCount val="5"/>
                <c:pt idx="0">
                  <c:v>1.0</c:v>
                </c:pt>
                <c:pt idx="1">
                  <c:v>1.0</c:v>
                </c:pt>
                <c:pt idx="2">
                  <c:v>0.0</c:v>
                </c:pt>
                <c:pt idx="3">
                  <c:v>0.0</c:v>
                </c:pt>
                <c:pt idx="4">
                  <c:v>0.0</c:v>
                </c:pt>
              </c:numCache>
            </c:numRef>
          </c:val>
        </c:ser>
        <c:ser>
          <c:idx val="33"/>
          <c:order val="33"/>
          <c:tx>
            <c:strRef>
              <c:f>Sheet4!$A$35</c:f>
              <c:strCache>
                <c:ptCount val="1"/>
                <c:pt idx="0">
                  <c:v>D_0__Eukaryota;D_1__Opisthokonta;D_2__Holozoa;D_3__Metazoa;D_6__Chelicerata</c:v>
                </c:pt>
              </c:strCache>
            </c:strRef>
          </c:tx>
          <c:spPr>
            <a:solidFill>
              <a:schemeClr val="accent4">
                <a:lumMod val="50000"/>
              </a:schemeClr>
            </a:solidFill>
            <a:ln>
              <a:noFill/>
            </a:ln>
            <a:effectLst/>
          </c:spPr>
          <c:invertIfNegative val="0"/>
          <c:val>
            <c:numRef>
              <c:f>Sheet4!$B$35:$F$35</c:f>
              <c:numCache>
                <c:formatCode>General</c:formatCode>
                <c:ptCount val="5"/>
                <c:pt idx="0">
                  <c:v>0.0</c:v>
                </c:pt>
                <c:pt idx="1">
                  <c:v>2.0</c:v>
                </c:pt>
                <c:pt idx="2">
                  <c:v>0.0</c:v>
                </c:pt>
                <c:pt idx="3">
                  <c:v>0.0</c:v>
                </c:pt>
                <c:pt idx="4">
                  <c:v>0.0</c:v>
                </c:pt>
              </c:numCache>
            </c:numRef>
          </c:val>
        </c:ser>
        <c:ser>
          <c:idx val="34"/>
          <c:order val="34"/>
          <c:tx>
            <c:strRef>
              <c:f>Sheet4!$A$36</c:f>
              <c:strCache>
                <c:ptCount val="1"/>
                <c:pt idx="0">
                  <c:v>D_0__Eukaryota;D_1__Opisthokonta;D_2__Holozoa;D_3__Metazoa;D_6__Chromadorea</c:v>
                </c:pt>
              </c:strCache>
            </c:strRef>
          </c:tx>
          <c:spPr>
            <a:solidFill>
              <a:schemeClr val="accent5">
                <a:lumMod val="50000"/>
              </a:schemeClr>
            </a:solidFill>
            <a:ln>
              <a:noFill/>
            </a:ln>
            <a:effectLst/>
          </c:spPr>
          <c:invertIfNegative val="0"/>
          <c:val>
            <c:numRef>
              <c:f>Sheet4!$B$36:$F$36</c:f>
              <c:numCache>
                <c:formatCode>General</c:formatCode>
                <c:ptCount val="5"/>
                <c:pt idx="0">
                  <c:v>17.0</c:v>
                </c:pt>
                <c:pt idx="1">
                  <c:v>766.0</c:v>
                </c:pt>
                <c:pt idx="2">
                  <c:v>35.0</c:v>
                </c:pt>
                <c:pt idx="3">
                  <c:v>120.0</c:v>
                </c:pt>
                <c:pt idx="4">
                  <c:v>40.0</c:v>
                </c:pt>
              </c:numCache>
            </c:numRef>
          </c:val>
        </c:ser>
        <c:ser>
          <c:idx val="35"/>
          <c:order val="35"/>
          <c:tx>
            <c:strRef>
              <c:f>Sheet4!$A$37</c:f>
              <c:strCache>
                <c:ptCount val="1"/>
                <c:pt idx="0">
                  <c:v>D_0__Eukaryota;D_1__Opisthokonta;D_2__Holozoa;D_3__Metazoa;D_6__Crustacea</c:v>
                </c:pt>
              </c:strCache>
            </c:strRef>
          </c:tx>
          <c:spPr>
            <a:solidFill>
              <a:schemeClr val="accent6">
                <a:lumMod val="50000"/>
              </a:schemeClr>
            </a:solidFill>
            <a:ln>
              <a:noFill/>
            </a:ln>
            <a:effectLst/>
          </c:spPr>
          <c:invertIfNegative val="0"/>
          <c:val>
            <c:numRef>
              <c:f>Sheet4!$B$37:$F$37</c:f>
              <c:numCache>
                <c:formatCode>General</c:formatCode>
                <c:ptCount val="5"/>
                <c:pt idx="0">
                  <c:v>178.0</c:v>
                </c:pt>
                <c:pt idx="1">
                  <c:v>999.0</c:v>
                </c:pt>
                <c:pt idx="2">
                  <c:v>447.0</c:v>
                </c:pt>
                <c:pt idx="3">
                  <c:v>235.0</c:v>
                </c:pt>
                <c:pt idx="4">
                  <c:v>373.0</c:v>
                </c:pt>
              </c:numCache>
            </c:numRef>
          </c:val>
        </c:ser>
        <c:ser>
          <c:idx val="36"/>
          <c:order val="36"/>
          <c:tx>
            <c:strRef>
              <c:f>Sheet4!$A$38</c:f>
              <c:strCache>
                <c:ptCount val="1"/>
                <c:pt idx="0">
                  <c:v>D_0__Eukaryota;D_1__Opisthokonta;D_2__Holozoa;D_3__Metazoa;D_6__Enoplea</c:v>
                </c:pt>
              </c:strCache>
            </c:strRef>
          </c:tx>
          <c:spPr>
            <a:solidFill>
              <a:schemeClr val="accent1">
                <a:lumMod val="70000"/>
                <a:lumOff val="30000"/>
              </a:schemeClr>
            </a:solidFill>
            <a:ln>
              <a:noFill/>
            </a:ln>
            <a:effectLst/>
          </c:spPr>
          <c:invertIfNegative val="0"/>
          <c:val>
            <c:numRef>
              <c:f>Sheet4!$B$38:$F$38</c:f>
              <c:numCache>
                <c:formatCode>General</c:formatCode>
                <c:ptCount val="5"/>
                <c:pt idx="0">
                  <c:v>4.0</c:v>
                </c:pt>
                <c:pt idx="1">
                  <c:v>420.0</c:v>
                </c:pt>
                <c:pt idx="2">
                  <c:v>79.0</c:v>
                </c:pt>
                <c:pt idx="3">
                  <c:v>10.0</c:v>
                </c:pt>
                <c:pt idx="4">
                  <c:v>0.0</c:v>
                </c:pt>
              </c:numCache>
            </c:numRef>
          </c:val>
        </c:ser>
        <c:ser>
          <c:idx val="37"/>
          <c:order val="37"/>
          <c:tx>
            <c:strRef>
              <c:f>Sheet4!$A$39</c:f>
              <c:strCache>
                <c:ptCount val="1"/>
                <c:pt idx="0">
                  <c:v>D_0__Eukaryota;D_1__Opisthokonta;D_2__Holozoa;D_3__Metazoa;D_6__Hexapoda</c:v>
                </c:pt>
              </c:strCache>
            </c:strRef>
          </c:tx>
          <c:spPr>
            <a:solidFill>
              <a:schemeClr val="accent2">
                <a:lumMod val="70000"/>
                <a:lumOff val="30000"/>
              </a:schemeClr>
            </a:solidFill>
            <a:ln>
              <a:noFill/>
            </a:ln>
            <a:effectLst/>
          </c:spPr>
          <c:invertIfNegative val="0"/>
          <c:val>
            <c:numRef>
              <c:f>Sheet4!$B$39:$F$39</c:f>
              <c:numCache>
                <c:formatCode>General</c:formatCode>
                <c:ptCount val="5"/>
                <c:pt idx="0">
                  <c:v>91.0</c:v>
                </c:pt>
                <c:pt idx="1">
                  <c:v>3.0</c:v>
                </c:pt>
                <c:pt idx="2">
                  <c:v>1.0</c:v>
                </c:pt>
                <c:pt idx="3">
                  <c:v>129.0</c:v>
                </c:pt>
                <c:pt idx="4">
                  <c:v>5.0</c:v>
                </c:pt>
              </c:numCache>
            </c:numRef>
          </c:val>
        </c:ser>
        <c:ser>
          <c:idx val="38"/>
          <c:order val="38"/>
          <c:tx>
            <c:strRef>
              <c:f>Sheet4!$A$40</c:f>
              <c:strCache>
                <c:ptCount val="1"/>
                <c:pt idx="0">
                  <c:v>D_0__Eukaryota;D_1__Opisthokonta;D_2__Holozoa;D_3__Metazoa;D_6__Myriapoda</c:v>
                </c:pt>
              </c:strCache>
            </c:strRef>
          </c:tx>
          <c:spPr>
            <a:solidFill>
              <a:schemeClr val="accent3">
                <a:lumMod val="70000"/>
                <a:lumOff val="30000"/>
              </a:schemeClr>
            </a:solidFill>
            <a:ln>
              <a:noFill/>
            </a:ln>
            <a:effectLst/>
          </c:spPr>
          <c:invertIfNegative val="0"/>
          <c:val>
            <c:numRef>
              <c:f>Sheet4!$B$40:$F$40</c:f>
              <c:numCache>
                <c:formatCode>General</c:formatCode>
                <c:ptCount val="5"/>
                <c:pt idx="0">
                  <c:v>0.0</c:v>
                </c:pt>
                <c:pt idx="1">
                  <c:v>15.0</c:v>
                </c:pt>
                <c:pt idx="2">
                  <c:v>0.0</c:v>
                </c:pt>
                <c:pt idx="3">
                  <c:v>0.0</c:v>
                </c:pt>
                <c:pt idx="4">
                  <c:v>0.0</c:v>
                </c:pt>
              </c:numCache>
            </c:numRef>
          </c:val>
        </c:ser>
        <c:ser>
          <c:idx val="39"/>
          <c:order val="39"/>
          <c:tx>
            <c:strRef>
              <c:f>Sheet4!$A$41</c:f>
              <c:strCache>
                <c:ptCount val="1"/>
                <c:pt idx="0">
                  <c:v>D_0__Eukaryota;D_1__Opisthokonta;D_2__Holozoa;D_3__Metazoa;D_6__Turbellaria</c:v>
                </c:pt>
              </c:strCache>
            </c:strRef>
          </c:tx>
          <c:spPr>
            <a:solidFill>
              <a:schemeClr val="accent4">
                <a:lumMod val="70000"/>
                <a:lumOff val="30000"/>
              </a:schemeClr>
            </a:solidFill>
            <a:ln>
              <a:noFill/>
            </a:ln>
            <a:effectLst/>
          </c:spPr>
          <c:invertIfNegative val="0"/>
          <c:val>
            <c:numRef>
              <c:f>Sheet4!$B$41:$F$41</c:f>
              <c:numCache>
                <c:formatCode>General</c:formatCode>
                <c:ptCount val="5"/>
                <c:pt idx="0">
                  <c:v>1622.0</c:v>
                </c:pt>
                <c:pt idx="1">
                  <c:v>462.0</c:v>
                </c:pt>
                <c:pt idx="2">
                  <c:v>165.0</c:v>
                </c:pt>
                <c:pt idx="3">
                  <c:v>1.0</c:v>
                </c:pt>
                <c:pt idx="4">
                  <c:v>44.0</c:v>
                </c:pt>
              </c:numCache>
            </c:numRef>
          </c:val>
        </c:ser>
        <c:ser>
          <c:idx val="40"/>
          <c:order val="40"/>
          <c:tx>
            <c:strRef>
              <c:f>Sheet4!$A$42</c:f>
              <c:strCache>
                <c:ptCount val="1"/>
                <c:pt idx="0">
                  <c:v>D_0__Eukaryota;D_1__Opisthokonta;D_2__Holozoa;D_3__Metazoa;Other</c:v>
                </c:pt>
              </c:strCache>
            </c:strRef>
          </c:tx>
          <c:spPr>
            <a:solidFill>
              <a:schemeClr val="accent5">
                <a:lumMod val="70000"/>
                <a:lumOff val="30000"/>
              </a:schemeClr>
            </a:solidFill>
            <a:ln>
              <a:noFill/>
            </a:ln>
            <a:effectLst/>
          </c:spPr>
          <c:invertIfNegative val="0"/>
          <c:val>
            <c:numRef>
              <c:f>Sheet4!$B$42:$F$42</c:f>
              <c:numCache>
                <c:formatCode>General</c:formatCode>
                <c:ptCount val="5"/>
                <c:pt idx="0">
                  <c:v>89.0</c:v>
                </c:pt>
                <c:pt idx="1">
                  <c:v>16.0</c:v>
                </c:pt>
                <c:pt idx="2">
                  <c:v>0.0</c:v>
                </c:pt>
                <c:pt idx="3">
                  <c:v>0.0</c:v>
                </c:pt>
                <c:pt idx="4">
                  <c:v>0.0</c:v>
                </c:pt>
              </c:numCache>
            </c:numRef>
          </c:val>
        </c:ser>
        <c:ser>
          <c:idx val="41"/>
          <c:order val="41"/>
          <c:tx>
            <c:strRef>
              <c:f>Sheet4!$A$43</c:f>
              <c:strCache>
                <c:ptCount val="1"/>
                <c:pt idx="0">
                  <c:v>D_0__Eukaryota;D_1__Opisthokonta;D_2__Nucletmycea;D_3__Discicristoidea;D_5__Fonticulidae</c:v>
                </c:pt>
              </c:strCache>
            </c:strRef>
          </c:tx>
          <c:spPr>
            <a:solidFill>
              <a:schemeClr val="accent6">
                <a:lumMod val="70000"/>
                <a:lumOff val="30000"/>
              </a:schemeClr>
            </a:solidFill>
            <a:ln>
              <a:noFill/>
            </a:ln>
            <a:effectLst/>
          </c:spPr>
          <c:invertIfNegative val="0"/>
          <c:val>
            <c:numRef>
              <c:f>Sheet4!$B$43:$F$43</c:f>
              <c:numCache>
                <c:formatCode>General</c:formatCode>
                <c:ptCount val="5"/>
                <c:pt idx="0">
                  <c:v>0.0</c:v>
                </c:pt>
                <c:pt idx="1">
                  <c:v>2.0</c:v>
                </c:pt>
                <c:pt idx="2">
                  <c:v>0.0</c:v>
                </c:pt>
                <c:pt idx="3">
                  <c:v>0.0</c:v>
                </c:pt>
                <c:pt idx="4">
                  <c:v>0.0</c:v>
                </c:pt>
              </c:numCache>
            </c:numRef>
          </c:val>
        </c:ser>
        <c:ser>
          <c:idx val="42"/>
          <c:order val="42"/>
          <c:tx>
            <c:strRef>
              <c:f>Sheet4!$A$44</c:f>
              <c:strCache>
                <c:ptCount val="1"/>
                <c:pt idx="0">
                  <c:v>D_0__Eukaryota;D_1__Opisthokonta;D_2__Nucletmycea;D_3__Fungi;D_4__Dikarya</c:v>
                </c:pt>
              </c:strCache>
            </c:strRef>
          </c:tx>
          <c:spPr>
            <a:solidFill>
              <a:schemeClr val="accent1">
                <a:lumMod val="70000"/>
              </a:schemeClr>
            </a:solidFill>
            <a:ln>
              <a:noFill/>
            </a:ln>
            <a:effectLst/>
          </c:spPr>
          <c:invertIfNegative val="0"/>
          <c:val>
            <c:numRef>
              <c:f>Sheet4!$B$44:$F$44</c:f>
              <c:numCache>
                <c:formatCode>General</c:formatCode>
                <c:ptCount val="5"/>
                <c:pt idx="0">
                  <c:v>54.0</c:v>
                </c:pt>
                <c:pt idx="1">
                  <c:v>140.0</c:v>
                </c:pt>
                <c:pt idx="2">
                  <c:v>18.0</c:v>
                </c:pt>
                <c:pt idx="3">
                  <c:v>103.0</c:v>
                </c:pt>
                <c:pt idx="4">
                  <c:v>91.0</c:v>
                </c:pt>
              </c:numCache>
            </c:numRef>
          </c:val>
        </c:ser>
        <c:ser>
          <c:idx val="43"/>
          <c:order val="43"/>
          <c:tx>
            <c:strRef>
              <c:f>Sheet4!$A$45</c:f>
              <c:strCache>
                <c:ptCount val="1"/>
                <c:pt idx="0">
                  <c:v>D_0__Eukaryota;D_1__Opisthokonta;D_2__Nucletmycea;D_3__Fungi;D_6__Chytridiomycetes</c:v>
                </c:pt>
              </c:strCache>
            </c:strRef>
          </c:tx>
          <c:spPr>
            <a:solidFill>
              <a:schemeClr val="accent2">
                <a:lumMod val="70000"/>
              </a:schemeClr>
            </a:solidFill>
            <a:ln>
              <a:noFill/>
            </a:ln>
            <a:effectLst/>
          </c:spPr>
          <c:invertIfNegative val="0"/>
          <c:val>
            <c:numRef>
              <c:f>Sheet4!$B$45:$F$45</c:f>
              <c:numCache>
                <c:formatCode>General</c:formatCode>
                <c:ptCount val="5"/>
                <c:pt idx="0">
                  <c:v>37.0</c:v>
                </c:pt>
                <c:pt idx="1">
                  <c:v>22.0</c:v>
                </c:pt>
                <c:pt idx="2">
                  <c:v>9.0</c:v>
                </c:pt>
                <c:pt idx="3">
                  <c:v>130.0</c:v>
                </c:pt>
                <c:pt idx="4">
                  <c:v>15.0</c:v>
                </c:pt>
              </c:numCache>
            </c:numRef>
          </c:val>
        </c:ser>
        <c:ser>
          <c:idx val="44"/>
          <c:order val="44"/>
          <c:tx>
            <c:strRef>
              <c:f>Sheet4!$A$46</c:f>
              <c:strCache>
                <c:ptCount val="1"/>
                <c:pt idx="0">
                  <c:v>D_0__Eukaryota;D_1__Opisthokonta;D_2__Nucletmycea;D_3__Fungi;D_6__Incertae Sedis</c:v>
                </c:pt>
              </c:strCache>
            </c:strRef>
          </c:tx>
          <c:spPr>
            <a:solidFill>
              <a:schemeClr val="accent3">
                <a:lumMod val="70000"/>
              </a:schemeClr>
            </a:solidFill>
            <a:ln>
              <a:noFill/>
            </a:ln>
            <a:effectLst/>
          </c:spPr>
          <c:invertIfNegative val="0"/>
          <c:val>
            <c:numRef>
              <c:f>Sheet4!$B$46:$F$46</c:f>
              <c:numCache>
                <c:formatCode>General</c:formatCode>
                <c:ptCount val="5"/>
                <c:pt idx="0">
                  <c:v>1.0</c:v>
                </c:pt>
                <c:pt idx="1">
                  <c:v>1.0</c:v>
                </c:pt>
                <c:pt idx="2">
                  <c:v>0.0</c:v>
                </c:pt>
                <c:pt idx="3">
                  <c:v>0.0</c:v>
                </c:pt>
                <c:pt idx="4">
                  <c:v>0.0</c:v>
                </c:pt>
              </c:numCache>
            </c:numRef>
          </c:val>
        </c:ser>
        <c:ser>
          <c:idx val="45"/>
          <c:order val="45"/>
          <c:tx>
            <c:strRef>
              <c:f>Sheet4!$A$47</c:f>
              <c:strCache>
                <c:ptCount val="1"/>
                <c:pt idx="0">
                  <c:v>D_0__Eukaryota;D_1__Opisthokonta;D_2__Nucletmycea;D_3__Fungi;D_6__Monoblepharidomycetes</c:v>
                </c:pt>
              </c:strCache>
            </c:strRef>
          </c:tx>
          <c:spPr>
            <a:solidFill>
              <a:schemeClr val="accent4">
                <a:lumMod val="70000"/>
              </a:schemeClr>
            </a:solidFill>
            <a:ln>
              <a:noFill/>
            </a:ln>
            <a:effectLst/>
          </c:spPr>
          <c:invertIfNegative val="0"/>
          <c:val>
            <c:numRef>
              <c:f>Sheet4!$B$47:$F$47</c:f>
              <c:numCache>
                <c:formatCode>General</c:formatCode>
                <c:ptCount val="5"/>
                <c:pt idx="0">
                  <c:v>0.0</c:v>
                </c:pt>
                <c:pt idx="1">
                  <c:v>0.0</c:v>
                </c:pt>
                <c:pt idx="2">
                  <c:v>0.0</c:v>
                </c:pt>
                <c:pt idx="3">
                  <c:v>0.0</c:v>
                </c:pt>
                <c:pt idx="4">
                  <c:v>11.0</c:v>
                </c:pt>
              </c:numCache>
            </c:numRef>
          </c:val>
        </c:ser>
        <c:ser>
          <c:idx val="46"/>
          <c:order val="46"/>
          <c:tx>
            <c:strRef>
              <c:f>Sheet4!$A$48</c:f>
              <c:strCache>
                <c:ptCount val="1"/>
                <c:pt idx="0">
                  <c:v>D_0__Eukaryota;D_1__Opisthokonta;D_2__Nucletmycea;D_3__Fungi;D_7__Dothideomycetes</c:v>
                </c:pt>
              </c:strCache>
            </c:strRef>
          </c:tx>
          <c:spPr>
            <a:solidFill>
              <a:schemeClr val="accent5">
                <a:lumMod val="70000"/>
              </a:schemeClr>
            </a:solidFill>
            <a:ln>
              <a:noFill/>
            </a:ln>
            <a:effectLst/>
          </c:spPr>
          <c:invertIfNegative val="0"/>
          <c:val>
            <c:numRef>
              <c:f>Sheet4!$B$48:$F$48</c:f>
              <c:numCache>
                <c:formatCode>General</c:formatCode>
                <c:ptCount val="5"/>
                <c:pt idx="0">
                  <c:v>22.0</c:v>
                </c:pt>
                <c:pt idx="1">
                  <c:v>111.0</c:v>
                </c:pt>
                <c:pt idx="2">
                  <c:v>23.0</c:v>
                </c:pt>
                <c:pt idx="3">
                  <c:v>58.0</c:v>
                </c:pt>
                <c:pt idx="4">
                  <c:v>3.0</c:v>
                </c:pt>
              </c:numCache>
            </c:numRef>
          </c:val>
        </c:ser>
        <c:ser>
          <c:idx val="47"/>
          <c:order val="47"/>
          <c:tx>
            <c:strRef>
              <c:f>Sheet4!$A$49</c:f>
              <c:strCache>
                <c:ptCount val="1"/>
                <c:pt idx="0">
                  <c:v>D_0__Eukaryota;D_1__Opisthokonta;D_2__Nucletmycea;D_3__Fungi;D_7__Rhizophydiales</c:v>
                </c:pt>
              </c:strCache>
            </c:strRef>
          </c:tx>
          <c:spPr>
            <a:solidFill>
              <a:schemeClr val="accent6">
                <a:lumMod val="70000"/>
              </a:schemeClr>
            </a:solidFill>
            <a:ln>
              <a:noFill/>
            </a:ln>
            <a:effectLst/>
          </c:spPr>
          <c:invertIfNegative val="0"/>
          <c:val>
            <c:numRef>
              <c:f>Sheet4!$B$49:$F$49</c:f>
              <c:numCache>
                <c:formatCode>General</c:formatCode>
                <c:ptCount val="5"/>
                <c:pt idx="0">
                  <c:v>3.0</c:v>
                </c:pt>
                <c:pt idx="1">
                  <c:v>0.0</c:v>
                </c:pt>
                <c:pt idx="2">
                  <c:v>0.0</c:v>
                </c:pt>
                <c:pt idx="3">
                  <c:v>0.0</c:v>
                </c:pt>
                <c:pt idx="4">
                  <c:v>0.0</c:v>
                </c:pt>
              </c:numCache>
            </c:numRef>
          </c:val>
        </c:ser>
        <c:ser>
          <c:idx val="48"/>
          <c:order val="48"/>
          <c:tx>
            <c:strRef>
              <c:f>Sheet4!$A$50</c:f>
              <c:strCache>
                <c:ptCount val="1"/>
                <c:pt idx="0">
                  <c:v>D_0__Eukaryota;D_1__Opisthokonta;D_2__Nucletmycea;D_3__Fungi;D_7__Ustilaginomycetes</c:v>
                </c:pt>
              </c:strCache>
            </c:strRef>
          </c:tx>
          <c:spPr>
            <a:solidFill>
              <a:schemeClr val="accent1">
                <a:lumMod val="50000"/>
                <a:lumOff val="50000"/>
              </a:schemeClr>
            </a:solidFill>
            <a:ln>
              <a:noFill/>
            </a:ln>
            <a:effectLst/>
          </c:spPr>
          <c:invertIfNegative val="0"/>
          <c:val>
            <c:numRef>
              <c:f>Sheet4!$B$50:$F$50</c:f>
              <c:numCache>
                <c:formatCode>General</c:formatCode>
                <c:ptCount val="5"/>
                <c:pt idx="0">
                  <c:v>2.0</c:v>
                </c:pt>
                <c:pt idx="1">
                  <c:v>4.0</c:v>
                </c:pt>
                <c:pt idx="2">
                  <c:v>3.0</c:v>
                </c:pt>
                <c:pt idx="3">
                  <c:v>0.0</c:v>
                </c:pt>
                <c:pt idx="4">
                  <c:v>5.0</c:v>
                </c:pt>
              </c:numCache>
            </c:numRef>
          </c:val>
        </c:ser>
        <c:ser>
          <c:idx val="49"/>
          <c:order val="49"/>
          <c:tx>
            <c:strRef>
              <c:f>Sheet4!$A$51</c:f>
              <c:strCache>
                <c:ptCount val="1"/>
                <c:pt idx="0">
                  <c:v>D_0__Eukaryota;D_1__Opisthokonta;D_2__Nucletmycea;D_3__Fungi;D_8__Chytridiaceae</c:v>
                </c:pt>
              </c:strCache>
            </c:strRef>
          </c:tx>
          <c:spPr>
            <a:solidFill>
              <a:schemeClr val="accent2">
                <a:lumMod val="50000"/>
                <a:lumOff val="50000"/>
              </a:schemeClr>
            </a:solidFill>
            <a:ln>
              <a:noFill/>
            </a:ln>
            <a:effectLst/>
          </c:spPr>
          <c:invertIfNegative val="0"/>
          <c:val>
            <c:numRef>
              <c:f>Sheet4!$B$51:$F$51</c:f>
              <c:numCache>
                <c:formatCode>General</c:formatCode>
                <c:ptCount val="5"/>
                <c:pt idx="0">
                  <c:v>2.0</c:v>
                </c:pt>
                <c:pt idx="1">
                  <c:v>0.0</c:v>
                </c:pt>
                <c:pt idx="2">
                  <c:v>0.0</c:v>
                </c:pt>
                <c:pt idx="3">
                  <c:v>0.0</c:v>
                </c:pt>
                <c:pt idx="4">
                  <c:v>0.0</c:v>
                </c:pt>
              </c:numCache>
            </c:numRef>
          </c:val>
        </c:ser>
        <c:ser>
          <c:idx val="50"/>
          <c:order val="50"/>
          <c:tx>
            <c:strRef>
              <c:f>Sheet4!$A$52</c:f>
              <c:strCache>
                <c:ptCount val="1"/>
                <c:pt idx="0">
                  <c:v>D_0__Eukaryota;D_1__Opisthokonta;D_2__Nucletmycea;D_3__Fungi;D_8__Incertae Sedis</c:v>
                </c:pt>
              </c:strCache>
            </c:strRef>
          </c:tx>
          <c:spPr>
            <a:solidFill>
              <a:schemeClr val="accent3">
                <a:lumMod val="50000"/>
                <a:lumOff val="50000"/>
              </a:schemeClr>
            </a:solidFill>
            <a:ln>
              <a:noFill/>
            </a:ln>
            <a:effectLst/>
          </c:spPr>
          <c:invertIfNegative val="0"/>
          <c:val>
            <c:numRef>
              <c:f>Sheet4!$B$52:$F$52</c:f>
              <c:numCache>
                <c:formatCode>General</c:formatCode>
                <c:ptCount val="5"/>
                <c:pt idx="0">
                  <c:v>1.0</c:v>
                </c:pt>
                <c:pt idx="1">
                  <c:v>2.0</c:v>
                </c:pt>
                <c:pt idx="2">
                  <c:v>2.0</c:v>
                </c:pt>
                <c:pt idx="3">
                  <c:v>0.0</c:v>
                </c:pt>
                <c:pt idx="4">
                  <c:v>32.0</c:v>
                </c:pt>
              </c:numCache>
            </c:numRef>
          </c:val>
        </c:ser>
        <c:ser>
          <c:idx val="51"/>
          <c:order val="51"/>
          <c:tx>
            <c:strRef>
              <c:f>Sheet4!$A$53</c:f>
              <c:strCache>
                <c:ptCount val="1"/>
                <c:pt idx="0">
                  <c:v>D_0__Eukaryota;D_1__Opisthokonta;D_2__Nucletmycea;D_3__Fungi;D_8__Mucoraceae</c:v>
                </c:pt>
              </c:strCache>
            </c:strRef>
          </c:tx>
          <c:spPr>
            <a:solidFill>
              <a:schemeClr val="accent4">
                <a:lumMod val="50000"/>
                <a:lumOff val="50000"/>
              </a:schemeClr>
            </a:solidFill>
            <a:ln>
              <a:noFill/>
            </a:ln>
            <a:effectLst/>
          </c:spPr>
          <c:invertIfNegative val="0"/>
          <c:val>
            <c:numRef>
              <c:f>Sheet4!$B$53:$F$53</c:f>
              <c:numCache>
                <c:formatCode>General</c:formatCode>
                <c:ptCount val="5"/>
                <c:pt idx="0">
                  <c:v>28.0</c:v>
                </c:pt>
                <c:pt idx="1">
                  <c:v>16.0</c:v>
                </c:pt>
                <c:pt idx="2">
                  <c:v>7.0</c:v>
                </c:pt>
                <c:pt idx="3">
                  <c:v>18.0</c:v>
                </c:pt>
                <c:pt idx="4">
                  <c:v>2.0</c:v>
                </c:pt>
              </c:numCache>
            </c:numRef>
          </c:val>
        </c:ser>
        <c:ser>
          <c:idx val="52"/>
          <c:order val="52"/>
          <c:tx>
            <c:strRef>
              <c:f>Sheet4!$A$54</c:f>
              <c:strCache>
                <c:ptCount val="1"/>
                <c:pt idx="0">
                  <c:v>D_0__Eukaryota;D_1__Opisthokonta;D_2__Nucletmycea;D_3__Fungi;D_8__Olpidiaceae</c:v>
                </c:pt>
              </c:strCache>
            </c:strRef>
          </c:tx>
          <c:spPr>
            <a:solidFill>
              <a:schemeClr val="accent5">
                <a:lumMod val="50000"/>
                <a:lumOff val="50000"/>
              </a:schemeClr>
            </a:solidFill>
            <a:ln>
              <a:noFill/>
            </a:ln>
            <a:effectLst/>
          </c:spPr>
          <c:invertIfNegative val="0"/>
          <c:val>
            <c:numRef>
              <c:f>Sheet4!$B$54:$F$54</c:f>
              <c:numCache>
                <c:formatCode>General</c:formatCode>
                <c:ptCount val="5"/>
                <c:pt idx="0">
                  <c:v>3.0</c:v>
                </c:pt>
                <c:pt idx="1">
                  <c:v>1.0</c:v>
                </c:pt>
                <c:pt idx="2">
                  <c:v>0.0</c:v>
                </c:pt>
                <c:pt idx="3">
                  <c:v>0.0</c:v>
                </c:pt>
                <c:pt idx="4">
                  <c:v>3.0</c:v>
                </c:pt>
              </c:numCache>
            </c:numRef>
          </c:val>
        </c:ser>
        <c:ser>
          <c:idx val="53"/>
          <c:order val="53"/>
          <c:tx>
            <c:strRef>
              <c:f>Sheet4!$A$55</c:f>
              <c:strCache>
                <c:ptCount val="1"/>
                <c:pt idx="0">
                  <c:v>D_0__Eukaryota;D_1__Opisthokonta;D_2__Nucletmycea;D_3__Fungi;D_8__Rhizophlyctidaceae</c:v>
                </c:pt>
              </c:strCache>
            </c:strRef>
          </c:tx>
          <c:spPr>
            <a:solidFill>
              <a:schemeClr val="accent6">
                <a:lumMod val="50000"/>
                <a:lumOff val="50000"/>
              </a:schemeClr>
            </a:solidFill>
            <a:ln>
              <a:noFill/>
            </a:ln>
            <a:effectLst/>
          </c:spPr>
          <c:invertIfNegative val="0"/>
          <c:val>
            <c:numRef>
              <c:f>Sheet4!$B$55:$F$55</c:f>
              <c:numCache>
                <c:formatCode>General</c:formatCode>
                <c:ptCount val="5"/>
                <c:pt idx="0">
                  <c:v>2.0</c:v>
                </c:pt>
                <c:pt idx="1">
                  <c:v>1.0</c:v>
                </c:pt>
                <c:pt idx="2">
                  <c:v>0.0</c:v>
                </c:pt>
                <c:pt idx="3">
                  <c:v>1.0</c:v>
                </c:pt>
                <c:pt idx="4">
                  <c:v>0.0</c:v>
                </c:pt>
              </c:numCache>
            </c:numRef>
          </c:val>
        </c:ser>
        <c:ser>
          <c:idx val="54"/>
          <c:order val="54"/>
          <c:tx>
            <c:strRef>
              <c:f>Sheet4!$A$56</c:f>
              <c:strCache>
                <c:ptCount val="1"/>
                <c:pt idx="0">
                  <c:v>D_0__Eukaryota;D_1__Opisthokonta;D_2__Nucletmycea;D_3__Fungi;D_9__Incertae Sedis</c:v>
                </c:pt>
              </c:strCache>
            </c:strRef>
          </c:tx>
          <c:spPr>
            <a:solidFill>
              <a:schemeClr val="accent1"/>
            </a:solidFill>
            <a:ln>
              <a:noFill/>
            </a:ln>
            <a:effectLst/>
          </c:spPr>
          <c:invertIfNegative val="0"/>
          <c:val>
            <c:numRef>
              <c:f>Sheet4!$B$56:$F$56</c:f>
              <c:numCache>
                <c:formatCode>General</c:formatCode>
                <c:ptCount val="5"/>
                <c:pt idx="0">
                  <c:v>1.0</c:v>
                </c:pt>
                <c:pt idx="1">
                  <c:v>1.0</c:v>
                </c:pt>
                <c:pt idx="2">
                  <c:v>9.0</c:v>
                </c:pt>
                <c:pt idx="3">
                  <c:v>2.0</c:v>
                </c:pt>
                <c:pt idx="4">
                  <c:v>5.0</c:v>
                </c:pt>
              </c:numCache>
            </c:numRef>
          </c:val>
        </c:ser>
        <c:ser>
          <c:idx val="55"/>
          <c:order val="55"/>
          <c:tx>
            <c:strRef>
              <c:f>Sheet4!$A$57</c:f>
              <c:strCache>
                <c:ptCount val="1"/>
                <c:pt idx="0">
                  <c:v>D_0__Eukaryota;D_1__Opisthokonta;D_2__Nucletmycea;D_3__Fungi;D_9__Pezizaceae</c:v>
                </c:pt>
              </c:strCache>
            </c:strRef>
          </c:tx>
          <c:spPr>
            <a:solidFill>
              <a:schemeClr val="accent2"/>
            </a:solidFill>
            <a:ln>
              <a:noFill/>
            </a:ln>
            <a:effectLst/>
          </c:spPr>
          <c:invertIfNegative val="0"/>
          <c:val>
            <c:numRef>
              <c:f>Sheet4!$B$57:$F$57</c:f>
              <c:numCache>
                <c:formatCode>General</c:formatCode>
                <c:ptCount val="5"/>
                <c:pt idx="0">
                  <c:v>4.0</c:v>
                </c:pt>
                <c:pt idx="1">
                  <c:v>4.0</c:v>
                </c:pt>
                <c:pt idx="2">
                  <c:v>1.0</c:v>
                </c:pt>
                <c:pt idx="3">
                  <c:v>1.0</c:v>
                </c:pt>
                <c:pt idx="4">
                  <c:v>0.0</c:v>
                </c:pt>
              </c:numCache>
            </c:numRef>
          </c:val>
        </c:ser>
        <c:ser>
          <c:idx val="56"/>
          <c:order val="56"/>
          <c:tx>
            <c:strRef>
              <c:f>Sheet4!$A$58</c:f>
              <c:strCache>
                <c:ptCount val="1"/>
                <c:pt idx="0">
                  <c:v>D_0__Eukaryota;D_1__Opisthokonta;D_2__Nucletmycea;D_3__Fungi;D_9__Tremellaceae</c:v>
                </c:pt>
              </c:strCache>
            </c:strRef>
          </c:tx>
          <c:spPr>
            <a:solidFill>
              <a:schemeClr val="accent3"/>
            </a:solidFill>
            <a:ln>
              <a:noFill/>
            </a:ln>
            <a:effectLst/>
          </c:spPr>
          <c:invertIfNegative val="0"/>
          <c:val>
            <c:numRef>
              <c:f>Sheet4!$B$58:$F$58</c:f>
              <c:numCache>
                <c:formatCode>General</c:formatCode>
                <c:ptCount val="5"/>
                <c:pt idx="0">
                  <c:v>0.0</c:v>
                </c:pt>
                <c:pt idx="1">
                  <c:v>20.0</c:v>
                </c:pt>
                <c:pt idx="2">
                  <c:v>4.0</c:v>
                </c:pt>
                <c:pt idx="3">
                  <c:v>0.0</c:v>
                </c:pt>
                <c:pt idx="4">
                  <c:v>1.0</c:v>
                </c:pt>
              </c:numCache>
            </c:numRef>
          </c:val>
        </c:ser>
        <c:ser>
          <c:idx val="57"/>
          <c:order val="57"/>
          <c:tx>
            <c:strRef>
              <c:f>Sheet4!$A$59</c:f>
              <c:strCache>
                <c:ptCount val="1"/>
                <c:pt idx="0">
                  <c:v>D_0__Eukaryota;D_1__Opisthokonta;D_2__Nucletmycea;D_3__Fungi;Other</c:v>
                </c:pt>
              </c:strCache>
            </c:strRef>
          </c:tx>
          <c:spPr>
            <a:solidFill>
              <a:schemeClr val="accent4"/>
            </a:solidFill>
            <a:ln>
              <a:noFill/>
            </a:ln>
            <a:effectLst/>
          </c:spPr>
          <c:invertIfNegative val="0"/>
          <c:val>
            <c:numRef>
              <c:f>Sheet4!$B$59:$F$59</c:f>
              <c:numCache>
                <c:formatCode>General</c:formatCode>
                <c:ptCount val="5"/>
                <c:pt idx="0">
                  <c:v>24.0</c:v>
                </c:pt>
                <c:pt idx="1">
                  <c:v>70.0</c:v>
                </c:pt>
                <c:pt idx="2">
                  <c:v>222.0</c:v>
                </c:pt>
                <c:pt idx="3">
                  <c:v>104.0</c:v>
                </c:pt>
                <c:pt idx="4">
                  <c:v>43.0</c:v>
                </c:pt>
              </c:numCache>
            </c:numRef>
          </c:val>
        </c:ser>
        <c:ser>
          <c:idx val="58"/>
          <c:order val="58"/>
          <c:tx>
            <c:strRef>
              <c:f>Sheet4!$A$60</c:f>
              <c:strCache>
                <c:ptCount val="1"/>
                <c:pt idx="0">
                  <c:v>D_0__Eukaryota;D_1__Opisthokonta;D_2__Nucletmycea;D_3__LKM11;D_4__invertebrate environmental sample</c:v>
                </c:pt>
              </c:strCache>
            </c:strRef>
          </c:tx>
          <c:spPr>
            <a:solidFill>
              <a:schemeClr val="accent5"/>
            </a:solidFill>
            <a:ln>
              <a:noFill/>
            </a:ln>
            <a:effectLst/>
          </c:spPr>
          <c:invertIfNegative val="0"/>
          <c:val>
            <c:numRef>
              <c:f>Sheet4!$B$60:$F$60</c:f>
              <c:numCache>
                <c:formatCode>General</c:formatCode>
                <c:ptCount val="5"/>
                <c:pt idx="0">
                  <c:v>9.0</c:v>
                </c:pt>
                <c:pt idx="1">
                  <c:v>4.0</c:v>
                </c:pt>
                <c:pt idx="2">
                  <c:v>0.0</c:v>
                </c:pt>
                <c:pt idx="3">
                  <c:v>0.0</c:v>
                </c:pt>
                <c:pt idx="4">
                  <c:v>3.0</c:v>
                </c:pt>
              </c:numCache>
            </c:numRef>
          </c:val>
        </c:ser>
        <c:ser>
          <c:idx val="59"/>
          <c:order val="59"/>
          <c:tx>
            <c:strRef>
              <c:f>Sheet4!$A$61</c:f>
              <c:strCache>
                <c:ptCount val="1"/>
                <c:pt idx="0">
                  <c:v>D_0__Eukaryota;D_1__Opisthokonta;D_2__Nucletmycea;D_3__LKM11;D_4__uncultured alveolate</c:v>
                </c:pt>
              </c:strCache>
            </c:strRef>
          </c:tx>
          <c:spPr>
            <a:solidFill>
              <a:schemeClr val="accent6"/>
            </a:solidFill>
            <a:ln>
              <a:noFill/>
            </a:ln>
            <a:effectLst/>
          </c:spPr>
          <c:invertIfNegative val="0"/>
          <c:val>
            <c:numRef>
              <c:f>Sheet4!$B$61:$F$61</c:f>
              <c:numCache>
                <c:formatCode>General</c:formatCode>
                <c:ptCount val="5"/>
                <c:pt idx="0">
                  <c:v>2.0</c:v>
                </c:pt>
                <c:pt idx="1">
                  <c:v>0.0</c:v>
                </c:pt>
                <c:pt idx="2">
                  <c:v>2.0</c:v>
                </c:pt>
                <c:pt idx="3">
                  <c:v>0.0</c:v>
                </c:pt>
                <c:pt idx="4">
                  <c:v>2.0</c:v>
                </c:pt>
              </c:numCache>
            </c:numRef>
          </c:val>
        </c:ser>
        <c:ser>
          <c:idx val="60"/>
          <c:order val="60"/>
          <c:tx>
            <c:strRef>
              <c:f>Sheet4!$A$62</c:f>
              <c:strCache>
                <c:ptCount val="1"/>
                <c:pt idx="0">
                  <c:v>D_0__Eukaryota;D_1__Opisthokonta;D_2__Nucletmycea;D_3__LKM11;D_4__uncultured eukaryotic picoplankton</c:v>
                </c:pt>
              </c:strCache>
            </c:strRef>
          </c:tx>
          <c:spPr>
            <a:solidFill>
              <a:schemeClr val="accent1">
                <a:lumMod val="60000"/>
              </a:schemeClr>
            </a:solidFill>
            <a:ln>
              <a:noFill/>
            </a:ln>
            <a:effectLst/>
          </c:spPr>
          <c:invertIfNegative val="0"/>
          <c:val>
            <c:numRef>
              <c:f>Sheet4!$B$62:$F$62</c:f>
              <c:numCache>
                <c:formatCode>General</c:formatCode>
                <c:ptCount val="5"/>
                <c:pt idx="0">
                  <c:v>0.0</c:v>
                </c:pt>
                <c:pt idx="1">
                  <c:v>0.0</c:v>
                </c:pt>
                <c:pt idx="2">
                  <c:v>0.0</c:v>
                </c:pt>
                <c:pt idx="3">
                  <c:v>0.0</c:v>
                </c:pt>
                <c:pt idx="4">
                  <c:v>2.0</c:v>
                </c:pt>
              </c:numCache>
            </c:numRef>
          </c:val>
        </c:ser>
        <c:ser>
          <c:idx val="61"/>
          <c:order val="61"/>
          <c:tx>
            <c:strRef>
              <c:f>Sheet4!$A$63</c:f>
              <c:strCache>
                <c:ptCount val="1"/>
                <c:pt idx="0">
                  <c:v>D_0__Eukaryota;D_1__Opisthokonta;D_2__Nucletmycea;D_3__LKM11;Other</c:v>
                </c:pt>
              </c:strCache>
            </c:strRef>
          </c:tx>
          <c:spPr>
            <a:solidFill>
              <a:schemeClr val="accent2">
                <a:lumMod val="60000"/>
              </a:schemeClr>
            </a:solidFill>
            <a:ln>
              <a:noFill/>
            </a:ln>
            <a:effectLst/>
          </c:spPr>
          <c:invertIfNegative val="0"/>
          <c:val>
            <c:numRef>
              <c:f>Sheet4!$B$63:$F$63</c:f>
              <c:numCache>
                <c:formatCode>General</c:formatCode>
                <c:ptCount val="5"/>
                <c:pt idx="0">
                  <c:v>82.0</c:v>
                </c:pt>
                <c:pt idx="1">
                  <c:v>91.0</c:v>
                </c:pt>
                <c:pt idx="2">
                  <c:v>11.0</c:v>
                </c:pt>
                <c:pt idx="3">
                  <c:v>146.0</c:v>
                </c:pt>
                <c:pt idx="4">
                  <c:v>51.0</c:v>
                </c:pt>
              </c:numCache>
            </c:numRef>
          </c:val>
        </c:ser>
        <c:ser>
          <c:idx val="62"/>
          <c:order val="62"/>
          <c:tx>
            <c:strRef>
              <c:f>Sheet4!$A$64</c:f>
              <c:strCache>
                <c:ptCount val="1"/>
                <c:pt idx="0">
                  <c:v>D_0__Eukaryota;D_1__Opisthokonta;D_2__Nucletmycea;D_3__LKM15;D_4__uncultured Eimeriidae</c:v>
                </c:pt>
              </c:strCache>
            </c:strRef>
          </c:tx>
          <c:spPr>
            <a:solidFill>
              <a:schemeClr val="accent3">
                <a:lumMod val="60000"/>
              </a:schemeClr>
            </a:solidFill>
            <a:ln>
              <a:noFill/>
            </a:ln>
            <a:effectLst/>
          </c:spPr>
          <c:invertIfNegative val="0"/>
          <c:val>
            <c:numRef>
              <c:f>Sheet4!$B$64:$F$64</c:f>
              <c:numCache>
                <c:formatCode>General</c:formatCode>
                <c:ptCount val="5"/>
                <c:pt idx="0">
                  <c:v>1.0</c:v>
                </c:pt>
                <c:pt idx="1">
                  <c:v>6.0</c:v>
                </c:pt>
                <c:pt idx="2">
                  <c:v>2.0</c:v>
                </c:pt>
                <c:pt idx="3">
                  <c:v>9.0</c:v>
                </c:pt>
                <c:pt idx="4">
                  <c:v>3.0</c:v>
                </c:pt>
              </c:numCache>
            </c:numRef>
          </c:val>
        </c:ser>
        <c:ser>
          <c:idx val="63"/>
          <c:order val="63"/>
          <c:tx>
            <c:strRef>
              <c:f>Sheet4!$A$65</c:f>
              <c:strCache>
                <c:ptCount val="1"/>
                <c:pt idx="0">
                  <c:v>D_0__Eukaryota;D_1__Opisthokonta;D_2__Nucletmycea;D_3__LKM15;D_4__uncultured eukaryote</c:v>
                </c:pt>
              </c:strCache>
            </c:strRef>
          </c:tx>
          <c:spPr>
            <a:solidFill>
              <a:schemeClr val="accent4">
                <a:lumMod val="60000"/>
              </a:schemeClr>
            </a:solidFill>
            <a:ln>
              <a:noFill/>
            </a:ln>
            <a:effectLst/>
          </c:spPr>
          <c:invertIfNegative val="0"/>
          <c:val>
            <c:numRef>
              <c:f>Sheet4!$B$65:$F$65</c:f>
              <c:numCache>
                <c:formatCode>General</c:formatCode>
                <c:ptCount val="5"/>
                <c:pt idx="0">
                  <c:v>3.0</c:v>
                </c:pt>
                <c:pt idx="1">
                  <c:v>6.0</c:v>
                </c:pt>
                <c:pt idx="2">
                  <c:v>0.0</c:v>
                </c:pt>
                <c:pt idx="3">
                  <c:v>3.0</c:v>
                </c:pt>
                <c:pt idx="4">
                  <c:v>0.0</c:v>
                </c:pt>
              </c:numCache>
            </c:numRef>
          </c:val>
        </c:ser>
        <c:ser>
          <c:idx val="64"/>
          <c:order val="64"/>
          <c:tx>
            <c:strRef>
              <c:f>Sheet4!$A$66</c:f>
              <c:strCache>
                <c:ptCount val="1"/>
                <c:pt idx="0">
                  <c:v>D_0__Eukaryota;D_1__Opisthokonta;D_2__Nucletmycea;Other;Other</c:v>
                </c:pt>
              </c:strCache>
            </c:strRef>
          </c:tx>
          <c:spPr>
            <a:solidFill>
              <a:schemeClr val="accent5">
                <a:lumMod val="60000"/>
              </a:schemeClr>
            </a:solidFill>
            <a:ln>
              <a:noFill/>
            </a:ln>
            <a:effectLst/>
          </c:spPr>
          <c:invertIfNegative val="0"/>
          <c:val>
            <c:numRef>
              <c:f>Sheet4!$B$66:$F$66</c:f>
              <c:numCache>
                <c:formatCode>General</c:formatCode>
                <c:ptCount val="5"/>
                <c:pt idx="0">
                  <c:v>2.0</c:v>
                </c:pt>
                <c:pt idx="1">
                  <c:v>6.0</c:v>
                </c:pt>
                <c:pt idx="2">
                  <c:v>6.0</c:v>
                </c:pt>
                <c:pt idx="3">
                  <c:v>7.0</c:v>
                </c:pt>
                <c:pt idx="4">
                  <c:v>3.0</c:v>
                </c:pt>
              </c:numCache>
            </c:numRef>
          </c:val>
        </c:ser>
        <c:ser>
          <c:idx val="65"/>
          <c:order val="65"/>
          <c:tx>
            <c:strRef>
              <c:f>Sheet4!$A$67</c:f>
              <c:strCache>
                <c:ptCount val="1"/>
                <c:pt idx="0">
                  <c:v>D_0__Eukaryota;D_1__RT5iin25;D_2__uncultured Auriculariaceae;D_3__uncultured Auriculariaceae;D_4__uncultured Auriculariaceae</c:v>
                </c:pt>
              </c:strCache>
            </c:strRef>
          </c:tx>
          <c:spPr>
            <a:solidFill>
              <a:schemeClr val="accent6">
                <a:lumMod val="60000"/>
              </a:schemeClr>
            </a:solidFill>
            <a:ln>
              <a:noFill/>
            </a:ln>
            <a:effectLst/>
          </c:spPr>
          <c:invertIfNegative val="0"/>
          <c:val>
            <c:numRef>
              <c:f>Sheet4!$B$67:$F$67</c:f>
              <c:numCache>
                <c:formatCode>General</c:formatCode>
                <c:ptCount val="5"/>
                <c:pt idx="0">
                  <c:v>0.0</c:v>
                </c:pt>
                <c:pt idx="1">
                  <c:v>3.0</c:v>
                </c:pt>
                <c:pt idx="2">
                  <c:v>1.0</c:v>
                </c:pt>
                <c:pt idx="3">
                  <c:v>0.0</c:v>
                </c:pt>
                <c:pt idx="4">
                  <c:v>0.0</c:v>
                </c:pt>
              </c:numCache>
            </c:numRef>
          </c:val>
        </c:ser>
        <c:ser>
          <c:idx val="66"/>
          <c:order val="66"/>
          <c:tx>
            <c:strRef>
              <c:f>Sheet4!$A$68</c:f>
              <c:strCache>
                <c:ptCount val="1"/>
                <c:pt idx="0">
                  <c:v>D_0__Eukaryota;D_1__RT5iin25;D_2__uncultured Eimeriidae;D_3__uncultured Eimeriidae;D_4__uncultured Eimeriidae</c:v>
                </c:pt>
              </c:strCache>
            </c:strRef>
          </c:tx>
          <c:spPr>
            <a:solidFill>
              <a:schemeClr val="accent1">
                <a:lumMod val="80000"/>
                <a:lumOff val="20000"/>
              </a:schemeClr>
            </a:solidFill>
            <a:ln>
              <a:noFill/>
            </a:ln>
            <a:effectLst/>
          </c:spPr>
          <c:invertIfNegative val="0"/>
          <c:val>
            <c:numRef>
              <c:f>Sheet4!$B$68:$F$68</c:f>
              <c:numCache>
                <c:formatCode>General</c:formatCode>
                <c:ptCount val="5"/>
                <c:pt idx="0">
                  <c:v>0.0</c:v>
                </c:pt>
                <c:pt idx="1">
                  <c:v>10.0</c:v>
                </c:pt>
                <c:pt idx="2">
                  <c:v>6.0</c:v>
                </c:pt>
                <c:pt idx="3">
                  <c:v>4.0</c:v>
                </c:pt>
                <c:pt idx="4">
                  <c:v>0.0</c:v>
                </c:pt>
              </c:numCache>
            </c:numRef>
          </c:val>
        </c:ser>
        <c:ser>
          <c:idx val="67"/>
          <c:order val="67"/>
          <c:tx>
            <c:strRef>
              <c:f>Sheet4!$A$69</c:f>
              <c:strCache>
                <c:ptCount val="1"/>
                <c:pt idx="0">
                  <c:v>D_0__Eukaryota;D_1__RT5iin25;D_2__uncultured eukaryote;D_3__uncultured eukaryote;D_4__uncultured eukaryote</c:v>
                </c:pt>
              </c:strCache>
            </c:strRef>
          </c:tx>
          <c:spPr>
            <a:solidFill>
              <a:schemeClr val="accent2">
                <a:lumMod val="80000"/>
                <a:lumOff val="20000"/>
              </a:schemeClr>
            </a:solidFill>
            <a:ln>
              <a:noFill/>
            </a:ln>
            <a:effectLst/>
          </c:spPr>
          <c:invertIfNegative val="0"/>
          <c:val>
            <c:numRef>
              <c:f>Sheet4!$B$69:$F$69</c:f>
              <c:numCache>
                <c:formatCode>General</c:formatCode>
                <c:ptCount val="5"/>
                <c:pt idx="0">
                  <c:v>1.0</c:v>
                </c:pt>
                <c:pt idx="1">
                  <c:v>2.0</c:v>
                </c:pt>
                <c:pt idx="2">
                  <c:v>0.0</c:v>
                </c:pt>
                <c:pt idx="3">
                  <c:v>2.0</c:v>
                </c:pt>
                <c:pt idx="4">
                  <c:v>1.0</c:v>
                </c:pt>
              </c:numCache>
            </c:numRef>
          </c:val>
        </c:ser>
        <c:ser>
          <c:idx val="68"/>
          <c:order val="68"/>
          <c:tx>
            <c:strRef>
              <c:f>Sheet4!$A$70</c:f>
              <c:strCache>
                <c:ptCount val="1"/>
                <c:pt idx="0">
                  <c:v>D_0__Eukaryota;D_1__SAR;D_2__Alveolata;D_3__Apicomplexa;D_6__Eimeriorina</c:v>
                </c:pt>
              </c:strCache>
            </c:strRef>
          </c:tx>
          <c:spPr>
            <a:solidFill>
              <a:schemeClr val="accent3">
                <a:lumMod val="80000"/>
                <a:lumOff val="20000"/>
              </a:schemeClr>
            </a:solidFill>
            <a:ln>
              <a:noFill/>
            </a:ln>
            <a:effectLst/>
          </c:spPr>
          <c:invertIfNegative val="0"/>
          <c:val>
            <c:numRef>
              <c:f>Sheet4!$B$70:$F$70</c:f>
              <c:numCache>
                <c:formatCode>General</c:formatCode>
                <c:ptCount val="5"/>
                <c:pt idx="0">
                  <c:v>21.0</c:v>
                </c:pt>
                <c:pt idx="1">
                  <c:v>880.0</c:v>
                </c:pt>
                <c:pt idx="2">
                  <c:v>331.0</c:v>
                </c:pt>
                <c:pt idx="3">
                  <c:v>513.0</c:v>
                </c:pt>
                <c:pt idx="4">
                  <c:v>4.0</c:v>
                </c:pt>
              </c:numCache>
            </c:numRef>
          </c:val>
        </c:ser>
        <c:ser>
          <c:idx val="69"/>
          <c:order val="69"/>
          <c:tx>
            <c:strRef>
              <c:f>Sheet4!$A$71</c:f>
              <c:strCache>
                <c:ptCount val="1"/>
                <c:pt idx="0">
                  <c:v>D_0__Eukaryota;D_1__SAR;D_2__Alveolata;D_3__Apicomplexa;D_6__Eugregarinorida</c:v>
                </c:pt>
              </c:strCache>
            </c:strRef>
          </c:tx>
          <c:spPr>
            <a:solidFill>
              <a:schemeClr val="accent4">
                <a:lumMod val="80000"/>
                <a:lumOff val="20000"/>
              </a:schemeClr>
            </a:solidFill>
            <a:ln>
              <a:noFill/>
            </a:ln>
            <a:effectLst/>
          </c:spPr>
          <c:invertIfNegative val="0"/>
          <c:val>
            <c:numRef>
              <c:f>Sheet4!$B$71:$F$71</c:f>
              <c:numCache>
                <c:formatCode>General</c:formatCode>
                <c:ptCount val="5"/>
                <c:pt idx="0">
                  <c:v>128.0</c:v>
                </c:pt>
                <c:pt idx="1">
                  <c:v>52.0</c:v>
                </c:pt>
                <c:pt idx="2">
                  <c:v>119.0</c:v>
                </c:pt>
                <c:pt idx="3">
                  <c:v>363.0</c:v>
                </c:pt>
                <c:pt idx="4">
                  <c:v>88.0</c:v>
                </c:pt>
              </c:numCache>
            </c:numRef>
          </c:val>
        </c:ser>
        <c:ser>
          <c:idx val="70"/>
          <c:order val="70"/>
          <c:tx>
            <c:strRef>
              <c:f>Sheet4!$A$72</c:f>
              <c:strCache>
                <c:ptCount val="1"/>
                <c:pt idx="0">
                  <c:v>D_0__Eukaryota;D_1__SAR;D_2__Alveolata;D_3__Apicomplexa;D_6__Neogregarinorida</c:v>
                </c:pt>
              </c:strCache>
            </c:strRef>
          </c:tx>
          <c:spPr>
            <a:solidFill>
              <a:schemeClr val="accent5">
                <a:lumMod val="80000"/>
                <a:lumOff val="20000"/>
              </a:schemeClr>
            </a:solidFill>
            <a:ln>
              <a:noFill/>
            </a:ln>
            <a:effectLst/>
          </c:spPr>
          <c:invertIfNegative val="0"/>
          <c:val>
            <c:numRef>
              <c:f>Sheet4!$B$72:$F$72</c:f>
              <c:numCache>
                <c:formatCode>General</c:formatCode>
                <c:ptCount val="5"/>
                <c:pt idx="0">
                  <c:v>13.0</c:v>
                </c:pt>
                <c:pt idx="1">
                  <c:v>34.0</c:v>
                </c:pt>
                <c:pt idx="2">
                  <c:v>0.0</c:v>
                </c:pt>
                <c:pt idx="3">
                  <c:v>1.0</c:v>
                </c:pt>
                <c:pt idx="4">
                  <c:v>9.0</c:v>
                </c:pt>
              </c:numCache>
            </c:numRef>
          </c:val>
        </c:ser>
        <c:ser>
          <c:idx val="71"/>
          <c:order val="71"/>
          <c:tx>
            <c:strRef>
              <c:f>Sheet4!$A$73</c:f>
              <c:strCache>
                <c:ptCount val="1"/>
                <c:pt idx="0">
                  <c:v>D_0__Eukaryota;D_1__SAR;D_2__Alveolata;D_3__Apicomplexa;Other</c:v>
                </c:pt>
              </c:strCache>
            </c:strRef>
          </c:tx>
          <c:spPr>
            <a:solidFill>
              <a:schemeClr val="accent6">
                <a:lumMod val="80000"/>
                <a:lumOff val="20000"/>
              </a:schemeClr>
            </a:solidFill>
            <a:ln>
              <a:noFill/>
            </a:ln>
            <a:effectLst/>
          </c:spPr>
          <c:invertIfNegative val="0"/>
          <c:val>
            <c:numRef>
              <c:f>Sheet4!$B$73:$F$73</c:f>
              <c:numCache>
                <c:formatCode>General</c:formatCode>
                <c:ptCount val="5"/>
                <c:pt idx="0">
                  <c:v>1093.0</c:v>
                </c:pt>
                <c:pt idx="1">
                  <c:v>3921.0</c:v>
                </c:pt>
                <c:pt idx="2">
                  <c:v>446.0</c:v>
                </c:pt>
                <c:pt idx="3">
                  <c:v>599.0</c:v>
                </c:pt>
                <c:pt idx="4">
                  <c:v>80.0</c:v>
                </c:pt>
              </c:numCache>
            </c:numRef>
          </c:val>
        </c:ser>
        <c:ser>
          <c:idx val="72"/>
          <c:order val="72"/>
          <c:tx>
            <c:strRef>
              <c:f>Sheet4!$A$74</c:f>
              <c:strCache>
                <c:ptCount val="1"/>
                <c:pt idx="0">
                  <c:v>D_0__Eukaryota;D_1__SAR;D_2__Alveolata;D_3__BOLA914;D_4__uncultured alveolate</c:v>
                </c:pt>
              </c:strCache>
            </c:strRef>
          </c:tx>
          <c:spPr>
            <a:solidFill>
              <a:schemeClr val="accent1">
                <a:lumMod val="80000"/>
              </a:schemeClr>
            </a:solidFill>
            <a:ln>
              <a:noFill/>
            </a:ln>
            <a:effectLst/>
          </c:spPr>
          <c:invertIfNegative val="0"/>
          <c:val>
            <c:numRef>
              <c:f>Sheet4!$B$74:$F$74</c:f>
              <c:numCache>
                <c:formatCode>General</c:formatCode>
                <c:ptCount val="5"/>
                <c:pt idx="0">
                  <c:v>30.0</c:v>
                </c:pt>
                <c:pt idx="1">
                  <c:v>479.0</c:v>
                </c:pt>
                <c:pt idx="2">
                  <c:v>7.0</c:v>
                </c:pt>
                <c:pt idx="3">
                  <c:v>675.0</c:v>
                </c:pt>
                <c:pt idx="4">
                  <c:v>17.0</c:v>
                </c:pt>
              </c:numCache>
            </c:numRef>
          </c:val>
        </c:ser>
        <c:ser>
          <c:idx val="73"/>
          <c:order val="73"/>
          <c:tx>
            <c:strRef>
              <c:f>Sheet4!$A$75</c:f>
              <c:strCache>
                <c:ptCount val="1"/>
                <c:pt idx="0">
                  <c:v>D_0__Eukaryota;D_1__SAR;D_2__Alveolata;D_3__BOLA914;D_4__uncultured freshwater eukaryote</c:v>
                </c:pt>
              </c:strCache>
            </c:strRef>
          </c:tx>
          <c:spPr>
            <a:solidFill>
              <a:schemeClr val="accent2">
                <a:lumMod val="80000"/>
              </a:schemeClr>
            </a:solidFill>
            <a:ln>
              <a:noFill/>
            </a:ln>
            <a:effectLst/>
          </c:spPr>
          <c:invertIfNegative val="0"/>
          <c:val>
            <c:numRef>
              <c:f>Sheet4!$B$75:$F$75</c:f>
              <c:numCache>
                <c:formatCode>General</c:formatCode>
                <c:ptCount val="5"/>
                <c:pt idx="0">
                  <c:v>0.0</c:v>
                </c:pt>
                <c:pt idx="1">
                  <c:v>1.0</c:v>
                </c:pt>
                <c:pt idx="2">
                  <c:v>1.0</c:v>
                </c:pt>
                <c:pt idx="3">
                  <c:v>4.0</c:v>
                </c:pt>
                <c:pt idx="4">
                  <c:v>1.0</c:v>
                </c:pt>
              </c:numCache>
            </c:numRef>
          </c:val>
        </c:ser>
        <c:ser>
          <c:idx val="74"/>
          <c:order val="74"/>
          <c:tx>
            <c:strRef>
              <c:f>Sheet4!$A$76</c:f>
              <c:strCache>
                <c:ptCount val="1"/>
                <c:pt idx="0">
                  <c:v>D_0__Eukaryota;D_1__SAR;D_2__Alveolata;D_3__BOLA914;Other</c:v>
                </c:pt>
              </c:strCache>
            </c:strRef>
          </c:tx>
          <c:spPr>
            <a:solidFill>
              <a:schemeClr val="accent3">
                <a:lumMod val="80000"/>
              </a:schemeClr>
            </a:solidFill>
            <a:ln>
              <a:noFill/>
            </a:ln>
            <a:effectLst/>
          </c:spPr>
          <c:invertIfNegative val="0"/>
          <c:val>
            <c:numRef>
              <c:f>Sheet4!$B$76:$F$76</c:f>
              <c:numCache>
                <c:formatCode>General</c:formatCode>
                <c:ptCount val="5"/>
                <c:pt idx="0">
                  <c:v>0.0</c:v>
                </c:pt>
                <c:pt idx="1">
                  <c:v>0.0</c:v>
                </c:pt>
                <c:pt idx="2">
                  <c:v>2.0</c:v>
                </c:pt>
                <c:pt idx="3">
                  <c:v>1.0</c:v>
                </c:pt>
                <c:pt idx="4">
                  <c:v>0.0</c:v>
                </c:pt>
              </c:numCache>
            </c:numRef>
          </c:val>
        </c:ser>
        <c:ser>
          <c:idx val="75"/>
          <c:order val="75"/>
          <c:tx>
            <c:strRef>
              <c:f>Sheet4!$A$77</c:f>
              <c:strCache>
                <c:ptCount val="1"/>
                <c:pt idx="0">
                  <c:v>D_0__Eukaryota;D_1__SAR;D_2__Alveolata;D_3__Ciliophora;D_5__Heterotrichea</c:v>
                </c:pt>
              </c:strCache>
            </c:strRef>
          </c:tx>
          <c:spPr>
            <a:solidFill>
              <a:schemeClr val="accent4">
                <a:lumMod val="80000"/>
              </a:schemeClr>
            </a:solidFill>
            <a:ln>
              <a:noFill/>
            </a:ln>
            <a:effectLst/>
          </c:spPr>
          <c:invertIfNegative val="0"/>
          <c:val>
            <c:numRef>
              <c:f>Sheet4!$B$77:$F$77</c:f>
              <c:numCache>
                <c:formatCode>General</c:formatCode>
                <c:ptCount val="5"/>
                <c:pt idx="0">
                  <c:v>2.0</c:v>
                </c:pt>
                <c:pt idx="1">
                  <c:v>140.0</c:v>
                </c:pt>
                <c:pt idx="2">
                  <c:v>25.0</c:v>
                </c:pt>
                <c:pt idx="3">
                  <c:v>81.0</c:v>
                </c:pt>
                <c:pt idx="4">
                  <c:v>6.0</c:v>
                </c:pt>
              </c:numCache>
            </c:numRef>
          </c:val>
        </c:ser>
        <c:ser>
          <c:idx val="76"/>
          <c:order val="76"/>
          <c:tx>
            <c:strRef>
              <c:f>Sheet4!$A$78</c:f>
              <c:strCache>
                <c:ptCount val="1"/>
                <c:pt idx="0">
                  <c:v>D_0__Eukaryota;D_1__SAR;D_2__Alveolata;D_3__Ciliophora;D_5__Karyorelictea</c:v>
                </c:pt>
              </c:strCache>
            </c:strRef>
          </c:tx>
          <c:spPr>
            <a:solidFill>
              <a:schemeClr val="accent5">
                <a:lumMod val="80000"/>
              </a:schemeClr>
            </a:solidFill>
            <a:ln>
              <a:noFill/>
            </a:ln>
            <a:effectLst/>
          </c:spPr>
          <c:invertIfNegative val="0"/>
          <c:val>
            <c:numRef>
              <c:f>Sheet4!$B$78:$F$78</c:f>
              <c:numCache>
                <c:formatCode>General</c:formatCode>
                <c:ptCount val="5"/>
                <c:pt idx="0">
                  <c:v>1.0</c:v>
                </c:pt>
                <c:pt idx="1">
                  <c:v>1.0</c:v>
                </c:pt>
                <c:pt idx="2">
                  <c:v>0.0</c:v>
                </c:pt>
                <c:pt idx="3">
                  <c:v>0.0</c:v>
                </c:pt>
                <c:pt idx="4">
                  <c:v>0.0</c:v>
                </c:pt>
              </c:numCache>
            </c:numRef>
          </c:val>
        </c:ser>
        <c:ser>
          <c:idx val="77"/>
          <c:order val="77"/>
          <c:tx>
            <c:strRef>
              <c:f>Sheet4!$A$79</c:f>
              <c:strCache>
                <c:ptCount val="1"/>
                <c:pt idx="0">
                  <c:v>D_0__Eukaryota;D_1__SAR;D_2__Alveolata;D_3__Ciliophora;D_5__Litostomatea</c:v>
                </c:pt>
              </c:strCache>
            </c:strRef>
          </c:tx>
          <c:spPr>
            <a:solidFill>
              <a:schemeClr val="accent6">
                <a:lumMod val="80000"/>
              </a:schemeClr>
            </a:solidFill>
            <a:ln>
              <a:noFill/>
            </a:ln>
            <a:effectLst/>
          </c:spPr>
          <c:invertIfNegative val="0"/>
          <c:val>
            <c:numRef>
              <c:f>Sheet4!$B$79:$F$79</c:f>
              <c:numCache>
                <c:formatCode>General</c:formatCode>
                <c:ptCount val="5"/>
                <c:pt idx="0">
                  <c:v>361.0</c:v>
                </c:pt>
                <c:pt idx="1">
                  <c:v>573.0</c:v>
                </c:pt>
                <c:pt idx="2">
                  <c:v>619.0</c:v>
                </c:pt>
                <c:pt idx="3">
                  <c:v>123.0</c:v>
                </c:pt>
                <c:pt idx="4">
                  <c:v>289.0</c:v>
                </c:pt>
              </c:numCache>
            </c:numRef>
          </c:val>
        </c:ser>
        <c:ser>
          <c:idx val="78"/>
          <c:order val="78"/>
          <c:tx>
            <c:strRef>
              <c:f>Sheet4!$A$80</c:f>
              <c:strCache>
                <c:ptCount val="1"/>
                <c:pt idx="0">
                  <c:v>D_0__Eukaryota;D_1__SAR;D_2__Alveolata;D_3__Ciliophora;D_5__Spirotrichea</c:v>
                </c:pt>
              </c:strCache>
            </c:strRef>
          </c:tx>
          <c:spPr>
            <a:solidFill>
              <a:schemeClr val="accent1">
                <a:lumMod val="60000"/>
                <a:lumOff val="40000"/>
              </a:schemeClr>
            </a:solidFill>
            <a:ln>
              <a:noFill/>
            </a:ln>
            <a:effectLst/>
          </c:spPr>
          <c:invertIfNegative val="0"/>
          <c:val>
            <c:numRef>
              <c:f>Sheet4!$B$80:$F$80</c:f>
              <c:numCache>
                <c:formatCode>General</c:formatCode>
                <c:ptCount val="5"/>
                <c:pt idx="0">
                  <c:v>17.0</c:v>
                </c:pt>
                <c:pt idx="1">
                  <c:v>322.0</c:v>
                </c:pt>
                <c:pt idx="2">
                  <c:v>0.0</c:v>
                </c:pt>
                <c:pt idx="3">
                  <c:v>6.0</c:v>
                </c:pt>
                <c:pt idx="4">
                  <c:v>17.0</c:v>
                </c:pt>
              </c:numCache>
            </c:numRef>
          </c:val>
        </c:ser>
        <c:ser>
          <c:idx val="79"/>
          <c:order val="79"/>
          <c:tx>
            <c:strRef>
              <c:f>Sheet4!$A$81</c:f>
              <c:strCache>
                <c:ptCount val="1"/>
                <c:pt idx="0">
                  <c:v>D_0__Eukaryota;D_1__SAR;D_2__Alveolata;D_3__Ciliophora;D_6__Choreotrichia</c:v>
                </c:pt>
              </c:strCache>
            </c:strRef>
          </c:tx>
          <c:spPr>
            <a:solidFill>
              <a:schemeClr val="accent2">
                <a:lumMod val="60000"/>
                <a:lumOff val="40000"/>
              </a:schemeClr>
            </a:solidFill>
            <a:ln>
              <a:noFill/>
            </a:ln>
            <a:effectLst/>
          </c:spPr>
          <c:invertIfNegative val="0"/>
          <c:val>
            <c:numRef>
              <c:f>Sheet4!$B$81:$F$81</c:f>
              <c:numCache>
                <c:formatCode>General</c:formatCode>
                <c:ptCount val="5"/>
                <c:pt idx="0">
                  <c:v>0.0</c:v>
                </c:pt>
                <c:pt idx="1">
                  <c:v>0.0</c:v>
                </c:pt>
                <c:pt idx="2">
                  <c:v>5.0</c:v>
                </c:pt>
                <c:pt idx="3">
                  <c:v>0.0</c:v>
                </c:pt>
                <c:pt idx="4">
                  <c:v>0.0</c:v>
                </c:pt>
              </c:numCache>
            </c:numRef>
          </c:val>
        </c:ser>
        <c:ser>
          <c:idx val="80"/>
          <c:order val="80"/>
          <c:tx>
            <c:strRef>
              <c:f>Sheet4!$A$82</c:f>
              <c:strCache>
                <c:ptCount val="1"/>
                <c:pt idx="0">
                  <c:v>D_0__Eukaryota;D_1__SAR;D_2__Alveolata;D_3__Ciliophora;D_6__Clevelandellida</c:v>
                </c:pt>
              </c:strCache>
            </c:strRef>
          </c:tx>
          <c:spPr>
            <a:solidFill>
              <a:schemeClr val="accent3">
                <a:lumMod val="60000"/>
                <a:lumOff val="40000"/>
              </a:schemeClr>
            </a:solidFill>
            <a:ln>
              <a:noFill/>
            </a:ln>
            <a:effectLst/>
          </c:spPr>
          <c:invertIfNegative val="0"/>
          <c:val>
            <c:numRef>
              <c:f>Sheet4!$B$82:$F$82</c:f>
              <c:numCache>
                <c:formatCode>General</c:formatCode>
                <c:ptCount val="5"/>
                <c:pt idx="0">
                  <c:v>0.0</c:v>
                </c:pt>
                <c:pt idx="1">
                  <c:v>15.0</c:v>
                </c:pt>
                <c:pt idx="2">
                  <c:v>0.0</c:v>
                </c:pt>
                <c:pt idx="3">
                  <c:v>0.0</c:v>
                </c:pt>
                <c:pt idx="4">
                  <c:v>2.0</c:v>
                </c:pt>
              </c:numCache>
            </c:numRef>
          </c:val>
        </c:ser>
        <c:ser>
          <c:idx val="81"/>
          <c:order val="81"/>
          <c:tx>
            <c:strRef>
              <c:f>Sheet4!$A$83</c:f>
              <c:strCache>
                <c:ptCount val="1"/>
                <c:pt idx="0">
                  <c:v>D_0__Eukaryota;D_1__SAR;D_2__Alveolata;D_3__Ciliophora;D_6__Haptoria</c:v>
                </c:pt>
              </c:strCache>
            </c:strRef>
          </c:tx>
          <c:spPr>
            <a:solidFill>
              <a:schemeClr val="accent4">
                <a:lumMod val="60000"/>
                <a:lumOff val="40000"/>
              </a:schemeClr>
            </a:solidFill>
            <a:ln>
              <a:noFill/>
            </a:ln>
            <a:effectLst/>
          </c:spPr>
          <c:invertIfNegative val="0"/>
          <c:val>
            <c:numRef>
              <c:f>Sheet4!$B$83:$F$83</c:f>
              <c:numCache>
                <c:formatCode>General</c:formatCode>
                <c:ptCount val="5"/>
                <c:pt idx="0">
                  <c:v>0.0</c:v>
                </c:pt>
                <c:pt idx="1">
                  <c:v>34.0</c:v>
                </c:pt>
                <c:pt idx="2">
                  <c:v>20.0</c:v>
                </c:pt>
                <c:pt idx="3">
                  <c:v>32.0</c:v>
                </c:pt>
                <c:pt idx="4">
                  <c:v>1.0</c:v>
                </c:pt>
              </c:numCache>
            </c:numRef>
          </c:val>
        </c:ser>
        <c:ser>
          <c:idx val="82"/>
          <c:order val="82"/>
          <c:tx>
            <c:strRef>
              <c:f>Sheet4!$A$84</c:f>
              <c:strCache>
                <c:ptCount val="1"/>
                <c:pt idx="0">
                  <c:v>D_0__Eukaryota;D_1__SAR;D_2__Alveolata;D_3__Ciliophora;D_6__Hypotrichia</c:v>
                </c:pt>
              </c:strCache>
            </c:strRef>
          </c:tx>
          <c:spPr>
            <a:solidFill>
              <a:schemeClr val="accent5">
                <a:lumMod val="60000"/>
                <a:lumOff val="40000"/>
              </a:schemeClr>
            </a:solidFill>
            <a:ln>
              <a:noFill/>
            </a:ln>
            <a:effectLst/>
          </c:spPr>
          <c:invertIfNegative val="0"/>
          <c:val>
            <c:numRef>
              <c:f>Sheet4!$B$84:$F$84</c:f>
              <c:numCache>
                <c:formatCode>General</c:formatCode>
                <c:ptCount val="5"/>
                <c:pt idx="0">
                  <c:v>383.0</c:v>
                </c:pt>
                <c:pt idx="1">
                  <c:v>7.0</c:v>
                </c:pt>
                <c:pt idx="2">
                  <c:v>22.0</c:v>
                </c:pt>
                <c:pt idx="3">
                  <c:v>16.0</c:v>
                </c:pt>
                <c:pt idx="4">
                  <c:v>7.0</c:v>
                </c:pt>
              </c:numCache>
            </c:numRef>
          </c:val>
        </c:ser>
        <c:ser>
          <c:idx val="83"/>
          <c:order val="83"/>
          <c:tx>
            <c:strRef>
              <c:f>Sheet4!$A$85</c:f>
              <c:strCache>
                <c:ptCount val="1"/>
                <c:pt idx="0">
                  <c:v>D_0__Eukaryota;D_1__SAR;D_2__Alveolata;D_3__Ciliophora;D_6__Nassophorea</c:v>
                </c:pt>
              </c:strCache>
            </c:strRef>
          </c:tx>
          <c:spPr>
            <a:solidFill>
              <a:schemeClr val="accent6">
                <a:lumMod val="60000"/>
                <a:lumOff val="40000"/>
              </a:schemeClr>
            </a:solidFill>
            <a:ln>
              <a:noFill/>
            </a:ln>
            <a:effectLst/>
          </c:spPr>
          <c:invertIfNegative val="0"/>
          <c:val>
            <c:numRef>
              <c:f>Sheet4!$B$85:$F$85</c:f>
              <c:numCache>
                <c:formatCode>General</c:formatCode>
                <c:ptCount val="5"/>
                <c:pt idx="0">
                  <c:v>0.0</c:v>
                </c:pt>
                <c:pt idx="1">
                  <c:v>1.0</c:v>
                </c:pt>
                <c:pt idx="2">
                  <c:v>5.0</c:v>
                </c:pt>
                <c:pt idx="3">
                  <c:v>0.0</c:v>
                </c:pt>
                <c:pt idx="4">
                  <c:v>0.0</c:v>
                </c:pt>
              </c:numCache>
            </c:numRef>
          </c:val>
        </c:ser>
        <c:ser>
          <c:idx val="84"/>
          <c:order val="84"/>
          <c:tx>
            <c:strRef>
              <c:f>Sheet4!$A$86</c:f>
              <c:strCache>
                <c:ptCount val="1"/>
                <c:pt idx="0">
                  <c:v>D_0__Eukaryota;D_1__SAR;D_2__Alveolata;D_3__Ciliophora;D_6__Prostomatea</c:v>
                </c:pt>
              </c:strCache>
            </c:strRef>
          </c:tx>
          <c:spPr>
            <a:solidFill>
              <a:schemeClr val="accent1">
                <a:lumMod val="50000"/>
              </a:schemeClr>
            </a:solidFill>
            <a:ln>
              <a:noFill/>
            </a:ln>
            <a:effectLst/>
          </c:spPr>
          <c:invertIfNegative val="0"/>
          <c:val>
            <c:numRef>
              <c:f>Sheet4!$B$86:$F$86</c:f>
              <c:numCache>
                <c:formatCode>General</c:formatCode>
                <c:ptCount val="5"/>
                <c:pt idx="0">
                  <c:v>29.0</c:v>
                </c:pt>
                <c:pt idx="1">
                  <c:v>15.0</c:v>
                </c:pt>
                <c:pt idx="2">
                  <c:v>98.0</c:v>
                </c:pt>
                <c:pt idx="3">
                  <c:v>0.0</c:v>
                </c:pt>
                <c:pt idx="4">
                  <c:v>15.0</c:v>
                </c:pt>
              </c:numCache>
            </c:numRef>
          </c:val>
        </c:ser>
        <c:ser>
          <c:idx val="85"/>
          <c:order val="85"/>
          <c:tx>
            <c:strRef>
              <c:f>Sheet4!$A$87</c:f>
              <c:strCache>
                <c:ptCount val="1"/>
                <c:pt idx="0">
                  <c:v>D_0__Eukaryota;D_1__SAR;D_2__Alveolata;D_3__Ciliophora;D_6__Trichostomatia</c:v>
                </c:pt>
              </c:strCache>
            </c:strRef>
          </c:tx>
          <c:spPr>
            <a:solidFill>
              <a:schemeClr val="accent2">
                <a:lumMod val="50000"/>
              </a:schemeClr>
            </a:solidFill>
            <a:ln>
              <a:noFill/>
            </a:ln>
            <a:effectLst/>
          </c:spPr>
          <c:invertIfNegative val="0"/>
          <c:val>
            <c:numRef>
              <c:f>Sheet4!$B$87:$F$87</c:f>
              <c:numCache>
                <c:formatCode>General</c:formatCode>
                <c:ptCount val="5"/>
                <c:pt idx="0">
                  <c:v>3.0</c:v>
                </c:pt>
                <c:pt idx="1">
                  <c:v>1.0</c:v>
                </c:pt>
                <c:pt idx="2">
                  <c:v>7.0</c:v>
                </c:pt>
                <c:pt idx="3">
                  <c:v>0.0</c:v>
                </c:pt>
                <c:pt idx="4">
                  <c:v>2.0</c:v>
                </c:pt>
              </c:numCache>
            </c:numRef>
          </c:val>
        </c:ser>
        <c:ser>
          <c:idx val="86"/>
          <c:order val="86"/>
          <c:tx>
            <c:strRef>
              <c:f>Sheet4!$A$88</c:f>
              <c:strCache>
                <c:ptCount val="1"/>
                <c:pt idx="0">
                  <c:v>D_0__Eukaryota;D_1__SAR;D_2__Alveolata;D_3__Ciliophora;D_7__Colpodida</c:v>
                </c:pt>
              </c:strCache>
            </c:strRef>
          </c:tx>
          <c:spPr>
            <a:solidFill>
              <a:schemeClr val="accent3">
                <a:lumMod val="50000"/>
              </a:schemeClr>
            </a:solidFill>
            <a:ln>
              <a:noFill/>
            </a:ln>
            <a:effectLst/>
          </c:spPr>
          <c:invertIfNegative val="0"/>
          <c:val>
            <c:numRef>
              <c:f>Sheet4!$B$88:$F$88</c:f>
              <c:numCache>
                <c:formatCode>General</c:formatCode>
                <c:ptCount val="5"/>
                <c:pt idx="0">
                  <c:v>14.0</c:v>
                </c:pt>
                <c:pt idx="1">
                  <c:v>421.0</c:v>
                </c:pt>
                <c:pt idx="2">
                  <c:v>59.0</c:v>
                </c:pt>
                <c:pt idx="3">
                  <c:v>117.0</c:v>
                </c:pt>
                <c:pt idx="4">
                  <c:v>20.0</c:v>
                </c:pt>
              </c:numCache>
            </c:numRef>
          </c:val>
        </c:ser>
        <c:ser>
          <c:idx val="87"/>
          <c:order val="87"/>
          <c:tx>
            <c:strRef>
              <c:f>Sheet4!$A$89</c:f>
              <c:strCache>
                <c:ptCount val="1"/>
                <c:pt idx="0">
                  <c:v>D_0__Eukaryota;D_1__SAR;D_2__Alveolata;D_3__Ciliophora;D_7__Cyrtolophosidida</c:v>
                </c:pt>
              </c:strCache>
            </c:strRef>
          </c:tx>
          <c:spPr>
            <a:solidFill>
              <a:schemeClr val="accent4">
                <a:lumMod val="50000"/>
              </a:schemeClr>
            </a:solidFill>
            <a:ln>
              <a:noFill/>
            </a:ln>
            <a:effectLst/>
          </c:spPr>
          <c:invertIfNegative val="0"/>
          <c:val>
            <c:numRef>
              <c:f>Sheet4!$B$89:$F$89</c:f>
              <c:numCache>
                <c:formatCode>General</c:formatCode>
                <c:ptCount val="5"/>
                <c:pt idx="0">
                  <c:v>0.0</c:v>
                </c:pt>
                <c:pt idx="1">
                  <c:v>0.0</c:v>
                </c:pt>
                <c:pt idx="2">
                  <c:v>0.0</c:v>
                </c:pt>
                <c:pt idx="3">
                  <c:v>1.0</c:v>
                </c:pt>
                <c:pt idx="4">
                  <c:v>3.0</c:v>
                </c:pt>
              </c:numCache>
            </c:numRef>
          </c:val>
        </c:ser>
        <c:ser>
          <c:idx val="88"/>
          <c:order val="88"/>
          <c:tx>
            <c:strRef>
              <c:f>Sheet4!$A$90</c:f>
              <c:strCache>
                <c:ptCount val="1"/>
                <c:pt idx="0">
                  <c:v>D_0__Eukaryota;D_1__SAR;D_2__Alveolata;D_3__Ciliophora;D_7__Hymenostomatia</c:v>
                </c:pt>
              </c:strCache>
            </c:strRef>
          </c:tx>
          <c:spPr>
            <a:solidFill>
              <a:schemeClr val="accent5">
                <a:lumMod val="50000"/>
              </a:schemeClr>
            </a:solidFill>
            <a:ln>
              <a:noFill/>
            </a:ln>
            <a:effectLst/>
          </c:spPr>
          <c:invertIfNegative val="0"/>
          <c:val>
            <c:numRef>
              <c:f>Sheet4!$B$90:$F$90</c:f>
              <c:numCache>
                <c:formatCode>General</c:formatCode>
                <c:ptCount val="5"/>
                <c:pt idx="0">
                  <c:v>1.0</c:v>
                </c:pt>
                <c:pt idx="1">
                  <c:v>21.0</c:v>
                </c:pt>
                <c:pt idx="2">
                  <c:v>0.0</c:v>
                </c:pt>
                <c:pt idx="3">
                  <c:v>0.0</c:v>
                </c:pt>
                <c:pt idx="4">
                  <c:v>34.0</c:v>
                </c:pt>
              </c:numCache>
            </c:numRef>
          </c:val>
        </c:ser>
        <c:ser>
          <c:idx val="89"/>
          <c:order val="89"/>
          <c:tx>
            <c:strRef>
              <c:f>Sheet4!$A$91</c:f>
              <c:strCache>
                <c:ptCount val="1"/>
                <c:pt idx="0">
                  <c:v>D_0__Eukaryota;D_1__SAR;D_2__Alveolata;D_3__Ciliophora;D_7__Peniculia</c:v>
                </c:pt>
              </c:strCache>
            </c:strRef>
          </c:tx>
          <c:spPr>
            <a:solidFill>
              <a:schemeClr val="accent6">
                <a:lumMod val="50000"/>
              </a:schemeClr>
            </a:solidFill>
            <a:ln>
              <a:noFill/>
            </a:ln>
            <a:effectLst/>
          </c:spPr>
          <c:invertIfNegative val="0"/>
          <c:val>
            <c:numRef>
              <c:f>Sheet4!$B$91:$F$91</c:f>
              <c:numCache>
                <c:formatCode>General</c:formatCode>
                <c:ptCount val="5"/>
                <c:pt idx="0">
                  <c:v>7.0</c:v>
                </c:pt>
                <c:pt idx="1">
                  <c:v>38.0</c:v>
                </c:pt>
                <c:pt idx="2">
                  <c:v>9.0</c:v>
                </c:pt>
                <c:pt idx="3">
                  <c:v>16.0</c:v>
                </c:pt>
                <c:pt idx="4">
                  <c:v>14.0</c:v>
                </c:pt>
              </c:numCache>
            </c:numRef>
          </c:val>
        </c:ser>
        <c:ser>
          <c:idx val="90"/>
          <c:order val="90"/>
          <c:tx>
            <c:strRef>
              <c:f>Sheet4!$A$92</c:f>
              <c:strCache>
                <c:ptCount val="1"/>
                <c:pt idx="0">
                  <c:v>D_0__Eukaryota;D_1__SAR;D_2__Alveolata;D_3__Ciliophora;D_7__Peritrichia</c:v>
                </c:pt>
              </c:strCache>
            </c:strRef>
          </c:tx>
          <c:spPr>
            <a:solidFill>
              <a:schemeClr val="accent1">
                <a:lumMod val="70000"/>
                <a:lumOff val="30000"/>
              </a:schemeClr>
            </a:solidFill>
            <a:ln>
              <a:noFill/>
            </a:ln>
            <a:effectLst/>
          </c:spPr>
          <c:invertIfNegative val="0"/>
          <c:val>
            <c:numRef>
              <c:f>Sheet4!$B$92:$F$92</c:f>
              <c:numCache>
                <c:formatCode>General</c:formatCode>
                <c:ptCount val="5"/>
                <c:pt idx="0">
                  <c:v>1198.0</c:v>
                </c:pt>
                <c:pt idx="1">
                  <c:v>614.0</c:v>
                </c:pt>
                <c:pt idx="2">
                  <c:v>782.0</c:v>
                </c:pt>
                <c:pt idx="3">
                  <c:v>2274.0</c:v>
                </c:pt>
                <c:pt idx="4">
                  <c:v>280.0</c:v>
                </c:pt>
              </c:numCache>
            </c:numRef>
          </c:val>
        </c:ser>
        <c:ser>
          <c:idx val="91"/>
          <c:order val="91"/>
          <c:tx>
            <c:strRef>
              <c:f>Sheet4!$A$93</c:f>
              <c:strCache>
                <c:ptCount val="1"/>
                <c:pt idx="0">
                  <c:v>D_0__Eukaryota;D_1__SAR;D_2__Alveolata;D_3__Ciliophora;D_7__Platyophryida</c:v>
                </c:pt>
              </c:strCache>
            </c:strRef>
          </c:tx>
          <c:spPr>
            <a:solidFill>
              <a:schemeClr val="accent2">
                <a:lumMod val="70000"/>
                <a:lumOff val="30000"/>
              </a:schemeClr>
            </a:solidFill>
            <a:ln>
              <a:noFill/>
            </a:ln>
            <a:effectLst/>
          </c:spPr>
          <c:invertIfNegative val="0"/>
          <c:val>
            <c:numRef>
              <c:f>Sheet4!$B$93:$F$93</c:f>
              <c:numCache>
                <c:formatCode>General</c:formatCode>
                <c:ptCount val="5"/>
                <c:pt idx="0">
                  <c:v>26.0</c:v>
                </c:pt>
                <c:pt idx="1">
                  <c:v>40.0</c:v>
                </c:pt>
                <c:pt idx="2">
                  <c:v>4.0</c:v>
                </c:pt>
                <c:pt idx="3">
                  <c:v>6.0</c:v>
                </c:pt>
                <c:pt idx="4">
                  <c:v>2.0</c:v>
                </c:pt>
              </c:numCache>
            </c:numRef>
          </c:val>
        </c:ser>
        <c:ser>
          <c:idx val="92"/>
          <c:order val="92"/>
          <c:tx>
            <c:strRef>
              <c:f>Sheet4!$A$94</c:f>
              <c:strCache>
                <c:ptCount val="1"/>
                <c:pt idx="0">
                  <c:v>D_0__Eukaryota;D_1__SAR;D_2__Alveolata;D_3__Ciliophora;D_7__Suctoria</c:v>
                </c:pt>
              </c:strCache>
            </c:strRef>
          </c:tx>
          <c:spPr>
            <a:solidFill>
              <a:schemeClr val="accent3">
                <a:lumMod val="70000"/>
                <a:lumOff val="30000"/>
              </a:schemeClr>
            </a:solidFill>
            <a:ln>
              <a:noFill/>
            </a:ln>
            <a:effectLst/>
          </c:spPr>
          <c:invertIfNegative val="0"/>
          <c:val>
            <c:numRef>
              <c:f>Sheet4!$B$94:$F$94</c:f>
              <c:numCache>
                <c:formatCode>General</c:formatCode>
                <c:ptCount val="5"/>
                <c:pt idx="0">
                  <c:v>0.0</c:v>
                </c:pt>
                <c:pt idx="1">
                  <c:v>12.0</c:v>
                </c:pt>
                <c:pt idx="2">
                  <c:v>0.0</c:v>
                </c:pt>
                <c:pt idx="3">
                  <c:v>221.0</c:v>
                </c:pt>
                <c:pt idx="4">
                  <c:v>0.0</c:v>
                </c:pt>
              </c:numCache>
            </c:numRef>
          </c:val>
        </c:ser>
        <c:ser>
          <c:idx val="93"/>
          <c:order val="93"/>
          <c:tx>
            <c:strRef>
              <c:f>Sheet4!$A$95</c:f>
              <c:strCache>
                <c:ptCount val="1"/>
                <c:pt idx="0">
                  <c:v>D_0__Eukaryota;D_1__SAR;D_2__Alveolata;D_3__Ciliophora;Other</c:v>
                </c:pt>
              </c:strCache>
            </c:strRef>
          </c:tx>
          <c:spPr>
            <a:solidFill>
              <a:schemeClr val="accent4">
                <a:lumMod val="70000"/>
                <a:lumOff val="30000"/>
              </a:schemeClr>
            </a:solidFill>
            <a:ln>
              <a:noFill/>
            </a:ln>
            <a:effectLst/>
          </c:spPr>
          <c:invertIfNegative val="0"/>
          <c:val>
            <c:numRef>
              <c:f>Sheet4!$B$95:$F$95</c:f>
              <c:numCache>
                <c:formatCode>General</c:formatCode>
                <c:ptCount val="5"/>
                <c:pt idx="0">
                  <c:v>99.0</c:v>
                </c:pt>
                <c:pt idx="1">
                  <c:v>89.0</c:v>
                </c:pt>
                <c:pt idx="2">
                  <c:v>25.0</c:v>
                </c:pt>
                <c:pt idx="3">
                  <c:v>69.0</c:v>
                </c:pt>
                <c:pt idx="4">
                  <c:v>62.0</c:v>
                </c:pt>
              </c:numCache>
            </c:numRef>
          </c:val>
        </c:ser>
        <c:ser>
          <c:idx val="94"/>
          <c:order val="94"/>
          <c:tx>
            <c:strRef>
              <c:f>Sheet4!$A$96</c:f>
              <c:strCache>
                <c:ptCount val="1"/>
                <c:pt idx="0">
                  <c:v>D_0__Eukaryota;D_1__SAR;D_2__Alveolata;D_3__Dinoflagellata;D_4__Incertae Sedis</c:v>
                </c:pt>
              </c:strCache>
            </c:strRef>
          </c:tx>
          <c:spPr>
            <a:solidFill>
              <a:schemeClr val="accent5">
                <a:lumMod val="70000"/>
                <a:lumOff val="30000"/>
              </a:schemeClr>
            </a:solidFill>
            <a:ln>
              <a:noFill/>
            </a:ln>
            <a:effectLst/>
          </c:spPr>
          <c:invertIfNegative val="0"/>
          <c:val>
            <c:numRef>
              <c:f>Sheet4!$B$96:$F$96</c:f>
              <c:numCache>
                <c:formatCode>General</c:formatCode>
                <c:ptCount val="5"/>
                <c:pt idx="0">
                  <c:v>0.0</c:v>
                </c:pt>
                <c:pt idx="1">
                  <c:v>1.0</c:v>
                </c:pt>
                <c:pt idx="2">
                  <c:v>0.0</c:v>
                </c:pt>
                <c:pt idx="3">
                  <c:v>1.0</c:v>
                </c:pt>
                <c:pt idx="4">
                  <c:v>0.0</c:v>
                </c:pt>
              </c:numCache>
            </c:numRef>
          </c:val>
        </c:ser>
        <c:ser>
          <c:idx val="95"/>
          <c:order val="95"/>
          <c:tx>
            <c:strRef>
              <c:f>Sheet4!$A$97</c:f>
              <c:strCache>
                <c:ptCount val="1"/>
                <c:pt idx="0">
                  <c:v>D_0__Eukaryota;D_1__SAR;D_2__Alveolata;D_3__Dinoflagellata;D_4__SCM15C8</c:v>
                </c:pt>
              </c:strCache>
            </c:strRef>
          </c:tx>
          <c:spPr>
            <a:solidFill>
              <a:schemeClr val="accent6">
                <a:lumMod val="70000"/>
                <a:lumOff val="30000"/>
              </a:schemeClr>
            </a:solidFill>
            <a:ln>
              <a:noFill/>
            </a:ln>
            <a:effectLst/>
          </c:spPr>
          <c:invertIfNegative val="0"/>
          <c:val>
            <c:numRef>
              <c:f>Sheet4!$B$97:$F$97</c:f>
              <c:numCache>
                <c:formatCode>General</c:formatCode>
                <c:ptCount val="5"/>
                <c:pt idx="0">
                  <c:v>0.0</c:v>
                </c:pt>
                <c:pt idx="1">
                  <c:v>23.0</c:v>
                </c:pt>
                <c:pt idx="2">
                  <c:v>7.0</c:v>
                </c:pt>
                <c:pt idx="3">
                  <c:v>119.0</c:v>
                </c:pt>
                <c:pt idx="4">
                  <c:v>3.0</c:v>
                </c:pt>
              </c:numCache>
            </c:numRef>
          </c:val>
        </c:ser>
        <c:ser>
          <c:idx val="96"/>
          <c:order val="96"/>
          <c:tx>
            <c:strRef>
              <c:f>Sheet4!$A$98</c:f>
              <c:strCache>
                <c:ptCount val="1"/>
                <c:pt idx="0">
                  <c:v>D_0__Eukaryota;D_1__SAR;D_2__Alveolata;D_3__Dinoflagellata;D_5__Incertae Sedis</c:v>
                </c:pt>
              </c:strCache>
            </c:strRef>
          </c:tx>
          <c:spPr>
            <a:solidFill>
              <a:schemeClr val="accent1">
                <a:lumMod val="70000"/>
              </a:schemeClr>
            </a:solidFill>
            <a:ln>
              <a:noFill/>
            </a:ln>
            <a:effectLst/>
          </c:spPr>
          <c:invertIfNegative val="0"/>
          <c:val>
            <c:numRef>
              <c:f>Sheet4!$B$98:$F$98</c:f>
              <c:numCache>
                <c:formatCode>General</c:formatCode>
                <c:ptCount val="5"/>
                <c:pt idx="0">
                  <c:v>0.0</c:v>
                </c:pt>
                <c:pt idx="1">
                  <c:v>3.0</c:v>
                </c:pt>
                <c:pt idx="2">
                  <c:v>0.0</c:v>
                </c:pt>
                <c:pt idx="3">
                  <c:v>0.0</c:v>
                </c:pt>
                <c:pt idx="4">
                  <c:v>0.0</c:v>
                </c:pt>
              </c:numCache>
            </c:numRef>
          </c:val>
        </c:ser>
        <c:ser>
          <c:idx val="97"/>
          <c:order val="97"/>
          <c:tx>
            <c:strRef>
              <c:f>Sheet4!$A$99</c:f>
              <c:strCache>
                <c:ptCount val="1"/>
                <c:pt idx="0">
                  <c:v>D_0__Eukaryota;D_1__SAR;D_2__Alveolata;D_3__Dinoflagellata;D_5__Prorocentrales</c:v>
                </c:pt>
              </c:strCache>
            </c:strRef>
          </c:tx>
          <c:spPr>
            <a:solidFill>
              <a:schemeClr val="accent2">
                <a:lumMod val="70000"/>
              </a:schemeClr>
            </a:solidFill>
            <a:ln>
              <a:noFill/>
            </a:ln>
            <a:effectLst/>
          </c:spPr>
          <c:invertIfNegative val="0"/>
          <c:val>
            <c:numRef>
              <c:f>Sheet4!$B$99:$F$99</c:f>
              <c:numCache>
                <c:formatCode>General</c:formatCode>
                <c:ptCount val="5"/>
                <c:pt idx="0">
                  <c:v>0.0</c:v>
                </c:pt>
                <c:pt idx="1">
                  <c:v>0.0</c:v>
                </c:pt>
                <c:pt idx="2">
                  <c:v>6.0</c:v>
                </c:pt>
                <c:pt idx="3">
                  <c:v>0.0</c:v>
                </c:pt>
                <c:pt idx="4">
                  <c:v>0.0</c:v>
                </c:pt>
              </c:numCache>
            </c:numRef>
          </c:val>
        </c:ser>
        <c:ser>
          <c:idx val="98"/>
          <c:order val="98"/>
          <c:tx>
            <c:strRef>
              <c:f>Sheet4!$A$100</c:f>
              <c:strCache>
                <c:ptCount val="1"/>
                <c:pt idx="0">
                  <c:v>D_0__Eukaryota;D_1__SAR;D_2__Alveolata;D_3__Dinoflagellata;D_6__Suessiaceae</c:v>
                </c:pt>
              </c:strCache>
            </c:strRef>
          </c:tx>
          <c:spPr>
            <a:solidFill>
              <a:schemeClr val="accent3">
                <a:lumMod val="70000"/>
              </a:schemeClr>
            </a:solidFill>
            <a:ln>
              <a:noFill/>
            </a:ln>
            <a:effectLst/>
          </c:spPr>
          <c:invertIfNegative val="0"/>
          <c:val>
            <c:numRef>
              <c:f>Sheet4!$B$100:$F$100</c:f>
              <c:numCache>
                <c:formatCode>General</c:formatCode>
                <c:ptCount val="5"/>
                <c:pt idx="0">
                  <c:v>62.0</c:v>
                </c:pt>
                <c:pt idx="1">
                  <c:v>99.0</c:v>
                </c:pt>
                <c:pt idx="2">
                  <c:v>89.0</c:v>
                </c:pt>
                <c:pt idx="3">
                  <c:v>165.0</c:v>
                </c:pt>
                <c:pt idx="4">
                  <c:v>10.0</c:v>
                </c:pt>
              </c:numCache>
            </c:numRef>
          </c:val>
        </c:ser>
        <c:ser>
          <c:idx val="99"/>
          <c:order val="99"/>
          <c:tx>
            <c:strRef>
              <c:f>Sheet4!$A$101</c:f>
              <c:strCache>
                <c:ptCount val="1"/>
                <c:pt idx="0">
                  <c:v>D_0__Eukaryota;D_1__SAR;D_2__Alveolata;D_3__Dinoflagellata;D_6__Thoracosphaeraceae</c:v>
                </c:pt>
              </c:strCache>
            </c:strRef>
          </c:tx>
          <c:spPr>
            <a:solidFill>
              <a:schemeClr val="accent4">
                <a:lumMod val="70000"/>
              </a:schemeClr>
            </a:solidFill>
            <a:ln>
              <a:noFill/>
            </a:ln>
            <a:effectLst/>
          </c:spPr>
          <c:invertIfNegative val="0"/>
          <c:val>
            <c:numRef>
              <c:f>Sheet4!$B$101:$F$101</c:f>
              <c:numCache>
                <c:formatCode>General</c:formatCode>
                <c:ptCount val="5"/>
                <c:pt idx="0">
                  <c:v>49.0</c:v>
                </c:pt>
                <c:pt idx="1">
                  <c:v>24.0</c:v>
                </c:pt>
                <c:pt idx="2">
                  <c:v>31.0</c:v>
                </c:pt>
                <c:pt idx="3">
                  <c:v>4.0</c:v>
                </c:pt>
                <c:pt idx="4">
                  <c:v>15.0</c:v>
                </c:pt>
              </c:numCache>
            </c:numRef>
          </c:val>
        </c:ser>
        <c:ser>
          <c:idx val="100"/>
          <c:order val="100"/>
          <c:tx>
            <c:strRef>
              <c:f>Sheet4!$A$102</c:f>
              <c:strCache>
                <c:ptCount val="1"/>
                <c:pt idx="0">
                  <c:v>D_0__Eukaryota;D_1__SAR;D_2__Alveolata;D_3__Dinoflagellata;Other</c:v>
                </c:pt>
              </c:strCache>
            </c:strRef>
          </c:tx>
          <c:spPr>
            <a:solidFill>
              <a:schemeClr val="accent5">
                <a:lumMod val="70000"/>
              </a:schemeClr>
            </a:solidFill>
            <a:ln>
              <a:noFill/>
            </a:ln>
            <a:effectLst/>
          </c:spPr>
          <c:invertIfNegative val="0"/>
          <c:val>
            <c:numRef>
              <c:f>Sheet4!$B$102:$F$102</c:f>
              <c:numCache>
                <c:formatCode>General</c:formatCode>
                <c:ptCount val="5"/>
                <c:pt idx="0">
                  <c:v>1061.0</c:v>
                </c:pt>
                <c:pt idx="1">
                  <c:v>1373.0</c:v>
                </c:pt>
                <c:pt idx="2">
                  <c:v>437.0</c:v>
                </c:pt>
                <c:pt idx="3">
                  <c:v>179.0</c:v>
                </c:pt>
                <c:pt idx="4">
                  <c:v>148.0</c:v>
                </c:pt>
              </c:numCache>
            </c:numRef>
          </c:val>
        </c:ser>
        <c:ser>
          <c:idx val="101"/>
          <c:order val="101"/>
          <c:tx>
            <c:strRef>
              <c:f>Sheet4!$A$103</c:f>
              <c:strCache>
                <c:ptCount val="1"/>
                <c:pt idx="0">
                  <c:v>D_0__Eukaryota;D_1__SAR;D_2__Alveolata;D_3__Protalveolata;D_4__Colpodellida</c:v>
                </c:pt>
              </c:strCache>
            </c:strRef>
          </c:tx>
          <c:spPr>
            <a:solidFill>
              <a:schemeClr val="accent6">
                <a:lumMod val="70000"/>
              </a:schemeClr>
            </a:solidFill>
            <a:ln>
              <a:noFill/>
            </a:ln>
            <a:effectLst/>
          </c:spPr>
          <c:invertIfNegative val="0"/>
          <c:val>
            <c:numRef>
              <c:f>Sheet4!$B$103:$F$103</c:f>
              <c:numCache>
                <c:formatCode>General</c:formatCode>
                <c:ptCount val="5"/>
                <c:pt idx="0">
                  <c:v>87.0</c:v>
                </c:pt>
                <c:pt idx="1">
                  <c:v>56.0</c:v>
                </c:pt>
                <c:pt idx="2">
                  <c:v>15.0</c:v>
                </c:pt>
                <c:pt idx="3">
                  <c:v>59.0</c:v>
                </c:pt>
                <c:pt idx="4">
                  <c:v>20.0</c:v>
                </c:pt>
              </c:numCache>
            </c:numRef>
          </c:val>
        </c:ser>
        <c:ser>
          <c:idx val="102"/>
          <c:order val="102"/>
          <c:tx>
            <c:strRef>
              <c:f>Sheet4!$A$104</c:f>
              <c:strCache>
                <c:ptCount val="1"/>
                <c:pt idx="0">
                  <c:v>D_0__Eukaryota;D_1__SAR;D_2__Alveolata;D_3__Protalveolata;D_4__Oxyrrhis</c:v>
                </c:pt>
              </c:strCache>
            </c:strRef>
          </c:tx>
          <c:spPr>
            <a:solidFill>
              <a:schemeClr val="accent1">
                <a:lumMod val="50000"/>
                <a:lumOff val="50000"/>
              </a:schemeClr>
            </a:solidFill>
            <a:ln>
              <a:noFill/>
            </a:ln>
            <a:effectLst/>
          </c:spPr>
          <c:invertIfNegative val="0"/>
          <c:val>
            <c:numRef>
              <c:f>Sheet4!$B$104:$F$104</c:f>
              <c:numCache>
                <c:formatCode>General</c:formatCode>
                <c:ptCount val="5"/>
                <c:pt idx="0">
                  <c:v>2.0</c:v>
                </c:pt>
                <c:pt idx="1">
                  <c:v>1.0</c:v>
                </c:pt>
                <c:pt idx="2">
                  <c:v>1.0</c:v>
                </c:pt>
                <c:pt idx="3">
                  <c:v>13.0</c:v>
                </c:pt>
                <c:pt idx="4">
                  <c:v>0.0</c:v>
                </c:pt>
              </c:numCache>
            </c:numRef>
          </c:val>
        </c:ser>
        <c:ser>
          <c:idx val="103"/>
          <c:order val="103"/>
          <c:tx>
            <c:strRef>
              <c:f>Sheet4!$A$105</c:f>
              <c:strCache>
                <c:ptCount val="1"/>
                <c:pt idx="0">
                  <c:v>D_0__Eukaryota;D_1__SAR;D_2__Alveolata;D_3__Protalveolata;D_4__Perkinsidae</c:v>
                </c:pt>
              </c:strCache>
            </c:strRef>
          </c:tx>
          <c:spPr>
            <a:solidFill>
              <a:schemeClr val="accent2">
                <a:lumMod val="50000"/>
                <a:lumOff val="50000"/>
              </a:schemeClr>
            </a:solidFill>
            <a:ln>
              <a:noFill/>
            </a:ln>
            <a:effectLst/>
          </c:spPr>
          <c:invertIfNegative val="0"/>
          <c:val>
            <c:numRef>
              <c:f>Sheet4!$B$105:$F$105</c:f>
              <c:numCache>
                <c:formatCode>General</c:formatCode>
                <c:ptCount val="5"/>
                <c:pt idx="0">
                  <c:v>499.0</c:v>
                </c:pt>
                <c:pt idx="1">
                  <c:v>314.0</c:v>
                </c:pt>
                <c:pt idx="2">
                  <c:v>212.0</c:v>
                </c:pt>
                <c:pt idx="3">
                  <c:v>280.0</c:v>
                </c:pt>
                <c:pt idx="4">
                  <c:v>963.0</c:v>
                </c:pt>
              </c:numCache>
            </c:numRef>
          </c:val>
        </c:ser>
        <c:ser>
          <c:idx val="104"/>
          <c:order val="104"/>
          <c:tx>
            <c:strRef>
              <c:f>Sheet4!$A$106</c:f>
              <c:strCache>
                <c:ptCount val="1"/>
                <c:pt idx="0">
                  <c:v>D_0__Eukaryota;D_1__SAR;D_2__Alveolata;D_3__Protalveolata;D_4__Syndiniales</c:v>
                </c:pt>
              </c:strCache>
            </c:strRef>
          </c:tx>
          <c:spPr>
            <a:solidFill>
              <a:schemeClr val="accent3">
                <a:lumMod val="50000"/>
                <a:lumOff val="50000"/>
              </a:schemeClr>
            </a:solidFill>
            <a:ln>
              <a:noFill/>
            </a:ln>
            <a:effectLst/>
          </c:spPr>
          <c:invertIfNegative val="0"/>
          <c:val>
            <c:numRef>
              <c:f>Sheet4!$B$106:$F$106</c:f>
              <c:numCache>
                <c:formatCode>General</c:formatCode>
                <c:ptCount val="5"/>
                <c:pt idx="0">
                  <c:v>2.0</c:v>
                </c:pt>
                <c:pt idx="1">
                  <c:v>0.0</c:v>
                </c:pt>
                <c:pt idx="2">
                  <c:v>0.0</c:v>
                </c:pt>
                <c:pt idx="3">
                  <c:v>0.0</c:v>
                </c:pt>
                <c:pt idx="4">
                  <c:v>0.0</c:v>
                </c:pt>
              </c:numCache>
            </c:numRef>
          </c:val>
        </c:ser>
        <c:ser>
          <c:idx val="105"/>
          <c:order val="105"/>
          <c:tx>
            <c:strRef>
              <c:f>Sheet4!$A$107</c:f>
              <c:strCache>
                <c:ptCount val="1"/>
                <c:pt idx="0">
                  <c:v>D_0__Eukaryota;D_1__SAR;D_2__Alveolata;Other;Other</c:v>
                </c:pt>
              </c:strCache>
            </c:strRef>
          </c:tx>
          <c:spPr>
            <a:solidFill>
              <a:schemeClr val="accent4">
                <a:lumMod val="50000"/>
                <a:lumOff val="50000"/>
              </a:schemeClr>
            </a:solidFill>
            <a:ln>
              <a:noFill/>
            </a:ln>
            <a:effectLst/>
          </c:spPr>
          <c:invertIfNegative val="0"/>
          <c:val>
            <c:numRef>
              <c:f>Sheet4!$B$107:$F$107</c:f>
              <c:numCache>
                <c:formatCode>General</c:formatCode>
                <c:ptCount val="5"/>
                <c:pt idx="0">
                  <c:v>799.0</c:v>
                </c:pt>
                <c:pt idx="1">
                  <c:v>2959.0</c:v>
                </c:pt>
                <c:pt idx="2">
                  <c:v>511.0</c:v>
                </c:pt>
                <c:pt idx="3">
                  <c:v>3131.0</c:v>
                </c:pt>
                <c:pt idx="4">
                  <c:v>401.0</c:v>
                </c:pt>
              </c:numCache>
            </c:numRef>
          </c:val>
        </c:ser>
        <c:ser>
          <c:idx val="106"/>
          <c:order val="106"/>
          <c:tx>
            <c:strRef>
              <c:f>Sheet4!$A$108</c:f>
              <c:strCache>
                <c:ptCount val="1"/>
                <c:pt idx="0">
                  <c:v>D_0__Eukaryota;D_1__SAR;D_2__Rhizaria;D_3__Cercozoa;D_4__Athalamea environmental sample</c:v>
                </c:pt>
              </c:strCache>
            </c:strRef>
          </c:tx>
          <c:spPr>
            <a:solidFill>
              <a:schemeClr val="accent5">
                <a:lumMod val="50000"/>
                <a:lumOff val="50000"/>
              </a:schemeClr>
            </a:solidFill>
            <a:ln>
              <a:noFill/>
            </a:ln>
            <a:effectLst/>
          </c:spPr>
          <c:invertIfNegative val="0"/>
          <c:val>
            <c:numRef>
              <c:f>Sheet4!$B$108:$F$108</c:f>
              <c:numCache>
                <c:formatCode>General</c:formatCode>
                <c:ptCount val="5"/>
                <c:pt idx="0">
                  <c:v>0.0</c:v>
                </c:pt>
                <c:pt idx="1">
                  <c:v>1.0</c:v>
                </c:pt>
                <c:pt idx="2">
                  <c:v>1.0</c:v>
                </c:pt>
                <c:pt idx="3">
                  <c:v>0.0</c:v>
                </c:pt>
                <c:pt idx="4">
                  <c:v>0.0</c:v>
                </c:pt>
              </c:numCache>
            </c:numRef>
          </c:val>
        </c:ser>
        <c:ser>
          <c:idx val="107"/>
          <c:order val="107"/>
          <c:tx>
            <c:strRef>
              <c:f>Sheet4!$A$109</c:f>
              <c:strCache>
                <c:ptCount val="1"/>
                <c:pt idx="0">
                  <c:v>D_0__Eukaryota;D_1__SAR;D_2__Rhizaria;D_3__Cercozoa;D_4__Cercomonadidae</c:v>
                </c:pt>
              </c:strCache>
            </c:strRef>
          </c:tx>
          <c:spPr>
            <a:solidFill>
              <a:schemeClr val="accent6">
                <a:lumMod val="50000"/>
                <a:lumOff val="50000"/>
              </a:schemeClr>
            </a:solidFill>
            <a:ln>
              <a:noFill/>
            </a:ln>
            <a:effectLst/>
          </c:spPr>
          <c:invertIfNegative val="0"/>
          <c:val>
            <c:numRef>
              <c:f>Sheet4!$B$109:$F$109</c:f>
              <c:numCache>
                <c:formatCode>General</c:formatCode>
                <c:ptCount val="5"/>
                <c:pt idx="0">
                  <c:v>1.0</c:v>
                </c:pt>
                <c:pt idx="1">
                  <c:v>3.0</c:v>
                </c:pt>
                <c:pt idx="2">
                  <c:v>4.0</c:v>
                </c:pt>
                <c:pt idx="3">
                  <c:v>13.0</c:v>
                </c:pt>
                <c:pt idx="4">
                  <c:v>7.0</c:v>
                </c:pt>
              </c:numCache>
            </c:numRef>
          </c:val>
        </c:ser>
        <c:ser>
          <c:idx val="108"/>
          <c:order val="108"/>
          <c:tx>
            <c:strRef>
              <c:f>Sheet4!$A$110</c:f>
              <c:strCache>
                <c:ptCount val="1"/>
                <c:pt idx="0">
                  <c:v>D_0__Eukaryota;D_1__SAR;D_2__Rhizaria;D_3__Cercozoa;D_4__Cercozoa sp. ATCC 50530</c:v>
                </c:pt>
              </c:strCache>
            </c:strRef>
          </c:tx>
          <c:spPr>
            <a:solidFill>
              <a:schemeClr val="accent1"/>
            </a:solidFill>
            <a:ln>
              <a:noFill/>
            </a:ln>
            <a:effectLst/>
          </c:spPr>
          <c:invertIfNegative val="0"/>
          <c:val>
            <c:numRef>
              <c:f>Sheet4!$B$110:$F$110</c:f>
              <c:numCache>
                <c:formatCode>General</c:formatCode>
                <c:ptCount val="5"/>
                <c:pt idx="0">
                  <c:v>1.0</c:v>
                </c:pt>
                <c:pt idx="1">
                  <c:v>0.0</c:v>
                </c:pt>
                <c:pt idx="2">
                  <c:v>1.0</c:v>
                </c:pt>
                <c:pt idx="3">
                  <c:v>0.0</c:v>
                </c:pt>
                <c:pt idx="4">
                  <c:v>0.0</c:v>
                </c:pt>
              </c:numCache>
            </c:numRef>
          </c:val>
        </c:ser>
        <c:ser>
          <c:idx val="109"/>
          <c:order val="109"/>
          <c:tx>
            <c:strRef>
              <c:f>Sheet4!$A$111</c:f>
              <c:strCache>
                <c:ptCount val="1"/>
                <c:pt idx="0">
                  <c:v>D_0__Eukaryota;D_1__SAR;D_2__Rhizaria;D_3__Cercozoa;D_4__Glissomonadida</c:v>
                </c:pt>
              </c:strCache>
            </c:strRef>
          </c:tx>
          <c:spPr>
            <a:solidFill>
              <a:schemeClr val="accent2"/>
            </a:solidFill>
            <a:ln>
              <a:noFill/>
            </a:ln>
            <a:effectLst/>
          </c:spPr>
          <c:invertIfNegative val="0"/>
          <c:val>
            <c:numRef>
              <c:f>Sheet4!$B$111:$F$111</c:f>
              <c:numCache>
                <c:formatCode>General</c:formatCode>
                <c:ptCount val="5"/>
                <c:pt idx="0">
                  <c:v>2.0</c:v>
                </c:pt>
                <c:pt idx="1">
                  <c:v>0.0</c:v>
                </c:pt>
                <c:pt idx="2">
                  <c:v>0.0</c:v>
                </c:pt>
                <c:pt idx="3">
                  <c:v>0.0</c:v>
                </c:pt>
                <c:pt idx="4">
                  <c:v>0.0</c:v>
                </c:pt>
              </c:numCache>
            </c:numRef>
          </c:val>
        </c:ser>
        <c:ser>
          <c:idx val="110"/>
          <c:order val="110"/>
          <c:tx>
            <c:strRef>
              <c:f>Sheet4!$A$112</c:f>
              <c:strCache>
                <c:ptCount val="1"/>
                <c:pt idx="0">
                  <c:v>D_0__Eukaryota;D_1__SAR;D_2__Rhizaria;D_3__Cercozoa;D_4__Novel Clade 10</c:v>
                </c:pt>
              </c:strCache>
            </c:strRef>
          </c:tx>
          <c:spPr>
            <a:solidFill>
              <a:schemeClr val="accent3"/>
            </a:solidFill>
            <a:ln>
              <a:noFill/>
            </a:ln>
            <a:effectLst/>
          </c:spPr>
          <c:invertIfNegative val="0"/>
          <c:val>
            <c:numRef>
              <c:f>Sheet4!$B$112:$F$112</c:f>
              <c:numCache>
                <c:formatCode>General</c:formatCode>
                <c:ptCount val="5"/>
                <c:pt idx="0">
                  <c:v>0.0</c:v>
                </c:pt>
                <c:pt idx="1">
                  <c:v>2.0</c:v>
                </c:pt>
                <c:pt idx="2">
                  <c:v>0.0</c:v>
                </c:pt>
                <c:pt idx="3">
                  <c:v>1.0</c:v>
                </c:pt>
                <c:pt idx="4">
                  <c:v>1.0</c:v>
                </c:pt>
              </c:numCache>
            </c:numRef>
          </c:val>
        </c:ser>
        <c:ser>
          <c:idx val="111"/>
          <c:order val="111"/>
          <c:tx>
            <c:strRef>
              <c:f>Sheet4!$A$113</c:f>
              <c:strCache>
                <c:ptCount val="1"/>
                <c:pt idx="0">
                  <c:v>D_0__Eukaryota;D_1__SAR;D_2__Rhizaria;D_3__Cercozoa;D_4__Novel Clade 12</c:v>
                </c:pt>
              </c:strCache>
            </c:strRef>
          </c:tx>
          <c:spPr>
            <a:solidFill>
              <a:schemeClr val="accent4"/>
            </a:solidFill>
            <a:ln>
              <a:noFill/>
            </a:ln>
            <a:effectLst/>
          </c:spPr>
          <c:invertIfNegative val="0"/>
          <c:val>
            <c:numRef>
              <c:f>Sheet4!$B$113:$F$113</c:f>
              <c:numCache>
                <c:formatCode>General</c:formatCode>
                <c:ptCount val="5"/>
                <c:pt idx="0">
                  <c:v>9.0</c:v>
                </c:pt>
                <c:pt idx="1">
                  <c:v>2.0</c:v>
                </c:pt>
                <c:pt idx="2">
                  <c:v>10.0</c:v>
                </c:pt>
                <c:pt idx="3">
                  <c:v>0.0</c:v>
                </c:pt>
                <c:pt idx="4">
                  <c:v>27.0</c:v>
                </c:pt>
              </c:numCache>
            </c:numRef>
          </c:val>
        </c:ser>
        <c:ser>
          <c:idx val="112"/>
          <c:order val="112"/>
          <c:tx>
            <c:strRef>
              <c:f>Sheet4!$A$114</c:f>
              <c:strCache>
                <c:ptCount val="1"/>
                <c:pt idx="0">
                  <c:v>D_0__Eukaryota;D_1__SAR;D_2__Rhizaria;D_3__Cercozoa;D_4__Vampyrellidae</c:v>
                </c:pt>
              </c:strCache>
            </c:strRef>
          </c:tx>
          <c:spPr>
            <a:solidFill>
              <a:schemeClr val="accent5"/>
            </a:solidFill>
            <a:ln>
              <a:noFill/>
            </a:ln>
            <a:effectLst/>
          </c:spPr>
          <c:invertIfNegative val="0"/>
          <c:val>
            <c:numRef>
              <c:f>Sheet4!$B$114:$F$114</c:f>
              <c:numCache>
                <c:formatCode>General</c:formatCode>
                <c:ptCount val="5"/>
                <c:pt idx="0">
                  <c:v>169.0</c:v>
                </c:pt>
                <c:pt idx="1">
                  <c:v>120.0</c:v>
                </c:pt>
                <c:pt idx="2">
                  <c:v>19.0</c:v>
                </c:pt>
                <c:pt idx="3">
                  <c:v>56.0</c:v>
                </c:pt>
                <c:pt idx="4">
                  <c:v>145.0</c:v>
                </c:pt>
              </c:numCache>
            </c:numRef>
          </c:val>
        </c:ser>
        <c:ser>
          <c:idx val="113"/>
          <c:order val="113"/>
          <c:tx>
            <c:strRef>
              <c:f>Sheet4!$A$115</c:f>
              <c:strCache>
                <c:ptCount val="1"/>
                <c:pt idx="0">
                  <c:v>D_0__Eukaryota;D_1__SAR;D_2__Rhizaria;D_3__Cercozoa;D_4__uncultured</c:v>
                </c:pt>
              </c:strCache>
            </c:strRef>
          </c:tx>
          <c:spPr>
            <a:solidFill>
              <a:schemeClr val="accent6"/>
            </a:solidFill>
            <a:ln>
              <a:noFill/>
            </a:ln>
            <a:effectLst/>
          </c:spPr>
          <c:invertIfNegative val="0"/>
          <c:val>
            <c:numRef>
              <c:f>Sheet4!$B$115:$F$115</c:f>
              <c:numCache>
                <c:formatCode>General</c:formatCode>
                <c:ptCount val="5"/>
                <c:pt idx="0">
                  <c:v>32.0</c:v>
                </c:pt>
                <c:pt idx="1">
                  <c:v>16.0</c:v>
                </c:pt>
                <c:pt idx="2">
                  <c:v>23.0</c:v>
                </c:pt>
                <c:pt idx="3">
                  <c:v>4.0</c:v>
                </c:pt>
                <c:pt idx="4">
                  <c:v>5.0</c:v>
                </c:pt>
              </c:numCache>
            </c:numRef>
          </c:val>
        </c:ser>
        <c:ser>
          <c:idx val="114"/>
          <c:order val="114"/>
          <c:tx>
            <c:strRef>
              <c:f>Sheet4!$A$116</c:f>
              <c:strCache>
                <c:ptCount val="1"/>
                <c:pt idx="0">
                  <c:v>D_0__Eukaryota;D_1__SAR;D_2__Rhizaria;D_3__Cercozoa;D_7__Incertae Sedis</c:v>
                </c:pt>
              </c:strCache>
            </c:strRef>
          </c:tx>
          <c:spPr>
            <a:solidFill>
              <a:schemeClr val="accent1">
                <a:lumMod val="60000"/>
              </a:schemeClr>
            </a:solidFill>
            <a:ln>
              <a:noFill/>
            </a:ln>
            <a:effectLst/>
          </c:spPr>
          <c:invertIfNegative val="0"/>
          <c:val>
            <c:numRef>
              <c:f>Sheet4!$B$116:$F$116</c:f>
              <c:numCache>
                <c:formatCode>General</c:formatCode>
                <c:ptCount val="5"/>
                <c:pt idx="0">
                  <c:v>0.0</c:v>
                </c:pt>
                <c:pt idx="1">
                  <c:v>2.0</c:v>
                </c:pt>
                <c:pt idx="2">
                  <c:v>5.0</c:v>
                </c:pt>
                <c:pt idx="3">
                  <c:v>0.0</c:v>
                </c:pt>
                <c:pt idx="4">
                  <c:v>0.0</c:v>
                </c:pt>
              </c:numCache>
            </c:numRef>
          </c:val>
        </c:ser>
        <c:ser>
          <c:idx val="115"/>
          <c:order val="115"/>
          <c:tx>
            <c:strRef>
              <c:f>Sheet4!$A$117</c:f>
              <c:strCache>
                <c:ptCount val="1"/>
                <c:pt idx="0">
                  <c:v>D_0__Eukaryota;D_1__SAR;D_2__Rhizaria;D_3__Cercozoa;Other</c:v>
                </c:pt>
              </c:strCache>
            </c:strRef>
          </c:tx>
          <c:spPr>
            <a:solidFill>
              <a:schemeClr val="accent2">
                <a:lumMod val="60000"/>
              </a:schemeClr>
            </a:solidFill>
            <a:ln>
              <a:noFill/>
            </a:ln>
            <a:effectLst/>
          </c:spPr>
          <c:invertIfNegative val="0"/>
          <c:val>
            <c:numRef>
              <c:f>Sheet4!$B$117:$F$117</c:f>
              <c:numCache>
                <c:formatCode>General</c:formatCode>
                <c:ptCount val="5"/>
                <c:pt idx="0">
                  <c:v>2.0</c:v>
                </c:pt>
                <c:pt idx="1">
                  <c:v>0.0</c:v>
                </c:pt>
                <c:pt idx="2">
                  <c:v>0.0</c:v>
                </c:pt>
                <c:pt idx="3">
                  <c:v>0.0</c:v>
                </c:pt>
                <c:pt idx="4">
                  <c:v>0.0</c:v>
                </c:pt>
              </c:numCache>
            </c:numRef>
          </c:val>
        </c:ser>
        <c:ser>
          <c:idx val="116"/>
          <c:order val="116"/>
          <c:tx>
            <c:strRef>
              <c:f>Sheet4!$A$118</c:f>
              <c:strCache>
                <c:ptCount val="1"/>
                <c:pt idx="0">
                  <c:v>D_0__Eukaryota;D_1__SAR;D_2__Stramenopiles;D_3__Bicosoecida;D_4__Siluaniidae</c:v>
                </c:pt>
              </c:strCache>
            </c:strRef>
          </c:tx>
          <c:spPr>
            <a:solidFill>
              <a:schemeClr val="accent3">
                <a:lumMod val="60000"/>
              </a:schemeClr>
            </a:solidFill>
            <a:ln>
              <a:noFill/>
            </a:ln>
            <a:effectLst/>
          </c:spPr>
          <c:invertIfNegative val="0"/>
          <c:val>
            <c:numRef>
              <c:f>Sheet4!$B$118:$F$118</c:f>
              <c:numCache>
                <c:formatCode>General</c:formatCode>
                <c:ptCount val="5"/>
                <c:pt idx="0">
                  <c:v>20.0</c:v>
                </c:pt>
                <c:pt idx="1">
                  <c:v>0.0</c:v>
                </c:pt>
                <c:pt idx="2">
                  <c:v>0.0</c:v>
                </c:pt>
                <c:pt idx="3">
                  <c:v>0.0</c:v>
                </c:pt>
                <c:pt idx="4">
                  <c:v>0.0</c:v>
                </c:pt>
              </c:numCache>
            </c:numRef>
          </c:val>
        </c:ser>
        <c:ser>
          <c:idx val="117"/>
          <c:order val="117"/>
          <c:tx>
            <c:strRef>
              <c:f>Sheet4!$A$119</c:f>
              <c:strCache>
                <c:ptCount val="1"/>
                <c:pt idx="0">
                  <c:v>D_0__Eukaryota;D_1__SAR;D_2__Stramenopiles;D_3__Hyphochytriales;D_4__Hyphochytrium catenoides</c:v>
                </c:pt>
              </c:strCache>
            </c:strRef>
          </c:tx>
          <c:spPr>
            <a:solidFill>
              <a:schemeClr val="accent4">
                <a:lumMod val="60000"/>
              </a:schemeClr>
            </a:solidFill>
            <a:ln>
              <a:noFill/>
            </a:ln>
            <a:effectLst/>
          </c:spPr>
          <c:invertIfNegative val="0"/>
          <c:val>
            <c:numRef>
              <c:f>Sheet4!$B$119:$F$119</c:f>
              <c:numCache>
                <c:formatCode>General</c:formatCode>
                <c:ptCount val="5"/>
                <c:pt idx="0">
                  <c:v>17.0</c:v>
                </c:pt>
                <c:pt idx="1">
                  <c:v>0.0</c:v>
                </c:pt>
                <c:pt idx="2">
                  <c:v>76.0</c:v>
                </c:pt>
                <c:pt idx="3">
                  <c:v>0.0</c:v>
                </c:pt>
                <c:pt idx="4">
                  <c:v>1.0</c:v>
                </c:pt>
              </c:numCache>
            </c:numRef>
          </c:val>
        </c:ser>
        <c:ser>
          <c:idx val="118"/>
          <c:order val="118"/>
          <c:tx>
            <c:strRef>
              <c:f>Sheet4!$A$120</c:f>
              <c:strCache>
                <c:ptCount val="1"/>
                <c:pt idx="0">
                  <c:v>D_0__Eukaryota;D_1__SAR;D_2__Stramenopiles;D_3__Hyphochytriales;Other</c:v>
                </c:pt>
              </c:strCache>
            </c:strRef>
          </c:tx>
          <c:spPr>
            <a:solidFill>
              <a:schemeClr val="accent5">
                <a:lumMod val="60000"/>
              </a:schemeClr>
            </a:solidFill>
            <a:ln>
              <a:noFill/>
            </a:ln>
            <a:effectLst/>
          </c:spPr>
          <c:invertIfNegative val="0"/>
          <c:val>
            <c:numRef>
              <c:f>Sheet4!$B$120:$F$120</c:f>
              <c:numCache>
                <c:formatCode>General</c:formatCode>
                <c:ptCount val="5"/>
                <c:pt idx="0">
                  <c:v>21.0</c:v>
                </c:pt>
                <c:pt idx="1">
                  <c:v>32.0</c:v>
                </c:pt>
                <c:pt idx="2">
                  <c:v>5.0</c:v>
                </c:pt>
                <c:pt idx="3">
                  <c:v>18.0</c:v>
                </c:pt>
                <c:pt idx="4">
                  <c:v>127.0</c:v>
                </c:pt>
              </c:numCache>
            </c:numRef>
          </c:val>
        </c:ser>
        <c:ser>
          <c:idx val="119"/>
          <c:order val="119"/>
          <c:tx>
            <c:strRef>
              <c:f>Sheet4!$A$121</c:f>
              <c:strCache>
                <c:ptCount val="1"/>
                <c:pt idx="0">
                  <c:v>D_0__Eukaryota;D_1__SAR;D_2__Stramenopiles;D_3__Incertae Sedis;D_4__Pirsonia</c:v>
                </c:pt>
              </c:strCache>
            </c:strRef>
          </c:tx>
          <c:spPr>
            <a:solidFill>
              <a:schemeClr val="accent6">
                <a:lumMod val="60000"/>
              </a:schemeClr>
            </a:solidFill>
            <a:ln>
              <a:noFill/>
            </a:ln>
            <a:effectLst/>
          </c:spPr>
          <c:invertIfNegative val="0"/>
          <c:val>
            <c:numRef>
              <c:f>Sheet4!$B$121:$F$121</c:f>
              <c:numCache>
                <c:formatCode>General</c:formatCode>
                <c:ptCount val="5"/>
                <c:pt idx="0">
                  <c:v>0.0</c:v>
                </c:pt>
                <c:pt idx="1">
                  <c:v>0.0</c:v>
                </c:pt>
                <c:pt idx="2">
                  <c:v>3.0</c:v>
                </c:pt>
                <c:pt idx="3">
                  <c:v>9.0</c:v>
                </c:pt>
                <c:pt idx="4">
                  <c:v>8.0</c:v>
                </c:pt>
              </c:numCache>
            </c:numRef>
          </c:val>
        </c:ser>
        <c:ser>
          <c:idx val="120"/>
          <c:order val="120"/>
          <c:tx>
            <c:strRef>
              <c:f>Sheet4!$A$122</c:f>
              <c:strCache>
                <c:ptCount val="1"/>
                <c:pt idx="0">
                  <c:v>D_0__Eukaryota;D_1__SAR;D_2__Stramenopiles;D_3__MAST-12;D_4__MAST-12C</c:v>
                </c:pt>
              </c:strCache>
            </c:strRef>
          </c:tx>
          <c:spPr>
            <a:solidFill>
              <a:schemeClr val="accent1">
                <a:lumMod val="80000"/>
                <a:lumOff val="20000"/>
              </a:schemeClr>
            </a:solidFill>
            <a:ln>
              <a:noFill/>
            </a:ln>
            <a:effectLst/>
          </c:spPr>
          <c:invertIfNegative val="0"/>
          <c:val>
            <c:numRef>
              <c:f>Sheet4!$B$122:$F$122</c:f>
              <c:numCache>
                <c:formatCode>General</c:formatCode>
                <c:ptCount val="5"/>
                <c:pt idx="0">
                  <c:v>0.0</c:v>
                </c:pt>
                <c:pt idx="1">
                  <c:v>0.0</c:v>
                </c:pt>
                <c:pt idx="2">
                  <c:v>0.0</c:v>
                </c:pt>
                <c:pt idx="3">
                  <c:v>3.0</c:v>
                </c:pt>
                <c:pt idx="4">
                  <c:v>0.0</c:v>
                </c:pt>
              </c:numCache>
            </c:numRef>
          </c:val>
        </c:ser>
        <c:ser>
          <c:idx val="121"/>
          <c:order val="121"/>
          <c:tx>
            <c:strRef>
              <c:f>Sheet4!$A$123</c:f>
              <c:strCache>
                <c:ptCount val="1"/>
                <c:pt idx="0">
                  <c:v>D_0__Eukaryota;D_1__SAR;D_2__Stramenopiles;D_3__MAST-6;D_4__eukaryote marine clone ME1-24</c:v>
                </c:pt>
              </c:strCache>
            </c:strRef>
          </c:tx>
          <c:spPr>
            <a:solidFill>
              <a:schemeClr val="accent2">
                <a:lumMod val="80000"/>
                <a:lumOff val="20000"/>
              </a:schemeClr>
            </a:solidFill>
            <a:ln>
              <a:noFill/>
            </a:ln>
            <a:effectLst/>
          </c:spPr>
          <c:invertIfNegative val="0"/>
          <c:val>
            <c:numRef>
              <c:f>Sheet4!$B$123:$F$123</c:f>
              <c:numCache>
                <c:formatCode>General</c:formatCode>
                <c:ptCount val="5"/>
                <c:pt idx="0">
                  <c:v>0.0</c:v>
                </c:pt>
                <c:pt idx="1">
                  <c:v>0.0</c:v>
                </c:pt>
                <c:pt idx="2">
                  <c:v>0.0</c:v>
                </c:pt>
                <c:pt idx="3">
                  <c:v>2.0</c:v>
                </c:pt>
                <c:pt idx="4">
                  <c:v>0.0</c:v>
                </c:pt>
              </c:numCache>
            </c:numRef>
          </c:val>
        </c:ser>
        <c:ser>
          <c:idx val="122"/>
          <c:order val="122"/>
          <c:tx>
            <c:strRef>
              <c:f>Sheet4!$A$124</c:f>
              <c:strCache>
                <c:ptCount val="1"/>
                <c:pt idx="0">
                  <c:v>D_0__Eukaryota;D_1__SAR;D_2__Stramenopiles;D_3__Ochrophyta;D_4__Chrysophyceae</c:v>
                </c:pt>
              </c:strCache>
            </c:strRef>
          </c:tx>
          <c:spPr>
            <a:solidFill>
              <a:schemeClr val="accent3">
                <a:lumMod val="80000"/>
                <a:lumOff val="20000"/>
              </a:schemeClr>
            </a:solidFill>
            <a:ln>
              <a:noFill/>
            </a:ln>
            <a:effectLst/>
          </c:spPr>
          <c:invertIfNegative val="0"/>
          <c:val>
            <c:numRef>
              <c:f>Sheet4!$B$124:$F$124</c:f>
              <c:numCache>
                <c:formatCode>General</c:formatCode>
                <c:ptCount val="5"/>
                <c:pt idx="0">
                  <c:v>5.0</c:v>
                </c:pt>
                <c:pt idx="1">
                  <c:v>12.0</c:v>
                </c:pt>
                <c:pt idx="2">
                  <c:v>26.0</c:v>
                </c:pt>
                <c:pt idx="3">
                  <c:v>6.0</c:v>
                </c:pt>
                <c:pt idx="4">
                  <c:v>7.0</c:v>
                </c:pt>
              </c:numCache>
            </c:numRef>
          </c:val>
        </c:ser>
        <c:ser>
          <c:idx val="123"/>
          <c:order val="123"/>
          <c:tx>
            <c:strRef>
              <c:f>Sheet4!$A$125</c:f>
              <c:strCache>
                <c:ptCount val="1"/>
                <c:pt idx="0">
                  <c:v>D_0__Eukaryota;D_1__SAR;D_2__Stramenopiles;D_3__Ochrophyta;D_4__Eustigmatales</c:v>
                </c:pt>
              </c:strCache>
            </c:strRef>
          </c:tx>
          <c:spPr>
            <a:solidFill>
              <a:schemeClr val="accent4">
                <a:lumMod val="80000"/>
                <a:lumOff val="20000"/>
              </a:schemeClr>
            </a:solidFill>
            <a:ln>
              <a:noFill/>
            </a:ln>
            <a:effectLst/>
          </c:spPr>
          <c:invertIfNegative val="0"/>
          <c:val>
            <c:numRef>
              <c:f>Sheet4!$B$125:$F$125</c:f>
              <c:numCache>
                <c:formatCode>General</c:formatCode>
                <c:ptCount val="5"/>
                <c:pt idx="0">
                  <c:v>678.0</c:v>
                </c:pt>
                <c:pt idx="1">
                  <c:v>708.0</c:v>
                </c:pt>
                <c:pt idx="2">
                  <c:v>342.0</c:v>
                </c:pt>
                <c:pt idx="3">
                  <c:v>3049.0</c:v>
                </c:pt>
                <c:pt idx="4">
                  <c:v>787.0</c:v>
                </c:pt>
              </c:numCache>
            </c:numRef>
          </c:val>
        </c:ser>
        <c:ser>
          <c:idx val="124"/>
          <c:order val="124"/>
          <c:tx>
            <c:strRef>
              <c:f>Sheet4!$A$126</c:f>
              <c:strCache>
                <c:ptCount val="1"/>
                <c:pt idx="0">
                  <c:v>D_0__Eukaryota;D_1__SAR;D_2__Stramenopiles;D_3__Ochrophyta;D_5__Chromulinales</c:v>
                </c:pt>
              </c:strCache>
            </c:strRef>
          </c:tx>
          <c:spPr>
            <a:solidFill>
              <a:schemeClr val="accent5">
                <a:lumMod val="80000"/>
                <a:lumOff val="20000"/>
              </a:schemeClr>
            </a:solidFill>
            <a:ln>
              <a:noFill/>
            </a:ln>
            <a:effectLst/>
          </c:spPr>
          <c:invertIfNegative val="0"/>
          <c:val>
            <c:numRef>
              <c:f>Sheet4!$B$126:$F$126</c:f>
              <c:numCache>
                <c:formatCode>General</c:formatCode>
                <c:ptCount val="5"/>
                <c:pt idx="0">
                  <c:v>24.0</c:v>
                </c:pt>
                <c:pt idx="1">
                  <c:v>0.0</c:v>
                </c:pt>
                <c:pt idx="2">
                  <c:v>8.0</c:v>
                </c:pt>
                <c:pt idx="3">
                  <c:v>0.0</c:v>
                </c:pt>
                <c:pt idx="4">
                  <c:v>0.0</c:v>
                </c:pt>
              </c:numCache>
            </c:numRef>
          </c:val>
        </c:ser>
        <c:ser>
          <c:idx val="125"/>
          <c:order val="125"/>
          <c:tx>
            <c:strRef>
              <c:f>Sheet4!$A$127</c:f>
              <c:strCache>
                <c:ptCount val="1"/>
                <c:pt idx="0">
                  <c:v>D_0__Eukaryota;D_1__SAR;D_2__Stramenopiles;D_3__Ochrophyta;D_5__Ochromonadales</c:v>
                </c:pt>
              </c:strCache>
            </c:strRef>
          </c:tx>
          <c:spPr>
            <a:solidFill>
              <a:schemeClr val="accent6">
                <a:lumMod val="80000"/>
                <a:lumOff val="20000"/>
              </a:schemeClr>
            </a:solidFill>
            <a:ln>
              <a:noFill/>
            </a:ln>
            <a:effectLst/>
          </c:spPr>
          <c:invertIfNegative val="0"/>
          <c:val>
            <c:numRef>
              <c:f>Sheet4!$B$127:$F$127</c:f>
              <c:numCache>
                <c:formatCode>General</c:formatCode>
                <c:ptCount val="5"/>
                <c:pt idx="0">
                  <c:v>1.0</c:v>
                </c:pt>
                <c:pt idx="1">
                  <c:v>0.0</c:v>
                </c:pt>
                <c:pt idx="2">
                  <c:v>11.0</c:v>
                </c:pt>
                <c:pt idx="3">
                  <c:v>12.0</c:v>
                </c:pt>
                <c:pt idx="4">
                  <c:v>6.0</c:v>
                </c:pt>
              </c:numCache>
            </c:numRef>
          </c:val>
        </c:ser>
        <c:ser>
          <c:idx val="126"/>
          <c:order val="126"/>
          <c:tx>
            <c:strRef>
              <c:f>Sheet4!$A$128</c:f>
              <c:strCache>
                <c:ptCount val="1"/>
                <c:pt idx="0">
                  <c:v>D_0__Eukaryota;D_1__SAR;D_2__Stramenopiles;D_3__Ochrophyta;D_5__Synurales</c:v>
                </c:pt>
              </c:strCache>
            </c:strRef>
          </c:tx>
          <c:spPr>
            <a:solidFill>
              <a:schemeClr val="accent1">
                <a:lumMod val="80000"/>
              </a:schemeClr>
            </a:solidFill>
            <a:ln>
              <a:noFill/>
            </a:ln>
            <a:effectLst/>
          </c:spPr>
          <c:invertIfNegative val="0"/>
          <c:val>
            <c:numRef>
              <c:f>Sheet4!$B$128:$F$128</c:f>
              <c:numCache>
                <c:formatCode>General</c:formatCode>
                <c:ptCount val="5"/>
                <c:pt idx="0">
                  <c:v>21.0</c:v>
                </c:pt>
                <c:pt idx="1">
                  <c:v>2.0</c:v>
                </c:pt>
                <c:pt idx="2">
                  <c:v>0.0</c:v>
                </c:pt>
                <c:pt idx="3">
                  <c:v>46.0</c:v>
                </c:pt>
                <c:pt idx="4">
                  <c:v>2.0</c:v>
                </c:pt>
              </c:numCache>
            </c:numRef>
          </c:val>
        </c:ser>
        <c:ser>
          <c:idx val="127"/>
          <c:order val="127"/>
          <c:tx>
            <c:strRef>
              <c:f>Sheet4!$A$129</c:f>
              <c:strCache>
                <c:ptCount val="1"/>
                <c:pt idx="0">
                  <c:v>D_0__Eukaryota;D_1__SAR;D_2__Stramenopiles;D_3__Ochrophyta;D_5__Tribonematales</c:v>
                </c:pt>
              </c:strCache>
            </c:strRef>
          </c:tx>
          <c:spPr>
            <a:solidFill>
              <a:schemeClr val="accent2">
                <a:lumMod val="80000"/>
              </a:schemeClr>
            </a:solidFill>
            <a:ln>
              <a:noFill/>
            </a:ln>
            <a:effectLst/>
          </c:spPr>
          <c:invertIfNegative val="0"/>
          <c:val>
            <c:numRef>
              <c:f>Sheet4!$B$129:$F$129</c:f>
              <c:numCache>
                <c:formatCode>General</c:formatCode>
                <c:ptCount val="5"/>
                <c:pt idx="0">
                  <c:v>10.0</c:v>
                </c:pt>
                <c:pt idx="1">
                  <c:v>12.0</c:v>
                </c:pt>
                <c:pt idx="2">
                  <c:v>5.0</c:v>
                </c:pt>
                <c:pt idx="3">
                  <c:v>0.0</c:v>
                </c:pt>
                <c:pt idx="4">
                  <c:v>6.0</c:v>
                </c:pt>
              </c:numCache>
            </c:numRef>
          </c:val>
        </c:ser>
        <c:ser>
          <c:idx val="128"/>
          <c:order val="128"/>
          <c:tx>
            <c:strRef>
              <c:f>Sheet4!$A$130</c:f>
              <c:strCache>
                <c:ptCount val="1"/>
                <c:pt idx="0">
                  <c:v>D_0__Eukaryota;D_1__SAR;D_2__Stramenopiles;D_3__Ochrophyta;D_6__Bacillariophyceae</c:v>
                </c:pt>
              </c:strCache>
            </c:strRef>
          </c:tx>
          <c:spPr>
            <a:solidFill>
              <a:schemeClr val="accent3">
                <a:lumMod val="80000"/>
              </a:schemeClr>
            </a:solidFill>
            <a:ln>
              <a:noFill/>
            </a:ln>
            <a:effectLst/>
          </c:spPr>
          <c:invertIfNegative val="0"/>
          <c:val>
            <c:numRef>
              <c:f>Sheet4!$B$130:$F$130</c:f>
              <c:numCache>
                <c:formatCode>General</c:formatCode>
                <c:ptCount val="5"/>
                <c:pt idx="0">
                  <c:v>100.0</c:v>
                </c:pt>
                <c:pt idx="1">
                  <c:v>241.0</c:v>
                </c:pt>
                <c:pt idx="2">
                  <c:v>239.0</c:v>
                </c:pt>
                <c:pt idx="3">
                  <c:v>3085.0</c:v>
                </c:pt>
                <c:pt idx="4">
                  <c:v>405.0</c:v>
                </c:pt>
              </c:numCache>
            </c:numRef>
          </c:val>
        </c:ser>
        <c:ser>
          <c:idx val="129"/>
          <c:order val="129"/>
          <c:tx>
            <c:strRef>
              <c:f>Sheet4!$A$131</c:f>
              <c:strCache>
                <c:ptCount val="1"/>
                <c:pt idx="0">
                  <c:v>D_0__Eukaryota;D_1__SAR;D_2__Stramenopiles;D_3__Ochrophyta;D_6__Mediophyceae</c:v>
                </c:pt>
              </c:strCache>
            </c:strRef>
          </c:tx>
          <c:spPr>
            <a:solidFill>
              <a:schemeClr val="accent4">
                <a:lumMod val="80000"/>
              </a:schemeClr>
            </a:solidFill>
            <a:ln>
              <a:noFill/>
            </a:ln>
            <a:effectLst/>
          </c:spPr>
          <c:invertIfNegative val="0"/>
          <c:val>
            <c:numRef>
              <c:f>Sheet4!$B$131:$F$131</c:f>
              <c:numCache>
                <c:formatCode>General</c:formatCode>
                <c:ptCount val="5"/>
                <c:pt idx="0">
                  <c:v>1819.0</c:v>
                </c:pt>
                <c:pt idx="1">
                  <c:v>4739.0</c:v>
                </c:pt>
                <c:pt idx="2">
                  <c:v>1008.0</c:v>
                </c:pt>
                <c:pt idx="3">
                  <c:v>203.0</c:v>
                </c:pt>
                <c:pt idx="4">
                  <c:v>6516.0</c:v>
                </c:pt>
              </c:numCache>
            </c:numRef>
          </c:val>
        </c:ser>
        <c:ser>
          <c:idx val="130"/>
          <c:order val="130"/>
          <c:tx>
            <c:strRef>
              <c:f>Sheet4!$A$132</c:f>
              <c:strCache>
                <c:ptCount val="1"/>
                <c:pt idx="0">
                  <c:v>D_0__Eukaryota;D_1__SAR;D_2__Stramenopiles;D_3__Ochrophyta;D_6__Melosirids</c:v>
                </c:pt>
              </c:strCache>
            </c:strRef>
          </c:tx>
          <c:spPr>
            <a:solidFill>
              <a:schemeClr val="accent5">
                <a:lumMod val="80000"/>
              </a:schemeClr>
            </a:solidFill>
            <a:ln>
              <a:noFill/>
            </a:ln>
            <a:effectLst/>
          </c:spPr>
          <c:invertIfNegative val="0"/>
          <c:val>
            <c:numRef>
              <c:f>Sheet4!$B$132:$F$132</c:f>
              <c:numCache>
                <c:formatCode>General</c:formatCode>
                <c:ptCount val="5"/>
                <c:pt idx="0">
                  <c:v>0.0</c:v>
                </c:pt>
                <c:pt idx="1">
                  <c:v>0.0</c:v>
                </c:pt>
                <c:pt idx="2">
                  <c:v>0.0</c:v>
                </c:pt>
                <c:pt idx="3">
                  <c:v>8.0</c:v>
                </c:pt>
                <c:pt idx="4">
                  <c:v>28.0</c:v>
                </c:pt>
              </c:numCache>
            </c:numRef>
          </c:val>
        </c:ser>
        <c:ser>
          <c:idx val="131"/>
          <c:order val="131"/>
          <c:tx>
            <c:strRef>
              <c:f>Sheet4!$A$133</c:f>
              <c:strCache>
                <c:ptCount val="1"/>
                <c:pt idx="0">
                  <c:v>D_0__Eukaryota;D_1__SAR;D_2__Stramenopiles;D_3__Ochrophyta;Other</c:v>
                </c:pt>
              </c:strCache>
            </c:strRef>
          </c:tx>
          <c:spPr>
            <a:solidFill>
              <a:schemeClr val="accent6">
                <a:lumMod val="80000"/>
              </a:schemeClr>
            </a:solidFill>
            <a:ln>
              <a:noFill/>
            </a:ln>
            <a:effectLst/>
          </c:spPr>
          <c:invertIfNegative val="0"/>
          <c:val>
            <c:numRef>
              <c:f>Sheet4!$B$133:$F$133</c:f>
              <c:numCache>
                <c:formatCode>General</c:formatCode>
                <c:ptCount val="5"/>
                <c:pt idx="0">
                  <c:v>40.0</c:v>
                </c:pt>
                <c:pt idx="1">
                  <c:v>97.0</c:v>
                </c:pt>
                <c:pt idx="2">
                  <c:v>48.0</c:v>
                </c:pt>
                <c:pt idx="3">
                  <c:v>88.0</c:v>
                </c:pt>
                <c:pt idx="4">
                  <c:v>497.0</c:v>
                </c:pt>
              </c:numCache>
            </c:numRef>
          </c:val>
        </c:ser>
        <c:ser>
          <c:idx val="132"/>
          <c:order val="132"/>
          <c:tx>
            <c:strRef>
              <c:f>Sheet4!$A$134</c:f>
              <c:strCache>
                <c:ptCount val="1"/>
                <c:pt idx="0">
                  <c:v>D_0__Eukaryota;D_1__SAR;D_2__Stramenopiles;D_3__Peronosporomycetes;D_4__Aphanomyces</c:v>
                </c:pt>
              </c:strCache>
            </c:strRef>
          </c:tx>
          <c:spPr>
            <a:solidFill>
              <a:schemeClr val="accent1">
                <a:lumMod val="60000"/>
                <a:lumOff val="40000"/>
              </a:schemeClr>
            </a:solidFill>
            <a:ln>
              <a:noFill/>
            </a:ln>
            <a:effectLst/>
          </c:spPr>
          <c:invertIfNegative val="0"/>
          <c:val>
            <c:numRef>
              <c:f>Sheet4!$B$134:$F$134</c:f>
              <c:numCache>
                <c:formatCode>General</c:formatCode>
                <c:ptCount val="5"/>
                <c:pt idx="0">
                  <c:v>0.0</c:v>
                </c:pt>
                <c:pt idx="1">
                  <c:v>19.0</c:v>
                </c:pt>
                <c:pt idx="2">
                  <c:v>33.0</c:v>
                </c:pt>
                <c:pt idx="3">
                  <c:v>4.0</c:v>
                </c:pt>
                <c:pt idx="4">
                  <c:v>0.0</c:v>
                </c:pt>
              </c:numCache>
            </c:numRef>
          </c:val>
        </c:ser>
        <c:ser>
          <c:idx val="133"/>
          <c:order val="133"/>
          <c:tx>
            <c:strRef>
              <c:f>Sheet4!$A$135</c:f>
              <c:strCache>
                <c:ptCount val="1"/>
                <c:pt idx="0">
                  <c:v>D_0__Eukaryota;D_1__SAR;D_2__Stramenopiles;D_3__Peronosporomycetes;D_4__Phytium</c:v>
                </c:pt>
              </c:strCache>
            </c:strRef>
          </c:tx>
          <c:spPr>
            <a:solidFill>
              <a:schemeClr val="accent2">
                <a:lumMod val="60000"/>
                <a:lumOff val="40000"/>
              </a:schemeClr>
            </a:solidFill>
            <a:ln>
              <a:noFill/>
            </a:ln>
            <a:effectLst/>
          </c:spPr>
          <c:invertIfNegative val="0"/>
          <c:val>
            <c:numRef>
              <c:f>Sheet4!$B$135:$F$135</c:f>
              <c:numCache>
                <c:formatCode>General</c:formatCode>
                <c:ptCount val="5"/>
                <c:pt idx="0">
                  <c:v>4.0</c:v>
                </c:pt>
                <c:pt idx="1">
                  <c:v>0.0</c:v>
                </c:pt>
                <c:pt idx="2">
                  <c:v>0.0</c:v>
                </c:pt>
                <c:pt idx="3">
                  <c:v>0.0</c:v>
                </c:pt>
                <c:pt idx="4">
                  <c:v>0.0</c:v>
                </c:pt>
              </c:numCache>
            </c:numRef>
          </c:val>
        </c:ser>
        <c:ser>
          <c:idx val="134"/>
          <c:order val="134"/>
          <c:tx>
            <c:strRef>
              <c:f>Sheet4!$A$136</c:f>
              <c:strCache>
                <c:ptCount val="1"/>
                <c:pt idx="0">
                  <c:v>D_0__Eukaryota;D_1__SAR;D_2__Stramenopiles;D_3__Peronosporomycetes;D_4__Phytophthora</c:v>
                </c:pt>
              </c:strCache>
            </c:strRef>
          </c:tx>
          <c:spPr>
            <a:solidFill>
              <a:schemeClr val="accent3">
                <a:lumMod val="60000"/>
                <a:lumOff val="40000"/>
              </a:schemeClr>
            </a:solidFill>
            <a:ln>
              <a:noFill/>
            </a:ln>
            <a:effectLst/>
          </c:spPr>
          <c:invertIfNegative val="0"/>
          <c:val>
            <c:numRef>
              <c:f>Sheet4!$B$136:$F$136</c:f>
              <c:numCache>
                <c:formatCode>General</c:formatCode>
                <c:ptCount val="5"/>
                <c:pt idx="0">
                  <c:v>67.0</c:v>
                </c:pt>
                <c:pt idx="1">
                  <c:v>164.0</c:v>
                </c:pt>
                <c:pt idx="2">
                  <c:v>5.0</c:v>
                </c:pt>
                <c:pt idx="3">
                  <c:v>7.0</c:v>
                </c:pt>
                <c:pt idx="4">
                  <c:v>11.0</c:v>
                </c:pt>
              </c:numCache>
            </c:numRef>
          </c:val>
        </c:ser>
        <c:ser>
          <c:idx val="135"/>
          <c:order val="135"/>
          <c:tx>
            <c:strRef>
              <c:f>Sheet4!$A$137</c:f>
              <c:strCache>
                <c:ptCount val="1"/>
                <c:pt idx="0">
                  <c:v>D_0__Eukaryota;D_1__SAR;D_2__Stramenopiles;D_3__Peronosporomycetes;D_4__Pythium</c:v>
                </c:pt>
              </c:strCache>
            </c:strRef>
          </c:tx>
          <c:spPr>
            <a:solidFill>
              <a:schemeClr val="accent4">
                <a:lumMod val="60000"/>
                <a:lumOff val="40000"/>
              </a:schemeClr>
            </a:solidFill>
            <a:ln>
              <a:noFill/>
            </a:ln>
            <a:effectLst/>
          </c:spPr>
          <c:invertIfNegative val="0"/>
          <c:val>
            <c:numRef>
              <c:f>Sheet4!$B$137:$F$137</c:f>
              <c:numCache>
                <c:formatCode>General</c:formatCode>
                <c:ptCount val="5"/>
                <c:pt idx="0">
                  <c:v>23.0</c:v>
                </c:pt>
                <c:pt idx="1">
                  <c:v>74.0</c:v>
                </c:pt>
                <c:pt idx="2">
                  <c:v>20.0</c:v>
                </c:pt>
                <c:pt idx="3">
                  <c:v>49.0</c:v>
                </c:pt>
                <c:pt idx="4">
                  <c:v>22.0</c:v>
                </c:pt>
              </c:numCache>
            </c:numRef>
          </c:val>
        </c:ser>
        <c:ser>
          <c:idx val="136"/>
          <c:order val="136"/>
          <c:tx>
            <c:strRef>
              <c:f>Sheet4!$A$138</c:f>
              <c:strCache>
                <c:ptCount val="1"/>
                <c:pt idx="0">
                  <c:v>D_0__Eukaryota;D_1__SAR;D_2__Stramenopiles;D_3__Peronosporomycetes;Other</c:v>
                </c:pt>
              </c:strCache>
            </c:strRef>
          </c:tx>
          <c:spPr>
            <a:solidFill>
              <a:schemeClr val="accent5">
                <a:lumMod val="60000"/>
                <a:lumOff val="40000"/>
              </a:schemeClr>
            </a:solidFill>
            <a:ln>
              <a:noFill/>
            </a:ln>
            <a:effectLst/>
          </c:spPr>
          <c:invertIfNegative val="0"/>
          <c:val>
            <c:numRef>
              <c:f>Sheet4!$B$138:$F$138</c:f>
              <c:numCache>
                <c:formatCode>General</c:formatCode>
                <c:ptCount val="5"/>
                <c:pt idx="0">
                  <c:v>407.0</c:v>
                </c:pt>
                <c:pt idx="1">
                  <c:v>976.0</c:v>
                </c:pt>
                <c:pt idx="2">
                  <c:v>271.0</c:v>
                </c:pt>
                <c:pt idx="3">
                  <c:v>556.0</c:v>
                </c:pt>
                <c:pt idx="4">
                  <c:v>227.0</c:v>
                </c:pt>
              </c:numCache>
            </c:numRef>
          </c:val>
        </c:ser>
        <c:ser>
          <c:idx val="137"/>
          <c:order val="137"/>
          <c:tx>
            <c:strRef>
              <c:f>Sheet4!$A$139</c:f>
              <c:strCache>
                <c:ptCount val="1"/>
                <c:pt idx="0">
                  <c:v>D_0__Eukaryota;D_1__SAR;Other;Other;Other</c:v>
                </c:pt>
              </c:strCache>
            </c:strRef>
          </c:tx>
          <c:spPr>
            <a:solidFill>
              <a:schemeClr val="accent6">
                <a:lumMod val="60000"/>
                <a:lumOff val="40000"/>
              </a:schemeClr>
            </a:solidFill>
            <a:ln>
              <a:noFill/>
            </a:ln>
            <a:effectLst/>
          </c:spPr>
          <c:invertIfNegative val="0"/>
          <c:val>
            <c:numRef>
              <c:f>Sheet4!$B$139:$F$139</c:f>
              <c:numCache>
                <c:formatCode>General</c:formatCode>
                <c:ptCount val="5"/>
                <c:pt idx="0">
                  <c:v>2.0</c:v>
                </c:pt>
                <c:pt idx="1">
                  <c:v>3.0</c:v>
                </c:pt>
                <c:pt idx="2">
                  <c:v>2.0</c:v>
                </c:pt>
                <c:pt idx="3">
                  <c:v>0.0</c:v>
                </c:pt>
                <c:pt idx="4">
                  <c:v>13.0</c:v>
                </c:pt>
              </c:numCache>
            </c:numRef>
          </c:val>
        </c:ser>
        <c:ser>
          <c:idx val="138"/>
          <c:order val="138"/>
          <c:tx>
            <c:strRef>
              <c:f>Sheet4!$A$140</c:f>
              <c:strCache>
                <c:ptCount val="1"/>
                <c:pt idx="0">
                  <c:v>D_0__Eukaryota;Other;Other;Other;Other</c:v>
                </c:pt>
              </c:strCache>
            </c:strRef>
          </c:tx>
          <c:spPr>
            <a:solidFill>
              <a:schemeClr val="accent1">
                <a:lumMod val="50000"/>
              </a:schemeClr>
            </a:solidFill>
            <a:ln>
              <a:noFill/>
            </a:ln>
            <a:effectLst/>
          </c:spPr>
          <c:invertIfNegative val="0"/>
          <c:val>
            <c:numRef>
              <c:f>Sheet4!$B$140:$F$140</c:f>
              <c:numCache>
                <c:formatCode>General</c:formatCode>
                <c:ptCount val="5"/>
                <c:pt idx="0">
                  <c:v>13.0</c:v>
                </c:pt>
                <c:pt idx="1">
                  <c:v>8.0</c:v>
                </c:pt>
                <c:pt idx="2">
                  <c:v>2.0</c:v>
                </c:pt>
                <c:pt idx="3">
                  <c:v>5.0</c:v>
                </c:pt>
                <c:pt idx="4">
                  <c:v>10.0</c:v>
                </c:pt>
              </c:numCache>
            </c:numRef>
          </c:val>
        </c:ser>
        <c:dLbls>
          <c:showLegendKey val="0"/>
          <c:showVal val="0"/>
          <c:showCatName val="0"/>
          <c:showSerName val="0"/>
          <c:showPercent val="0"/>
          <c:showBubbleSize val="0"/>
        </c:dLbls>
        <c:gapWidth val="2"/>
        <c:overlap val="100"/>
        <c:axId val="2112383096"/>
        <c:axId val="2112379096"/>
      </c:barChart>
      <c:catAx>
        <c:axId val="2112383096"/>
        <c:scaling>
          <c:orientation val="minMax"/>
        </c:scaling>
        <c:delete val="1"/>
        <c:axPos val="b"/>
        <c:numFmt formatCode="General" sourceLinked="1"/>
        <c:majorTickMark val="none"/>
        <c:minorTickMark val="none"/>
        <c:tickLblPos val="nextTo"/>
        <c:crossAx val="2112379096"/>
        <c:crosses val="autoZero"/>
        <c:auto val="1"/>
        <c:lblAlgn val="ctr"/>
        <c:lblOffset val="100"/>
        <c:noMultiLvlLbl val="0"/>
      </c:catAx>
      <c:valAx>
        <c:axId val="2112379096"/>
        <c:scaling>
          <c:orientation val="minMax"/>
        </c:scaling>
        <c:delete val="1"/>
        <c:axPos val="l"/>
        <c:numFmt formatCode="0%" sourceLinked="1"/>
        <c:majorTickMark val="none"/>
        <c:minorTickMark val="none"/>
        <c:tickLblPos val="nextTo"/>
        <c:crossAx val="2112383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length!$A$3</c:f>
              <c:strCache>
                <c:ptCount val="1"/>
                <c:pt idx="0">
                  <c:v>T1</c:v>
                </c:pt>
              </c:strCache>
            </c:strRef>
          </c:tx>
          <c:spPr>
            <a:ln w="28575" cap="rnd">
              <a:solidFill>
                <a:schemeClr val="accent1"/>
              </a:solidFill>
              <a:round/>
            </a:ln>
            <a:effectLst/>
          </c:spPr>
          <c:marker>
            <c:symbol val="none"/>
          </c:marker>
          <c:errBars>
            <c:errDir val="y"/>
            <c:errBarType val="both"/>
            <c:errValType val="cust"/>
            <c:noEndCap val="0"/>
            <c:plus>
              <c:numRef>
                <c:f>(length!$C$3,length!$E$3,length!$G$3,length!$I$3,length!$K$3,length!$M$3,length!$O$3,length!$Q$3,length!$S$3)</c:f>
                <c:numCache>
                  <c:formatCode>General</c:formatCode>
                  <c:ptCount val="9"/>
                  <c:pt idx="0">
                    <c:v>0.0</c:v>
                  </c:pt>
                  <c:pt idx="1">
                    <c:v>0.190479001467353</c:v>
                  </c:pt>
                  <c:pt idx="2">
                    <c:v>0.191667028985164</c:v>
                  </c:pt>
                  <c:pt idx="3">
                    <c:v>0.135303054905153</c:v>
                  </c:pt>
                  <c:pt idx="4">
                    <c:v>0.0885790607310774</c:v>
                  </c:pt>
                  <c:pt idx="5">
                    <c:v>0.161005952270923</c:v>
                  </c:pt>
                  <c:pt idx="6">
                    <c:v>0.178210315825618</c:v>
                  </c:pt>
                  <c:pt idx="7">
                    <c:v>0.0788690898472493</c:v>
                  </c:pt>
                  <c:pt idx="8">
                    <c:v>0.294445241089069</c:v>
                  </c:pt>
                </c:numCache>
              </c:numRef>
            </c:plus>
            <c:minus>
              <c:numRef>
                <c:f>(length!$C$3,length!$E$3,length!$G$3,length!$I$3,length!$K$3,length!$M$3,length!$O$3,length!$Q$3,length!$S$3)</c:f>
                <c:numCache>
                  <c:formatCode>General</c:formatCode>
                  <c:ptCount val="9"/>
                  <c:pt idx="0">
                    <c:v>0.0</c:v>
                  </c:pt>
                  <c:pt idx="1">
                    <c:v>0.190479001467353</c:v>
                  </c:pt>
                  <c:pt idx="2">
                    <c:v>0.191667028985164</c:v>
                  </c:pt>
                  <c:pt idx="3">
                    <c:v>0.135303054905153</c:v>
                  </c:pt>
                  <c:pt idx="4">
                    <c:v>0.0885790607310774</c:v>
                  </c:pt>
                  <c:pt idx="5">
                    <c:v>0.161005952270923</c:v>
                  </c:pt>
                  <c:pt idx="6">
                    <c:v>0.178210315825618</c:v>
                  </c:pt>
                  <c:pt idx="7">
                    <c:v>0.0788690898472493</c:v>
                  </c:pt>
                  <c:pt idx="8">
                    <c:v>0.294445241089069</c:v>
                  </c:pt>
                </c:numCache>
              </c:numRef>
            </c:minus>
            <c:spPr>
              <a:noFill/>
              <a:ln w="9525" cap="flat" cmpd="sng" algn="ctr">
                <a:solidFill>
                  <a:schemeClr val="tx1">
                    <a:lumMod val="65000"/>
                    <a:lumOff val="35000"/>
                  </a:schemeClr>
                </a:solidFill>
                <a:round/>
              </a:ln>
              <a:effectLst/>
            </c:spPr>
          </c:errBars>
          <c:cat>
            <c:numRef>
              <c:f>(length!$B$2,length!$D$2,length!$F$2,length!$H$2,length!$J$2,length!$L$2,length!$N$2,length!$P$2,length!$R$2)</c:f>
              <c:numCache>
                <c:formatCode>m/d/yyyy</c:formatCode>
                <c:ptCount val="9"/>
                <c:pt idx="0">
                  <c:v>41780.0</c:v>
                </c:pt>
                <c:pt idx="1">
                  <c:v>41796.0</c:v>
                </c:pt>
                <c:pt idx="2">
                  <c:v>41810.0</c:v>
                </c:pt>
                <c:pt idx="3">
                  <c:v>41824.0</c:v>
                </c:pt>
                <c:pt idx="4">
                  <c:v>41838.0</c:v>
                </c:pt>
                <c:pt idx="5">
                  <c:v>41852.0</c:v>
                </c:pt>
                <c:pt idx="6">
                  <c:v>41867.0</c:v>
                </c:pt>
                <c:pt idx="7">
                  <c:v>41881.0</c:v>
                </c:pt>
                <c:pt idx="8">
                  <c:v>41897.0</c:v>
                </c:pt>
              </c:numCache>
            </c:numRef>
          </c:cat>
          <c:val>
            <c:numRef>
              <c:f>(length!$B$3,length!$D$3,length!$F$3,length!$H$3,length!$J$3,length!$L$3,length!$N$3,length!$P$3,length!$R$3)</c:f>
              <c:numCache>
                <c:formatCode>General</c:formatCode>
                <c:ptCount val="9"/>
                <c:pt idx="0">
                  <c:v>5.756</c:v>
                </c:pt>
                <c:pt idx="1">
                  <c:v>8.939500000000002</c:v>
                </c:pt>
                <c:pt idx="2">
                  <c:v>11.6915</c:v>
                </c:pt>
                <c:pt idx="3">
                  <c:v>13.9815</c:v>
                </c:pt>
                <c:pt idx="4">
                  <c:v>14.6785</c:v>
                </c:pt>
                <c:pt idx="5">
                  <c:v>17.0525</c:v>
                </c:pt>
                <c:pt idx="6">
                  <c:v>17.9635</c:v>
                </c:pt>
                <c:pt idx="7">
                  <c:v>18.263</c:v>
                </c:pt>
                <c:pt idx="8">
                  <c:v>18.996</c:v>
                </c:pt>
              </c:numCache>
            </c:numRef>
          </c:val>
          <c:smooth val="0"/>
        </c:ser>
        <c:ser>
          <c:idx val="1"/>
          <c:order val="1"/>
          <c:tx>
            <c:strRef>
              <c:f>length!$A$4</c:f>
              <c:strCache>
                <c:ptCount val="1"/>
                <c:pt idx="0">
                  <c:v>T2</c:v>
                </c:pt>
              </c:strCache>
            </c:strRef>
          </c:tx>
          <c:spPr>
            <a:ln w="28575" cap="rnd">
              <a:solidFill>
                <a:schemeClr val="accent2"/>
              </a:solidFill>
              <a:round/>
            </a:ln>
            <a:effectLst/>
          </c:spPr>
          <c:marker>
            <c:symbol val="none"/>
          </c:marker>
          <c:errBars>
            <c:errDir val="y"/>
            <c:errBarType val="both"/>
            <c:errValType val="cust"/>
            <c:noEndCap val="0"/>
            <c:plus>
              <c:numRef>
                <c:f>(length!$C$4,length!$E$4,length!$G$4,length!$I$4,length!$K$4,length!$M$4,length!$O$4,length!$Q$4,length!$S$4)</c:f>
                <c:numCache>
                  <c:formatCode>General</c:formatCode>
                  <c:ptCount val="9"/>
                  <c:pt idx="0">
                    <c:v>0.0</c:v>
                  </c:pt>
                  <c:pt idx="1">
                    <c:v>0.187074628602241</c:v>
                  </c:pt>
                  <c:pt idx="2">
                    <c:v>0.249213429279671</c:v>
                  </c:pt>
                  <c:pt idx="3">
                    <c:v>0.184799666305615</c:v>
                  </c:pt>
                  <c:pt idx="4">
                    <c:v>0.0774096247245773</c:v>
                  </c:pt>
                  <c:pt idx="5">
                    <c:v>0.127821164131766</c:v>
                  </c:pt>
                  <c:pt idx="6">
                    <c:v>0.149194224642467</c:v>
                  </c:pt>
                  <c:pt idx="7">
                    <c:v>0.167675032925794</c:v>
                  </c:pt>
                  <c:pt idx="8">
                    <c:v>0.271640080498687</c:v>
                  </c:pt>
                </c:numCache>
              </c:numRef>
            </c:plus>
            <c:minus>
              <c:numRef>
                <c:f>(length!$C$4,length!$E$4,length!$G$4,length!$I$4,length!$K$4,length!$M$4,length!$O$4,length!$Q$4,length!$S$4)</c:f>
                <c:numCache>
                  <c:formatCode>General</c:formatCode>
                  <c:ptCount val="9"/>
                  <c:pt idx="0">
                    <c:v>0.0</c:v>
                  </c:pt>
                  <c:pt idx="1">
                    <c:v>0.187074628602241</c:v>
                  </c:pt>
                  <c:pt idx="2">
                    <c:v>0.249213429279671</c:v>
                  </c:pt>
                  <c:pt idx="3">
                    <c:v>0.184799666305615</c:v>
                  </c:pt>
                  <c:pt idx="4">
                    <c:v>0.0774096247245773</c:v>
                  </c:pt>
                  <c:pt idx="5">
                    <c:v>0.127821164131766</c:v>
                  </c:pt>
                  <c:pt idx="6">
                    <c:v>0.149194224642467</c:v>
                  </c:pt>
                  <c:pt idx="7">
                    <c:v>0.167675032925794</c:v>
                  </c:pt>
                  <c:pt idx="8">
                    <c:v>0.271640080498687</c:v>
                  </c:pt>
                </c:numCache>
              </c:numRef>
            </c:minus>
            <c:spPr>
              <a:noFill/>
              <a:ln w="9525" cap="flat" cmpd="sng" algn="ctr">
                <a:solidFill>
                  <a:schemeClr val="tx1">
                    <a:lumMod val="65000"/>
                    <a:lumOff val="35000"/>
                  </a:schemeClr>
                </a:solidFill>
                <a:round/>
              </a:ln>
              <a:effectLst/>
            </c:spPr>
          </c:errBars>
          <c:cat>
            <c:numRef>
              <c:f>(length!$B$2,length!$D$2,length!$F$2,length!$H$2,length!$J$2,length!$L$2,length!$N$2,length!$P$2,length!$R$2)</c:f>
              <c:numCache>
                <c:formatCode>m/d/yyyy</c:formatCode>
                <c:ptCount val="9"/>
                <c:pt idx="0">
                  <c:v>41780.0</c:v>
                </c:pt>
                <c:pt idx="1">
                  <c:v>41796.0</c:v>
                </c:pt>
                <c:pt idx="2">
                  <c:v>41810.0</c:v>
                </c:pt>
                <c:pt idx="3">
                  <c:v>41824.0</c:v>
                </c:pt>
                <c:pt idx="4">
                  <c:v>41838.0</c:v>
                </c:pt>
                <c:pt idx="5">
                  <c:v>41852.0</c:v>
                </c:pt>
                <c:pt idx="6">
                  <c:v>41867.0</c:v>
                </c:pt>
                <c:pt idx="7">
                  <c:v>41881.0</c:v>
                </c:pt>
                <c:pt idx="8">
                  <c:v>41897.0</c:v>
                </c:pt>
              </c:numCache>
            </c:numRef>
          </c:cat>
          <c:val>
            <c:numRef>
              <c:f>(length!$B$4,length!$D$4,length!$F$4,length!$H$4,length!$J$4,length!$L$4,length!$N$4,length!$P$4,length!$R$4)</c:f>
              <c:numCache>
                <c:formatCode>General</c:formatCode>
                <c:ptCount val="9"/>
                <c:pt idx="0">
                  <c:v>5.756</c:v>
                </c:pt>
                <c:pt idx="1">
                  <c:v>8.714500000000001</c:v>
                </c:pt>
                <c:pt idx="2">
                  <c:v>11.298</c:v>
                </c:pt>
                <c:pt idx="3">
                  <c:v>12.8945</c:v>
                </c:pt>
                <c:pt idx="4">
                  <c:v>13.8475</c:v>
                </c:pt>
                <c:pt idx="5">
                  <c:v>16.3605</c:v>
                </c:pt>
                <c:pt idx="6">
                  <c:v>17.5395</c:v>
                </c:pt>
                <c:pt idx="7">
                  <c:v>18.1025</c:v>
                </c:pt>
                <c:pt idx="8">
                  <c:v>18.765</c:v>
                </c:pt>
              </c:numCache>
            </c:numRef>
          </c:val>
          <c:smooth val="0"/>
        </c:ser>
        <c:ser>
          <c:idx val="2"/>
          <c:order val="2"/>
          <c:tx>
            <c:strRef>
              <c:f>length!$A$5</c:f>
              <c:strCache>
                <c:ptCount val="1"/>
                <c:pt idx="0">
                  <c:v>T3</c:v>
                </c:pt>
              </c:strCache>
            </c:strRef>
          </c:tx>
          <c:spPr>
            <a:ln w="28575" cap="rnd">
              <a:solidFill>
                <a:schemeClr val="accent3"/>
              </a:solidFill>
              <a:round/>
            </a:ln>
            <a:effectLst/>
          </c:spPr>
          <c:marker>
            <c:symbol val="none"/>
          </c:marker>
          <c:errBars>
            <c:errDir val="y"/>
            <c:errBarType val="both"/>
            <c:errValType val="cust"/>
            <c:noEndCap val="0"/>
            <c:plus>
              <c:numRef>
                <c:f>(length!$C$5,length!$E$5,length!$G$5,length!$I$5,length!$K$5,length!$M$5,length!$O$5,length!$Q$5,length!$S$5)</c:f>
                <c:numCache>
                  <c:formatCode>General</c:formatCode>
                  <c:ptCount val="9"/>
                  <c:pt idx="0">
                    <c:v>0.0</c:v>
                  </c:pt>
                  <c:pt idx="1">
                    <c:v>0.244468130165604</c:v>
                  </c:pt>
                  <c:pt idx="2">
                    <c:v>0.427102641839953</c:v>
                  </c:pt>
                  <c:pt idx="3">
                    <c:v>0.381843336112251</c:v>
                  </c:pt>
                  <c:pt idx="4">
                    <c:v>0.377360570277287</c:v>
                  </c:pt>
                  <c:pt idx="5">
                    <c:v>0.374415433264531</c:v>
                  </c:pt>
                  <c:pt idx="6">
                    <c:v>0.143691799812422</c:v>
                  </c:pt>
                  <c:pt idx="7">
                    <c:v>0.341025292317154</c:v>
                  </c:pt>
                  <c:pt idx="8">
                    <c:v>0.475651833452438</c:v>
                  </c:pt>
                </c:numCache>
              </c:numRef>
            </c:plus>
            <c:minus>
              <c:numRef>
                <c:f>(length!$C$5,length!$E$5,length!$G$5,length!$I$5,length!$K$5,length!$M$5,length!$O$5,length!$Q$5,length!$S$5)</c:f>
                <c:numCache>
                  <c:formatCode>General</c:formatCode>
                  <c:ptCount val="9"/>
                  <c:pt idx="0">
                    <c:v>0.0</c:v>
                  </c:pt>
                  <c:pt idx="1">
                    <c:v>0.244468130165604</c:v>
                  </c:pt>
                  <c:pt idx="2">
                    <c:v>0.427102641839953</c:v>
                  </c:pt>
                  <c:pt idx="3">
                    <c:v>0.381843336112251</c:v>
                  </c:pt>
                  <c:pt idx="4">
                    <c:v>0.377360570277287</c:v>
                  </c:pt>
                  <c:pt idx="5">
                    <c:v>0.374415433264531</c:v>
                  </c:pt>
                  <c:pt idx="6">
                    <c:v>0.143691799812422</c:v>
                  </c:pt>
                  <c:pt idx="7">
                    <c:v>0.341025292317154</c:v>
                  </c:pt>
                  <c:pt idx="8">
                    <c:v>0.475651833452438</c:v>
                  </c:pt>
                </c:numCache>
              </c:numRef>
            </c:minus>
            <c:spPr>
              <a:noFill/>
              <a:ln w="9525" cap="flat" cmpd="sng" algn="ctr">
                <a:solidFill>
                  <a:schemeClr val="tx1">
                    <a:lumMod val="65000"/>
                    <a:lumOff val="35000"/>
                  </a:schemeClr>
                </a:solidFill>
                <a:round/>
              </a:ln>
              <a:effectLst/>
            </c:spPr>
          </c:errBars>
          <c:cat>
            <c:numRef>
              <c:f>(length!$B$2,length!$D$2,length!$F$2,length!$H$2,length!$J$2,length!$L$2,length!$N$2,length!$P$2,length!$R$2)</c:f>
              <c:numCache>
                <c:formatCode>m/d/yyyy</c:formatCode>
                <c:ptCount val="9"/>
                <c:pt idx="0">
                  <c:v>41780.0</c:v>
                </c:pt>
                <c:pt idx="1">
                  <c:v>41796.0</c:v>
                </c:pt>
                <c:pt idx="2">
                  <c:v>41810.0</c:v>
                </c:pt>
                <c:pt idx="3">
                  <c:v>41824.0</c:v>
                </c:pt>
                <c:pt idx="4">
                  <c:v>41838.0</c:v>
                </c:pt>
                <c:pt idx="5">
                  <c:v>41852.0</c:v>
                </c:pt>
                <c:pt idx="6">
                  <c:v>41867.0</c:v>
                </c:pt>
                <c:pt idx="7">
                  <c:v>41881.0</c:v>
                </c:pt>
                <c:pt idx="8">
                  <c:v>41897.0</c:v>
                </c:pt>
              </c:numCache>
            </c:numRef>
          </c:cat>
          <c:val>
            <c:numRef>
              <c:f>(length!$B$5,length!$D$5,length!$F$5,length!$H$5,length!$J$5,length!$L$5,length!$N$5,length!$P$5,length!$R$5)</c:f>
              <c:numCache>
                <c:formatCode>General</c:formatCode>
                <c:ptCount val="9"/>
                <c:pt idx="0">
                  <c:v>5.756</c:v>
                </c:pt>
                <c:pt idx="1">
                  <c:v>8.486</c:v>
                </c:pt>
                <c:pt idx="2">
                  <c:v>10.488</c:v>
                </c:pt>
                <c:pt idx="3">
                  <c:v>11.619</c:v>
                </c:pt>
                <c:pt idx="4">
                  <c:v>12.665</c:v>
                </c:pt>
                <c:pt idx="5">
                  <c:v>14.7875</c:v>
                </c:pt>
                <c:pt idx="6">
                  <c:v>16.10600000000001</c:v>
                </c:pt>
                <c:pt idx="7">
                  <c:v>16.7495</c:v>
                </c:pt>
                <c:pt idx="8">
                  <c:v>17.69</c:v>
                </c:pt>
              </c:numCache>
            </c:numRef>
          </c:val>
          <c:smooth val="0"/>
        </c:ser>
        <c:ser>
          <c:idx val="3"/>
          <c:order val="3"/>
          <c:tx>
            <c:strRef>
              <c:f>length!$A$6</c:f>
              <c:strCache>
                <c:ptCount val="1"/>
                <c:pt idx="0">
                  <c:v>T4</c:v>
                </c:pt>
              </c:strCache>
            </c:strRef>
          </c:tx>
          <c:spPr>
            <a:ln w="28575" cap="rnd">
              <a:solidFill>
                <a:schemeClr val="accent4"/>
              </a:solidFill>
              <a:round/>
            </a:ln>
            <a:effectLst/>
          </c:spPr>
          <c:marker>
            <c:symbol val="none"/>
          </c:marker>
          <c:errBars>
            <c:errDir val="y"/>
            <c:errBarType val="both"/>
            <c:errValType val="cust"/>
            <c:noEndCap val="0"/>
            <c:plus>
              <c:numRef>
                <c:f>(length!$C$6,length!$E$6,length!$G$6,length!$I$6,length!$K$6,length!$M$6,length!$O$6,length!$Q$6,length!$S$6)</c:f>
                <c:numCache>
                  <c:formatCode>General</c:formatCode>
                  <c:ptCount val="9"/>
                  <c:pt idx="0">
                    <c:v>0.0</c:v>
                  </c:pt>
                  <c:pt idx="1">
                    <c:v>0.186394742415123</c:v>
                  </c:pt>
                  <c:pt idx="2">
                    <c:v>0.339629577628333</c:v>
                  </c:pt>
                  <c:pt idx="3">
                    <c:v>0.486003429343182</c:v>
                  </c:pt>
                  <c:pt idx="4">
                    <c:v>0.295885535300394</c:v>
                  </c:pt>
                  <c:pt idx="5">
                    <c:v>0.406796427385165</c:v>
                  </c:pt>
                  <c:pt idx="6">
                    <c:v>0.429142944328188</c:v>
                  </c:pt>
                  <c:pt idx="7">
                    <c:v>0.284458549997477</c:v>
                  </c:pt>
                  <c:pt idx="8">
                    <c:v>0.30484640941519</c:v>
                  </c:pt>
                </c:numCache>
              </c:numRef>
            </c:plus>
            <c:minus>
              <c:numRef>
                <c:f>(length!$C$6,length!$E$6,length!$G$6,length!$I$6,length!$K$6,length!$M$6,length!$O$6,length!$Q$6,length!$S$6)</c:f>
                <c:numCache>
                  <c:formatCode>General</c:formatCode>
                  <c:ptCount val="9"/>
                  <c:pt idx="0">
                    <c:v>0.0</c:v>
                  </c:pt>
                  <c:pt idx="1">
                    <c:v>0.186394742415123</c:v>
                  </c:pt>
                  <c:pt idx="2">
                    <c:v>0.339629577628333</c:v>
                  </c:pt>
                  <c:pt idx="3">
                    <c:v>0.486003429343182</c:v>
                  </c:pt>
                  <c:pt idx="4">
                    <c:v>0.295885535300394</c:v>
                  </c:pt>
                  <c:pt idx="5">
                    <c:v>0.406796427385165</c:v>
                  </c:pt>
                  <c:pt idx="6">
                    <c:v>0.429142944328188</c:v>
                  </c:pt>
                  <c:pt idx="7">
                    <c:v>0.284458549997477</c:v>
                  </c:pt>
                  <c:pt idx="8">
                    <c:v>0.30484640941519</c:v>
                  </c:pt>
                </c:numCache>
              </c:numRef>
            </c:minus>
            <c:spPr>
              <a:noFill/>
              <a:ln w="9525" cap="flat" cmpd="sng" algn="ctr">
                <a:solidFill>
                  <a:schemeClr val="tx1">
                    <a:lumMod val="65000"/>
                    <a:lumOff val="35000"/>
                  </a:schemeClr>
                </a:solidFill>
                <a:round/>
              </a:ln>
              <a:effectLst/>
            </c:spPr>
          </c:errBars>
          <c:cat>
            <c:numRef>
              <c:f>(length!$B$2,length!$D$2,length!$F$2,length!$H$2,length!$J$2,length!$L$2,length!$N$2,length!$P$2,length!$R$2)</c:f>
              <c:numCache>
                <c:formatCode>m/d/yyyy</c:formatCode>
                <c:ptCount val="9"/>
                <c:pt idx="0">
                  <c:v>41780.0</c:v>
                </c:pt>
                <c:pt idx="1">
                  <c:v>41796.0</c:v>
                </c:pt>
                <c:pt idx="2">
                  <c:v>41810.0</c:v>
                </c:pt>
                <c:pt idx="3">
                  <c:v>41824.0</c:v>
                </c:pt>
                <c:pt idx="4">
                  <c:v>41838.0</c:v>
                </c:pt>
                <c:pt idx="5">
                  <c:v>41852.0</c:v>
                </c:pt>
                <c:pt idx="6">
                  <c:v>41867.0</c:v>
                </c:pt>
                <c:pt idx="7">
                  <c:v>41881.0</c:v>
                </c:pt>
                <c:pt idx="8">
                  <c:v>41897.0</c:v>
                </c:pt>
              </c:numCache>
            </c:numRef>
          </c:cat>
          <c:val>
            <c:numRef>
              <c:f>(length!$B$6,length!$D$6,length!$F$6,length!$H$6,length!$J$6,length!$L$6,length!$N$6,length!$P$6,length!$R$6)</c:f>
              <c:numCache>
                <c:formatCode>General</c:formatCode>
                <c:ptCount val="9"/>
                <c:pt idx="0">
                  <c:v>5.756</c:v>
                </c:pt>
                <c:pt idx="1">
                  <c:v>7.853000000000001</c:v>
                </c:pt>
                <c:pt idx="2">
                  <c:v>9.649500000000001</c:v>
                </c:pt>
                <c:pt idx="3">
                  <c:v>10.668</c:v>
                </c:pt>
                <c:pt idx="4">
                  <c:v>11.0965</c:v>
                </c:pt>
                <c:pt idx="5">
                  <c:v>12.44</c:v>
                </c:pt>
                <c:pt idx="6">
                  <c:v>13.369</c:v>
                </c:pt>
                <c:pt idx="7">
                  <c:v>13.638</c:v>
                </c:pt>
                <c:pt idx="8">
                  <c:v>13.846</c:v>
                </c:pt>
              </c:numCache>
            </c:numRef>
          </c:val>
          <c:smooth val="0"/>
        </c:ser>
        <c:ser>
          <c:idx val="4"/>
          <c:order val="4"/>
          <c:tx>
            <c:strRef>
              <c:f>length!$A$7</c:f>
              <c:strCache>
                <c:ptCount val="1"/>
                <c:pt idx="0">
                  <c:v>T5</c:v>
                </c:pt>
              </c:strCache>
            </c:strRef>
          </c:tx>
          <c:spPr>
            <a:ln w="28575" cap="rnd">
              <a:solidFill>
                <a:schemeClr val="accent6"/>
              </a:solidFill>
              <a:round/>
            </a:ln>
            <a:effectLst/>
          </c:spPr>
          <c:marker>
            <c:symbol val="none"/>
          </c:marker>
          <c:errBars>
            <c:errDir val="y"/>
            <c:errBarType val="both"/>
            <c:errValType val="cust"/>
            <c:noEndCap val="0"/>
            <c:plus>
              <c:numRef>
                <c:f>(length!$C$7,length!$E$7,length!$G$7,length!$I$7,length!$K$7,length!$M$7,length!$O$7,length!$Q$7,length!$S$7)</c:f>
                <c:numCache>
                  <c:formatCode>General</c:formatCode>
                  <c:ptCount val="9"/>
                  <c:pt idx="0">
                    <c:v>0.0</c:v>
                  </c:pt>
                  <c:pt idx="1">
                    <c:v>0.050708316214733</c:v>
                  </c:pt>
                  <c:pt idx="2">
                    <c:v>0.357119027776455</c:v>
                  </c:pt>
                  <c:pt idx="3">
                    <c:v>0.132073212020202</c:v>
                  </c:pt>
                  <c:pt idx="4">
                    <c:v>0.227844062171184</c:v>
                  </c:pt>
                  <c:pt idx="5">
                    <c:v>0.123939165184645</c:v>
                  </c:pt>
                  <c:pt idx="6">
                    <c:v>0.094256741580289</c:v>
                  </c:pt>
                  <c:pt idx="7">
                    <c:v>0.130793730736607</c:v>
                  </c:pt>
                  <c:pt idx="8">
                    <c:v>0.200849031198393</c:v>
                  </c:pt>
                </c:numCache>
              </c:numRef>
            </c:plus>
            <c:minus>
              <c:numRef>
                <c:f>(length!$C$7,length!$E$7,length!$G$7,length!$I$7,length!$K$7,length!$M$7,length!$O$7,length!$Q$7,length!$S$7)</c:f>
                <c:numCache>
                  <c:formatCode>General</c:formatCode>
                  <c:ptCount val="9"/>
                  <c:pt idx="0">
                    <c:v>0.0</c:v>
                  </c:pt>
                  <c:pt idx="1">
                    <c:v>0.050708316214733</c:v>
                  </c:pt>
                  <c:pt idx="2">
                    <c:v>0.357119027776455</c:v>
                  </c:pt>
                  <c:pt idx="3">
                    <c:v>0.132073212020202</c:v>
                  </c:pt>
                  <c:pt idx="4">
                    <c:v>0.227844062171184</c:v>
                  </c:pt>
                  <c:pt idx="5">
                    <c:v>0.123939165184645</c:v>
                  </c:pt>
                  <c:pt idx="6">
                    <c:v>0.094256741580289</c:v>
                  </c:pt>
                  <c:pt idx="7">
                    <c:v>0.130793730736607</c:v>
                  </c:pt>
                  <c:pt idx="8">
                    <c:v>0.200849031198393</c:v>
                  </c:pt>
                </c:numCache>
              </c:numRef>
            </c:minus>
            <c:spPr>
              <a:noFill/>
              <a:ln w="9525" cap="flat" cmpd="sng" algn="ctr">
                <a:solidFill>
                  <a:schemeClr val="tx1">
                    <a:lumMod val="65000"/>
                    <a:lumOff val="35000"/>
                  </a:schemeClr>
                </a:solidFill>
                <a:round/>
              </a:ln>
              <a:effectLst/>
            </c:spPr>
          </c:errBars>
          <c:cat>
            <c:numRef>
              <c:f>(length!$B$2,length!$D$2,length!$F$2,length!$H$2,length!$J$2,length!$L$2,length!$N$2,length!$P$2,length!$R$2)</c:f>
              <c:numCache>
                <c:formatCode>m/d/yyyy</c:formatCode>
                <c:ptCount val="9"/>
                <c:pt idx="0">
                  <c:v>41780.0</c:v>
                </c:pt>
                <c:pt idx="1">
                  <c:v>41796.0</c:v>
                </c:pt>
                <c:pt idx="2">
                  <c:v>41810.0</c:v>
                </c:pt>
                <c:pt idx="3">
                  <c:v>41824.0</c:v>
                </c:pt>
                <c:pt idx="4">
                  <c:v>41838.0</c:v>
                </c:pt>
                <c:pt idx="5">
                  <c:v>41852.0</c:v>
                </c:pt>
                <c:pt idx="6">
                  <c:v>41867.0</c:v>
                </c:pt>
                <c:pt idx="7">
                  <c:v>41881.0</c:v>
                </c:pt>
                <c:pt idx="8">
                  <c:v>41897.0</c:v>
                </c:pt>
              </c:numCache>
            </c:numRef>
          </c:cat>
          <c:val>
            <c:numRef>
              <c:f>(length!$B$7,length!$D$7,length!$F$7,length!$H$7,length!$J$7,length!$L$7,length!$N$7,length!$P$7,length!$R$7)</c:f>
              <c:numCache>
                <c:formatCode>General</c:formatCode>
                <c:ptCount val="9"/>
                <c:pt idx="0">
                  <c:v>5.756</c:v>
                </c:pt>
                <c:pt idx="1">
                  <c:v>8.788</c:v>
                </c:pt>
                <c:pt idx="2">
                  <c:v>11.034</c:v>
                </c:pt>
                <c:pt idx="3">
                  <c:v>13.938</c:v>
                </c:pt>
                <c:pt idx="4">
                  <c:v>14.8215</c:v>
                </c:pt>
                <c:pt idx="5">
                  <c:v>17.2275</c:v>
                </c:pt>
                <c:pt idx="6">
                  <c:v>18.20699999999999</c:v>
                </c:pt>
                <c:pt idx="7">
                  <c:v>18.599</c:v>
                </c:pt>
                <c:pt idx="8">
                  <c:v>19.209</c:v>
                </c:pt>
              </c:numCache>
            </c:numRef>
          </c:val>
          <c:smooth val="0"/>
        </c:ser>
        <c:dLbls>
          <c:showLegendKey val="0"/>
          <c:showVal val="0"/>
          <c:showCatName val="0"/>
          <c:showSerName val="0"/>
          <c:showPercent val="0"/>
          <c:showBubbleSize val="0"/>
        </c:dLbls>
        <c:marker val="1"/>
        <c:smooth val="0"/>
        <c:axId val="-1976688328"/>
        <c:axId val="-1977062408"/>
      </c:lineChart>
      <c:dateAx>
        <c:axId val="-1976688328"/>
        <c:scaling>
          <c:orientation val="minMax"/>
        </c:scaling>
        <c:delete val="1"/>
        <c:axPos val="b"/>
        <c:numFmt formatCode="m/d/yyyy" sourceLinked="1"/>
        <c:majorTickMark val="out"/>
        <c:minorTickMark val="none"/>
        <c:tickLblPos val="nextTo"/>
        <c:crossAx val="-1977062408"/>
        <c:crosses val="autoZero"/>
        <c:auto val="1"/>
        <c:lblOffset val="100"/>
        <c:baseTimeUnit val="days"/>
      </c:dateAx>
      <c:valAx>
        <c:axId val="-1977062408"/>
        <c:scaling>
          <c:orientation val="minMax"/>
          <c:max val="20.0"/>
          <c:min val="4.0"/>
        </c:scaling>
        <c:delete val="1"/>
        <c:axPos val="l"/>
        <c:numFmt formatCode="General" sourceLinked="1"/>
        <c:majorTickMark val="none"/>
        <c:minorTickMark val="none"/>
        <c:tickLblPos val="nextTo"/>
        <c:crossAx val="-1976688328"/>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94444444444445"/>
          <c:y val="0.0305555555555556"/>
          <c:w val="0.908730158730159"/>
          <c:h val="0.938888888888889"/>
        </c:manualLayout>
      </c:layout>
      <c:barChart>
        <c:barDir val="col"/>
        <c:grouping val="percentStacked"/>
        <c:varyColors val="0"/>
        <c:ser>
          <c:idx val="0"/>
          <c:order val="0"/>
          <c:tx>
            <c:strRef>
              <c:f>Sheet4!$A$2</c:f>
              <c:strCache>
                <c:ptCount val="1"/>
                <c:pt idx="0">
                  <c:v>k__Bacteria;p__Acidobacteria</c:v>
                </c:pt>
              </c:strCache>
            </c:strRef>
          </c:tx>
          <c:spPr>
            <a:solidFill>
              <a:schemeClr val="accent1"/>
            </a:solidFill>
            <a:ln>
              <a:noFill/>
            </a:ln>
            <a:effectLst/>
          </c:spPr>
          <c:invertIfNegative val="0"/>
          <c:cat>
            <c:strRef>
              <c:f>Sheet4!$B$1:$F$1</c:f>
              <c:strCache>
                <c:ptCount val="5"/>
                <c:pt idx="0">
                  <c:v>tx1</c:v>
                </c:pt>
                <c:pt idx="1">
                  <c:v>tx2</c:v>
                </c:pt>
                <c:pt idx="2">
                  <c:v>tx3</c:v>
                </c:pt>
                <c:pt idx="3">
                  <c:v>tx4</c:v>
                </c:pt>
                <c:pt idx="4">
                  <c:v>tx5</c:v>
                </c:pt>
              </c:strCache>
            </c:strRef>
          </c:cat>
          <c:val>
            <c:numRef>
              <c:f>Sheet4!$B$2:$F$2</c:f>
              <c:numCache>
                <c:formatCode>General</c:formatCode>
                <c:ptCount val="5"/>
                <c:pt idx="0">
                  <c:v>12.0</c:v>
                </c:pt>
                <c:pt idx="1">
                  <c:v>13.0</c:v>
                </c:pt>
                <c:pt idx="2">
                  <c:v>8.0</c:v>
                </c:pt>
                <c:pt idx="3">
                  <c:v>29.0</c:v>
                </c:pt>
                <c:pt idx="4">
                  <c:v>5.0</c:v>
                </c:pt>
              </c:numCache>
            </c:numRef>
          </c:val>
        </c:ser>
        <c:ser>
          <c:idx val="1"/>
          <c:order val="1"/>
          <c:tx>
            <c:strRef>
              <c:f>Sheet4!$A$3</c:f>
              <c:strCache>
                <c:ptCount val="1"/>
                <c:pt idx="0">
                  <c:v>k__Bacteria;p__Actinobacteria</c:v>
                </c:pt>
              </c:strCache>
            </c:strRef>
          </c:tx>
          <c:spPr>
            <a:solidFill>
              <a:schemeClr val="accent2"/>
            </a:solidFill>
            <a:ln>
              <a:noFill/>
            </a:ln>
            <a:effectLst/>
          </c:spPr>
          <c:invertIfNegative val="0"/>
          <c:cat>
            <c:strRef>
              <c:f>Sheet4!$B$1:$F$1</c:f>
              <c:strCache>
                <c:ptCount val="5"/>
                <c:pt idx="0">
                  <c:v>tx1</c:v>
                </c:pt>
                <c:pt idx="1">
                  <c:v>tx2</c:v>
                </c:pt>
                <c:pt idx="2">
                  <c:v>tx3</c:v>
                </c:pt>
                <c:pt idx="3">
                  <c:v>tx4</c:v>
                </c:pt>
                <c:pt idx="4">
                  <c:v>tx5</c:v>
                </c:pt>
              </c:strCache>
            </c:strRef>
          </c:cat>
          <c:val>
            <c:numRef>
              <c:f>Sheet4!$B$3:$F$3</c:f>
              <c:numCache>
                <c:formatCode>General</c:formatCode>
                <c:ptCount val="5"/>
                <c:pt idx="0">
                  <c:v>66.0</c:v>
                </c:pt>
                <c:pt idx="1">
                  <c:v>23.0</c:v>
                </c:pt>
                <c:pt idx="2">
                  <c:v>19.0</c:v>
                </c:pt>
                <c:pt idx="3">
                  <c:v>32.0</c:v>
                </c:pt>
                <c:pt idx="4">
                  <c:v>73.0</c:v>
                </c:pt>
              </c:numCache>
            </c:numRef>
          </c:val>
        </c:ser>
        <c:ser>
          <c:idx val="2"/>
          <c:order val="2"/>
          <c:tx>
            <c:strRef>
              <c:f>Sheet4!$A$4</c:f>
              <c:strCache>
                <c:ptCount val="1"/>
                <c:pt idx="0">
                  <c:v>k__Bacteria;p__Bacteroidetes</c:v>
                </c:pt>
              </c:strCache>
            </c:strRef>
          </c:tx>
          <c:spPr>
            <a:solidFill>
              <a:schemeClr val="accent3"/>
            </a:solidFill>
            <a:ln>
              <a:noFill/>
            </a:ln>
            <a:effectLst/>
          </c:spPr>
          <c:invertIfNegative val="0"/>
          <c:cat>
            <c:strRef>
              <c:f>Sheet4!$B$1:$F$1</c:f>
              <c:strCache>
                <c:ptCount val="5"/>
                <c:pt idx="0">
                  <c:v>tx1</c:v>
                </c:pt>
                <c:pt idx="1">
                  <c:v>tx2</c:v>
                </c:pt>
                <c:pt idx="2">
                  <c:v>tx3</c:v>
                </c:pt>
                <c:pt idx="3">
                  <c:v>tx4</c:v>
                </c:pt>
                <c:pt idx="4">
                  <c:v>tx5</c:v>
                </c:pt>
              </c:strCache>
            </c:strRef>
          </c:cat>
          <c:val>
            <c:numRef>
              <c:f>Sheet4!$B$4:$F$4</c:f>
              <c:numCache>
                <c:formatCode>General</c:formatCode>
                <c:ptCount val="5"/>
                <c:pt idx="0">
                  <c:v>22.0</c:v>
                </c:pt>
                <c:pt idx="1">
                  <c:v>1061.0</c:v>
                </c:pt>
                <c:pt idx="2">
                  <c:v>546.0</c:v>
                </c:pt>
                <c:pt idx="3">
                  <c:v>1719.0</c:v>
                </c:pt>
                <c:pt idx="4">
                  <c:v>119.0</c:v>
                </c:pt>
              </c:numCache>
            </c:numRef>
          </c:val>
        </c:ser>
        <c:ser>
          <c:idx val="3"/>
          <c:order val="3"/>
          <c:tx>
            <c:strRef>
              <c:f>Sheet4!$A$5</c:f>
              <c:strCache>
                <c:ptCount val="1"/>
                <c:pt idx="0">
                  <c:v>k__Bacteria;p__Chlamydiae</c:v>
                </c:pt>
              </c:strCache>
            </c:strRef>
          </c:tx>
          <c:spPr>
            <a:solidFill>
              <a:schemeClr val="accent4"/>
            </a:solidFill>
            <a:ln>
              <a:noFill/>
            </a:ln>
            <a:effectLst/>
          </c:spPr>
          <c:invertIfNegative val="0"/>
          <c:cat>
            <c:strRef>
              <c:f>Sheet4!$B$1:$F$1</c:f>
              <c:strCache>
                <c:ptCount val="5"/>
                <c:pt idx="0">
                  <c:v>tx1</c:v>
                </c:pt>
                <c:pt idx="1">
                  <c:v>tx2</c:v>
                </c:pt>
                <c:pt idx="2">
                  <c:v>tx3</c:v>
                </c:pt>
                <c:pt idx="3">
                  <c:v>tx4</c:v>
                </c:pt>
                <c:pt idx="4">
                  <c:v>tx5</c:v>
                </c:pt>
              </c:strCache>
            </c:strRef>
          </c:cat>
          <c:val>
            <c:numRef>
              <c:f>Sheet4!$B$5:$F$5</c:f>
              <c:numCache>
                <c:formatCode>General</c:formatCode>
                <c:ptCount val="5"/>
                <c:pt idx="0">
                  <c:v>1.0</c:v>
                </c:pt>
                <c:pt idx="1">
                  <c:v>567.0</c:v>
                </c:pt>
                <c:pt idx="2">
                  <c:v>0.0</c:v>
                </c:pt>
                <c:pt idx="3">
                  <c:v>5.0</c:v>
                </c:pt>
                <c:pt idx="4">
                  <c:v>0.0</c:v>
                </c:pt>
              </c:numCache>
            </c:numRef>
          </c:val>
        </c:ser>
        <c:ser>
          <c:idx val="4"/>
          <c:order val="4"/>
          <c:tx>
            <c:strRef>
              <c:f>Sheet4!$A$6</c:f>
              <c:strCache>
                <c:ptCount val="1"/>
                <c:pt idx="0">
                  <c:v>k__Bacteria;p__Chloroflexi</c:v>
                </c:pt>
              </c:strCache>
            </c:strRef>
          </c:tx>
          <c:spPr>
            <a:solidFill>
              <a:schemeClr val="accent5"/>
            </a:solidFill>
            <a:ln>
              <a:noFill/>
            </a:ln>
            <a:effectLst/>
          </c:spPr>
          <c:invertIfNegative val="0"/>
          <c:cat>
            <c:strRef>
              <c:f>Sheet4!$B$1:$F$1</c:f>
              <c:strCache>
                <c:ptCount val="5"/>
                <c:pt idx="0">
                  <c:v>tx1</c:v>
                </c:pt>
                <c:pt idx="1">
                  <c:v>tx2</c:v>
                </c:pt>
                <c:pt idx="2">
                  <c:v>tx3</c:v>
                </c:pt>
                <c:pt idx="3">
                  <c:v>tx4</c:v>
                </c:pt>
                <c:pt idx="4">
                  <c:v>tx5</c:v>
                </c:pt>
              </c:strCache>
            </c:strRef>
          </c:cat>
          <c:val>
            <c:numRef>
              <c:f>Sheet4!$B$6:$F$6</c:f>
              <c:numCache>
                <c:formatCode>General</c:formatCode>
                <c:ptCount val="5"/>
                <c:pt idx="0">
                  <c:v>112.0</c:v>
                </c:pt>
                <c:pt idx="1">
                  <c:v>61.0</c:v>
                </c:pt>
                <c:pt idx="2">
                  <c:v>80.0</c:v>
                </c:pt>
                <c:pt idx="3">
                  <c:v>179.0</c:v>
                </c:pt>
                <c:pt idx="4">
                  <c:v>44.0</c:v>
                </c:pt>
              </c:numCache>
            </c:numRef>
          </c:val>
        </c:ser>
        <c:ser>
          <c:idx val="5"/>
          <c:order val="5"/>
          <c:tx>
            <c:strRef>
              <c:f>Sheet4!$A$7</c:f>
              <c:strCache>
                <c:ptCount val="1"/>
                <c:pt idx="0">
                  <c:v>k__Bacteria;p__Cyanobacteria</c:v>
                </c:pt>
              </c:strCache>
            </c:strRef>
          </c:tx>
          <c:spPr>
            <a:solidFill>
              <a:schemeClr val="accent6"/>
            </a:solidFill>
            <a:ln>
              <a:noFill/>
            </a:ln>
            <a:effectLst/>
          </c:spPr>
          <c:invertIfNegative val="0"/>
          <c:cat>
            <c:strRef>
              <c:f>Sheet4!$B$1:$F$1</c:f>
              <c:strCache>
                <c:ptCount val="5"/>
                <c:pt idx="0">
                  <c:v>tx1</c:v>
                </c:pt>
                <c:pt idx="1">
                  <c:v>tx2</c:v>
                </c:pt>
                <c:pt idx="2">
                  <c:v>tx3</c:v>
                </c:pt>
                <c:pt idx="3">
                  <c:v>tx4</c:v>
                </c:pt>
                <c:pt idx="4">
                  <c:v>tx5</c:v>
                </c:pt>
              </c:strCache>
            </c:strRef>
          </c:cat>
          <c:val>
            <c:numRef>
              <c:f>Sheet4!$B$7:$F$7</c:f>
              <c:numCache>
                <c:formatCode>General</c:formatCode>
                <c:ptCount val="5"/>
                <c:pt idx="0">
                  <c:v>785.0</c:v>
                </c:pt>
                <c:pt idx="1">
                  <c:v>854.0</c:v>
                </c:pt>
                <c:pt idx="2">
                  <c:v>952.0</c:v>
                </c:pt>
                <c:pt idx="3">
                  <c:v>3201.0</c:v>
                </c:pt>
                <c:pt idx="4">
                  <c:v>656.0</c:v>
                </c:pt>
              </c:numCache>
            </c:numRef>
          </c:val>
        </c:ser>
        <c:ser>
          <c:idx val="6"/>
          <c:order val="6"/>
          <c:tx>
            <c:strRef>
              <c:f>Sheet4!$A$8</c:f>
              <c:strCache>
                <c:ptCount val="1"/>
                <c:pt idx="0">
                  <c:v>k__Bacteria;p__Fibrobacteres</c:v>
                </c:pt>
              </c:strCache>
            </c:strRef>
          </c:tx>
          <c:spPr>
            <a:solidFill>
              <a:schemeClr val="accent1">
                <a:lumMod val="6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Sheet4!$B$8:$F$8</c:f>
              <c:numCache>
                <c:formatCode>General</c:formatCode>
                <c:ptCount val="5"/>
                <c:pt idx="0">
                  <c:v>2.0</c:v>
                </c:pt>
                <c:pt idx="1">
                  <c:v>0.0</c:v>
                </c:pt>
                <c:pt idx="2">
                  <c:v>0.0</c:v>
                </c:pt>
                <c:pt idx="3">
                  <c:v>0.0</c:v>
                </c:pt>
                <c:pt idx="4">
                  <c:v>0.0</c:v>
                </c:pt>
              </c:numCache>
            </c:numRef>
          </c:val>
        </c:ser>
        <c:ser>
          <c:idx val="7"/>
          <c:order val="7"/>
          <c:tx>
            <c:strRef>
              <c:f>Sheet4!$A$9</c:f>
              <c:strCache>
                <c:ptCount val="1"/>
                <c:pt idx="0">
                  <c:v>k__Bacteria;p__Firmicutes</c:v>
                </c:pt>
              </c:strCache>
            </c:strRef>
          </c:tx>
          <c:spPr>
            <a:solidFill>
              <a:schemeClr val="accent2">
                <a:lumMod val="6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Sheet4!$B$9:$F$9</c:f>
              <c:numCache>
                <c:formatCode>General</c:formatCode>
                <c:ptCount val="5"/>
                <c:pt idx="0">
                  <c:v>10520.0</c:v>
                </c:pt>
                <c:pt idx="1">
                  <c:v>7468.0</c:v>
                </c:pt>
                <c:pt idx="2">
                  <c:v>6485.0</c:v>
                </c:pt>
                <c:pt idx="3">
                  <c:v>7311.0</c:v>
                </c:pt>
                <c:pt idx="4">
                  <c:v>4680.0</c:v>
                </c:pt>
              </c:numCache>
            </c:numRef>
          </c:val>
        </c:ser>
        <c:ser>
          <c:idx val="8"/>
          <c:order val="8"/>
          <c:tx>
            <c:strRef>
              <c:f>Sheet4!$A$10</c:f>
              <c:strCache>
                <c:ptCount val="1"/>
                <c:pt idx="0">
                  <c:v>k__Bacteria;p__Fusobacteria</c:v>
                </c:pt>
              </c:strCache>
            </c:strRef>
          </c:tx>
          <c:spPr>
            <a:solidFill>
              <a:schemeClr val="accent3">
                <a:lumMod val="6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Sheet4!$B$10:$F$10</c:f>
              <c:numCache>
                <c:formatCode>General</c:formatCode>
                <c:ptCount val="5"/>
                <c:pt idx="0">
                  <c:v>20496.0</c:v>
                </c:pt>
                <c:pt idx="1">
                  <c:v>28127.0</c:v>
                </c:pt>
                <c:pt idx="2">
                  <c:v>47559.0</c:v>
                </c:pt>
                <c:pt idx="3">
                  <c:v>50430.0</c:v>
                </c:pt>
                <c:pt idx="4">
                  <c:v>65459.0</c:v>
                </c:pt>
              </c:numCache>
            </c:numRef>
          </c:val>
        </c:ser>
        <c:ser>
          <c:idx val="9"/>
          <c:order val="9"/>
          <c:tx>
            <c:strRef>
              <c:f>Sheet4!$A$11</c:f>
              <c:strCache>
                <c:ptCount val="1"/>
                <c:pt idx="0">
                  <c:v>k__Bacteria;p__MVP-21</c:v>
                </c:pt>
              </c:strCache>
            </c:strRef>
          </c:tx>
          <c:spPr>
            <a:solidFill>
              <a:schemeClr val="accent4">
                <a:lumMod val="6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Sheet4!$B$11:$F$11</c:f>
              <c:numCache>
                <c:formatCode>General</c:formatCode>
                <c:ptCount val="5"/>
                <c:pt idx="0">
                  <c:v>0.0</c:v>
                </c:pt>
                <c:pt idx="1">
                  <c:v>0.0</c:v>
                </c:pt>
                <c:pt idx="2">
                  <c:v>0.0</c:v>
                </c:pt>
                <c:pt idx="3">
                  <c:v>2.0</c:v>
                </c:pt>
                <c:pt idx="4">
                  <c:v>0.0</c:v>
                </c:pt>
              </c:numCache>
            </c:numRef>
          </c:val>
        </c:ser>
        <c:ser>
          <c:idx val="10"/>
          <c:order val="10"/>
          <c:tx>
            <c:strRef>
              <c:f>Sheet4!$A$12</c:f>
              <c:strCache>
                <c:ptCount val="1"/>
                <c:pt idx="0">
                  <c:v>k__Bacteria;p__Nitrospirae</c:v>
                </c:pt>
              </c:strCache>
            </c:strRef>
          </c:tx>
          <c:spPr>
            <a:solidFill>
              <a:schemeClr val="accent5">
                <a:lumMod val="6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Sheet4!$B$12:$F$12</c:f>
              <c:numCache>
                <c:formatCode>General</c:formatCode>
                <c:ptCount val="5"/>
                <c:pt idx="0">
                  <c:v>10.0</c:v>
                </c:pt>
                <c:pt idx="1">
                  <c:v>7.0</c:v>
                </c:pt>
                <c:pt idx="2">
                  <c:v>8.0</c:v>
                </c:pt>
                <c:pt idx="3">
                  <c:v>28.0</c:v>
                </c:pt>
                <c:pt idx="4">
                  <c:v>0.0</c:v>
                </c:pt>
              </c:numCache>
            </c:numRef>
          </c:val>
        </c:ser>
        <c:ser>
          <c:idx val="11"/>
          <c:order val="11"/>
          <c:tx>
            <c:strRef>
              <c:f>Sheet4!$A$13</c:f>
              <c:strCache>
                <c:ptCount val="1"/>
                <c:pt idx="0">
                  <c:v>k__Bacteria;p__OP11</c:v>
                </c:pt>
              </c:strCache>
            </c:strRef>
          </c:tx>
          <c:spPr>
            <a:solidFill>
              <a:schemeClr val="accent6">
                <a:lumMod val="6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Sheet4!$B$13:$F$13</c:f>
              <c:numCache>
                <c:formatCode>General</c:formatCode>
                <c:ptCount val="5"/>
                <c:pt idx="0">
                  <c:v>0.0</c:v>
                </c:pt>
                <c:pt idx="1">
                  <c:v>0.0</c:v>
                </c:pt>
                <c:pt idx="2">
                  <c:v>0.0</c:v>
                </c:pt>
                <c:pt idx="3">
                  <c:v>2.0</c:v>
                </c:pt>
                <c:pt idx="4">
                  <c:v>0.0</c:v>
                </c:pt>
              </c:numCache>
            </c:numRef>
          </c:val>
        </c:ser>
        <c:ser>
          <c:idx val="12"/>
          <c:order val="12"/>
          <c:tx>
            <c:strRef>
              <c:f>Sheet4!$A$14</c:f>
              <c:strCache>
                <c:ptCount val="1"/>
                <c:pt idx="0">
                  <c:v>k__Bacteria;p__Planctomycetes</c:v>
                </c:pt>
              </c:strCache>
            </c:strRef>
          </c:tx>
          <c:spPr>
            <a:solidFill>
              <a:schemeClr val="accent1">
                <a:lumMod val="80000"/>
                <a:lumOff val="2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Sheet4!$B$14:$F$14</c:f>
              <c:numCache>
                <c:formatCode>General</c:formatCode>
                <c:ptCount val="5"/>
                <c:pt idx="0">
                  <c:v>54.0</c:v>
                </c:pt>
                <c:pt idx="1">
                  <c:v>38.0</c:v>
                </c:pt>
                <c:pt idx="2">
                  <c:v>24.0</c:v>
                </c:pt>
                <c:pt idx="3">
                  <c:v>153.0</c:v>
                </c:pt>
                <c:pt idx="4">
                  <c:v>48.0</c:v>
                </c:pt>
              </c:numCache>
            </c:numRef>
          </c:val>
        </c:ser>
        <c:ser>
          <c:idx val="13"/>
          <c:order val="13"/>
          <c:tx>
            <c:strRef>
              <c:f>Sheet4!$A$15</c:f>
              <c:strCache>
                <c:ptCount val="1"/>
                <c:pt idx="0">
                  <c:v>k__Bacteria;p__Proteobacteria</c:v>
                </c:pt>
              </c:strCache>
            </c:strRef>
          </c:tx>
          <c:spPr>
            <a:solidFill>
              <a:schemeClr val="accent2">
                <a:lumMod val="80000"/>
                <a:lumOff val="2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Sheet4!$B$15:$F$15</c:f>
              <c:numCache>
                <c:formatCode>General</c:formatCode>
                <c:ptCount val="5"/>
                <c:pt idx="0">
                  <c:v>638.0</c:v>
                </c:pt>
                <c:pt idx="1">
                  <c:v>538.0</c:v>
                </c:pt>
                <c:pt idx="2">
                  <c:v>549.0</c:v>
                </c:pt>
                <c:pt idx="3">
                  <c:v>790.0</c:v>
                </c:pt>
                <c:pt idx="4">
                  <c:v>921.0</c:v>
                </c:pt>
              </c:numCache>
            </c:numRef>
          </c:val>
        </c:ser>
        <c:ser>
          <c:idx val="14"/>
          <c:order val="14"/>
          <c:tx>
            <c:strRef>
              <c:f>Sheet4!$A$16</c:f>
              <c:strCache>
                <c:ptCount val="1"/>
                <c:pt idx="0">
                  <c:v>k__Bacteria;p__Spirochaetes</c:v>
                </c:pt>
              </c:strCache>
            </c:strRef>
          </c:tx>
          <c:spPr>
            <a:solidFill>
              <a:schemeClr val="accent3">
                <a:lumMod val="80000"/>
                <a:lumOff val="2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Sheet4!$B$16:$F$16</c:f>
              <c:numCache>
                <c:formatCode>General</c:formatCode>
                <c:ptCount val="5"/>
                <c:pt idx="0">
                  <c:v>0.0</c:v>
                </c:pt>
                <c:pt idx="1">
                  <c:v>0.0</c:v>
                </c:pt>
                <c:pt idx="2">
                  <c:v>0.0</c:v>
                </c:pt>
                <c:pt idx="3">
                  <c:v>2.0</c:v>
                </c:pt>
                <c:pt idx="4">
                  <c:v>0.0</c:v>
                </c:pt>
              </c:numCache>
            </c:numRef>
          </c:val>
        </c:ser>
        <c:ser>
          <c:idx val="15"/>
          <c:order val="15"/>
          <c:tx>
            <c:strRef>
              <c:f>Sheet4!$A$17</c:f>
              <c:strCache>
                <c:ptCount val="1"/>
                <c:pt idx="0">
                  <c:v>k__Bacteria;p__TM6</c:v>
                </c:pt>
              </c:strCache>
            </c:strRef>
          </c:tx>
          <c:spPr>
            <a:solidFill>
              <a:schemeClr val="accent4">
                <a:lumMod val="80000"/>
                <a:lumOff val="2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Sheet4!$B$17:$F$17</c:f>
              <c:numCache>
                <c:formatCode>General</c:formatCode>
                <c:ptCount val="5"/>
                <c:pt idx="0">
                  <c:v>0.0</c:v>
                </c:pt>
                <c:pt idx="1">
                  <c:v>0.0</c:v>
                </c:pt>
                <c:pt idx="2">
                  <c:v>0.0</c:v>
                </c:pt>
                <c:pt idx="3">
                  <c:v>8.0</c:v>
                </c:pt>
                <c:pt idx="4">
                  <c:v>0.0</c:v>
                </c:pt>
              </c:numCache>
            </c:numRef>
          </c:val>
        </c:ser>
        <c:ser>
          <c:idx val="16"/>
          <c:order val="16"/>
          <c:tx>
            <c:strRef>
              <c:f>Sheet4!$A$18</c:f>
              <c:strCache>
                <c:ptCount val="1"/>
                <c:pt idx="0">
                  <c:v>k__Bacteria;p__TM7</c:v>
                </c:pt>
              </c:strCache>
            </c:strRef>
          </c:tx>
          <c:spPr>
            <a:solidFill>
              <a:schemeClr val="accent5">
                <a:lumMod val="80000"/>
                <a:lumOff val="2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Sheet4!$B$18:$F$18</c:f>
              <c:numCache>
                <c:formatCode>General</c:formatCode>
                <c:ptCount val="5"/>
                <c:pt idx="0">
                  <c:v>43.0</c:v>
                </c:pt>
                <c:pt idx="1">
                  <c:v>11.0</c:v>
                </c:pt>
                <c:pt idx="2">
                  <c:v>8.0</c:v>
                </c:pt>
                <c:pt idx="3">
                  <c:v>33.0</c:v>
                </c:pt>
                <c:pt idx="4">
                  <c:v>100.0</c:v>
                </c:pt>
              </c:numCache>
            </c:numRef>
          </c:val>
        </c:ser>
        <c:ser>
          <c:idx val="17"/>
          <c:order val="17"/>
          <c:tx>
            <c:strRef>
              <c:f>Sheet4!$A$19</c:f>
              <c:strCache>
                <c:ptCount val="1"/>
                <c:pt idx="0">
                  <c:v>k__Bacteria;p__Tenericutes</c:v>
                </c:pt>
              </c:strCache>
            </c:strRef>
          </c:tx>
          <c:spPr>
            <a:solidFill>
              <a:schemeClr val="accent6">
                <a:lumMod val="80000"/>
                <a:lumOff val="2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Sheet4!$B$19:$F$19</c:f>
              <c:numCache>
                <c:formatCode>General</c:formatCode>
                <c:ptCount val="5"/>
                <c:pt idx="0">
                  <c:v>0.0</c:v>
                </c:pt>
                <c:pt idx="1">
                  <c:v>0.0</c:v>
                </c:pt>
                <c:pt idx="2">
                  <c:v>5.0</c:v>
                </c:pt>
                <c:pt idx="3">
                  <c:v>0.0</c:v>
                </c:pt>
                <c:pt idx="4">
                  <c:v>1.0</c:v>
                </c:pt>
              </c:numCache>
            </c:numRef>
          </c:val>
        </c:ser>
        <c:ser>
          <c:idx val="18"/>
          <c:order val="18"/>
          <c:tx>
            <c:strRef>
              <c:f>Sheet4!$A$20</c:f>
              <c:strCache>
                <c:ptCount val="1"/>
                <c:pt idx="0">
                  <c:v>k__Bacteria;p__Verrucomicrobia</c:v>
                </c:pt>
              </c:strCache>
            </c:strRef>
          </c:tx>
          <c:spPr>
            <a:solidFill>
              <a:schemeClr val="accent1">
                <a:lumMod val="8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Sheet4!$B$20:$F$20</c:f>
              <c:numCache>
                <c:formatCode>General</c:formatCode>
                <c:ptCount val="5"/>
                <c:pt idx="0">
                  <c:v>4.0</c:v>
                </c:pt>
                <c:pt idx="1">
                  <c:v>1.0</c:v>
                </c:pt>
                <c:pt idx="2">
                  <c:v>1.0</c:v>
                </c:pt>
                <c:pt idx="3">
                  <c:v>4.0</c:v>
                </c:pt>
                <c:pt idx="4">
                  <c:v>4.0</c:v>
                </c:pt>
              </c:numCache>
            </c:numRef>
          </c:val>
        </c:ser>
        <c:ser>
          <c:idx val="19"/>
          <c:order val="19"/>
          <c:tx>
            <c:strRef>
              <c:f>Sheet4!$A$21</c:f>
              <c:strCache>
                <c:ptCount val="1"/>
                <c:pt idx="0">
                  <c:v>k__Bacteria;p__WS5</c:v>
                </c:pt>
              </c:strCache>
            </c:strRef>
          </c:tx>
          <c:spPr>
            <a:solidFill>
              <a:schemeClr val="accent2">
                <a:lumMod val="8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Sheet4!$B$21:$F$21</c:f>
              <c:numCache>
                <c:formatCode>General</c:formatCode>
                <c:ptCount val="5"/>
                <c:pt idx="0">
                  <c:v>1.0</c:v>
                </c:pt>
                <c:pt idx="1">
                  <c:v>2.0</c:v>
                </c:pt>
                <c:pt idx="2">
                  <c:v>2.0</c:v>
                </c:pt>
                <c:pt idx="3">
                  <c:v>9.0</c:v>
                </c:pt>
                <c:pt idx="4">
                  <c:v>4.0</c:v>
                </c:pt>
              </c:numCache>
            </c:numRef>
          </c:val>
        </c:ser>
        <c:dLbls>
          <c:showLegendKey val="0"/>
          <c:showVal val="0"/>
          <c:showCatName val="0"/>
          <c:showSerName val="0"/>
          <c:showPercent val="0"/>
          <c:showBubbleSize val="0"/>
        </c:dLbls>
        <c:gapWidth val="2"/>
        <c:overlap val="100"/>
        <c:axId val="-2063860376"/>
        <c:axId val="-2063644472"/>
      </c:barChart>
      <c:catAx>
        <c:axId val="-2063860376"/>
        <c:scaling>
          <c:orientation val="minMax"/>
        </c:scaling>
        <c:delete val="1"/>
        <c:axPos val="b"/>
        <c:numFmt formatCode="General" sourceLinked="1"/>
        <c:majorTickMark val="none"/>
        <c:minorTickMark val="none"/>
        <c:tickLblPos val="nextTo"/>
        <c:crossAx val="-2063644472"/>
        <c:crosses val="autoZero"/>
        <c:auto val="1"/>
        <c:lblAlgn val="ctr"/>
        <c:lblOffset val="100"/>
        <c:noMultiLvlLbl val="0"/>
      </c:catAx>
      <c:valAx>
        <c:axId val="-2063644472"/>
        <c:scaling>
          <c:orientation val="minMax"/>
        </c:scaling>
        <c:delete val="1"/>
        <c:axPos val="l"/>
        <c:numFmt formatCode="0%" sourceLinked="1"/>
        <c:majorTickMark val="none"/>
        <c:minorTickMark val="none"/>
        <c:tickLblPos val="nextTo"/>
        <c:crossAx val="-2063860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Sheet3!$A$2</c:f>
              <c:strCache>
                <c:ptCount val="1"/>
                <c:pt idx="0">
                  <c:v>k__Bacteria;Other;Other;Other;Other;Other;Other</c:v>
                </c:pt>
              </c:strCache>
            </c:strRef>
          </c:tx>
          <c:spPr>
            <a:solidFill>
              <a:schemeClr val="accent1"/>
            </a:solidFill>
            <a:ln>
              <a:noFill/>
            </a:ln>
            <a:effectLst/>
          </c:spPr>
          <c:invertIfNegative val="0"/>
          <c:val>
            <c:numRef>
              <c:f>Sheet3!$B$2:$F$2</c:f>
              <c:numCache>
                <c:formatCode>General</c:formatCode>
                <c:ptCount val="5"/>
                <c:pt idx="0">
                  <c:v>0.0</c:v>
                </c:pt>
                <c:pt idx="1">
                  <c:v>9.0</c:v>
                </c:pt>
                <c:pt idx="2">
                  <c:v>6.0</c:v>
                </c:pt>
                <c:pt idx="3">
                  <c:v>1.0</c:v>
                </c:pt>
                <c:pt idx="4">
                  <c:v>3.0</c:v>
                </c:pt>
              </c:numCache>
            </c:numRef>
          </c:val>
        </c:ser>
        <c:ser>
          <c:idx val="1"/>
          <c:order val="1"/>
          <c:tx>
            <c:strRef>
              <c:f>Sheet3!$A$3</c:f>
              <c:strCache>
                <c:ptCount val="1"/>
                <c:pt idx="0">
                  <c:v>k__Bacteria;p__Acidobacteria;c__Solibacteres;o__Solibacterales;f__;g__;s__</c:v>
                </c:pt>
              </c:strCache>
            </c:strRef>
          </c:tx>
          <c:spPr>
            <a:solidFill>
              <a:schemeClr val="accent2"/>
            </a:solidFill>
            <a:ln>
              <a:noFill/>
            </a:ln>
            <a:effectLst/>
          </c:spPr>
          <c:invertIfNegative val="0"/>
          <c:val>
            <c:numRef>
              <c:f>Sheet3!$B$3:$F$3</c:f>
              <c:numCache>
                <c:formatCode>General</c:formatCode>
                <c:ptCount val="5"/>
                <c:pt idx="0">
                  <c:v>12.0</c:v>
                </c:pt>
                <c:pt idx="1">
                  <c:v>13.0</c:v>
                </c:pt>
                <c:pt idx="2">
                  <c:v>8.0</c:v>
                </c:pt>
                <c:pt idx="3">
                  <c:v>28.0</c:v>
                </c:pt>
                <c:pt idx="4">
                  <c:v>4.0</c:v>
                </c:pt>
              </c:numCache>
            </c:numRef>
          </c:val>
        </c:ser>
        <c:ser>
          <c:idx val="2"/>
          <c:order val="2"/>
          <c:tx>
            <c:strRef>
              <c:f>Sheet3!$A$4</c:f>
              <c:strCache>
                <c:ptCount val="1"/>
                <c:pt idx="0">
                  <c:v>k__Bacteria;p__Acidobacteria;c__Solibacteres;o__Solibacterales;f__Solibacteraceae;g__Candidatus Solibacter;s__</c:v>
                </c:pt>
              </c:strCache>
            </c:strRef>
          </c:tx>
          <c:spPr>
            <a:solidFill>
              <a:schemeClr val="accent3"/>
            </a:solidFill>
            <a:ln>
              <a:noFill/>
            </a:ln>
            <a:effectLst/>
          </c:spPr>
          <c:invertIfNegative val="0"/>
          <c:val>
            <c:numRef>
              <c:f>Sheet3!$B$4:$F$4</c:f>
              <c:numCache>
                <c:formatCode>General</c:formatCode>
                <c:ptCount val="5"/>
                <c:pt idx="0">
                  <c:v>0.0</c:v>
                </c:pt>
                <c:pt idx="1">
                  <c:v>0.0</c:v>
                </c:pt>
                <c:pt idx="2">
                  <c:v>0.0</c:v>
                </c:pt>
                <c:pt idx="3">
                  <c:v>1.0</c:v>
                </c:pt>
                <c:pt idx="4">
                  <c:v>1.0</c:v>
                </c:pt>
              </c:numCache>
            </c:numRef>
          </c:val>
        </c:ser>
        <c:ser>
          <c:idx val="3"/>
          <c:order val="3"/>
          <c:tx>
            <c:strRef>
              <c:f>Sheet3!$A$5</c:f>
              <c:strCache>
                <c:ptCount val="1"/>
                <c:pt idx="0">
                  <c:v>k__Bacteria;p__Actinobacteria;c__Acidimicrobiia;o__Acidimicrobiales;f__C111;g__;s__</c:v>
                </c:pt>
              </c:strCache>
            </c:strRef>
          </c:tx>
          <c:spPr>
            <a:solidFill>
              <a:schemeClr val="accent4"/>
            </a:solidFill>
            <a:ln>
              <a:noFill/>
            </a:ln>
            <a:effectLst/>
          </c:spPr>
          <c:invertIfNegative val="0"/>
          <c:val>
            <c:numRef>
              <c:f>Sheet3!$B$5:$F$5</c:f>
              <c:numCache>
                <c:formatCode>General</c:formatCode>
                <c:ptCount val="5"/>
                <c:pt idx="0">
                  <c:v>2.0</c:v>
                </c:pt>
                <c:pt idx="1">
                  <c:v>0.0</c:v>
                </c:pt>
                <c:pt idx="2">
                  <c:v>0.0</c:v>
                </c:pt>
                <c:pt idx="3">
                  <c:v>1.0</c:v>
                </c:pt>
                <c:pt idx="4">
                  <c:v>0.0</c:v>
                </c:pt>
              </c:numCache>
            </c:numRef>
          </c:val>
        </c:ser>
        <c:ser>
          <c:idx val="4"/>
          <c:order val="4"/>
          <c:tx>
            <c:strRef>
              <c:f>Sheet3!$A$6</c:f>
              <c:strCache>
                <c:ptCount val="1"/>
                <c:pt idx="0">
                  <c:v>k__Bacteria;p__Actinobacteria;c__Acidimicrobiia;o__Acidimicrobiales;f__EB1017;g__;s__</c:v>
                </c:pt>
              </c:strCache>
            </c:strRef>
          </c:tx>
          <c:spPr>
            <a:solidFill>
              <a:schemeClr val="accent5"/>
            </a:solidFill>
            <a:ln>
              <a:noFill/>
            </a:ln>
            <a:effectLst/>
          </c:spPr>
          <c:invertIfNegative val="0"/>
          <c:val>
            <c:numRef>
              <c:f>Sheet3!$B$6:$F$6</c:f>
              <c:numCache>
                <c:formatCode>General</c:formatCode>
                <c:ptCount val="5"/>
                <c:pt idx="0">
                  <c:v>0.0</c:v>
                </c:pt>
                <c:pt idx="1">
                  <c:v>2.0</c:v>
                </c:pt>
                <c:pt idx="2">
                  <c:v>0.0</c:v>
                </c:pt>
                <c:pt idx="3">
                  <c:v>1.0</c:v>
                </c:pt>
                <c:pt idx="4">
                  <c:v>0.0</c:v>
                </c:pt>
              </c:numCache>
            </c:numRef>
          </c:val>
        </c:ser>
        <c:ser>
          <c:idx val="5"/>
          <c:order val="5"/>
          <c:tx>
            <c:strRef>
              <c:f>Sheet3!$A$7</c:f>
              <c:strCache>
                <c:ptCount val="1"/>
                <c:pt idx="0">
                  <c:v>k__Bacteria;p__Actinobacteria;c__Actinobacteria;o__Actinomycetales;Other;Other;Other</c:v>
                </c:pt>
              </c:strCache>
            </c:strRef>
          </c:tx>
          <c:spPr>
            <a:solidFill>
              <a:schemeClr val="accent6"/>
            </a:solidFill>
            <a:ln>
              <a:noFill/>
            </a:ln>
            <a:effectLst/>
          </c:spPr>
          <c:invertIfNegative val="0"/>
          <c:val>
            <c:numRef>
              <c:f>Sheet3!$B$7:$F$7</c:f>
              <c:numCache>
                <c:formatCode>General</c:formatCode>
                <c:ptCount val="5"/>
                <c:pt idx="0">
                  <c:v>0.0</c:v>
                </c:pt>
                <c:pt idx="1">
                  <c:v>1.0</c:v>
                </c:pt>
                <c:pt idx="2">
                  <c:v>0.0</c:v>
                </c:pt>
                <c:pt idx="3">
                  <c:v>1.0</c:v>
                </c:pt>
                <c:pt idx="4">
                  <c:v>0.0</c:v>
                </c:pt>
              </c:numCache>
            </c:numRef>
          </c:val>
        </c:ser>
        <c:ser>
          <c:idx val="6"/>
          <c:order val="6"/>
          <c:tx>
            <c:strRef>
              <c:f>Sheet3!$A$8</c:f>
              <c:strCache>
                <c:ptCount val="1"/>
                <c:pt idx="0">
                  <c:v>k__Bacteria;p__Actinobacteria;c__Actinobacteria;o__Actinomycetales;f__;g__;s__</c:v>
                </c:pt>
              </c:strCache>
            </c:strRef>
          </c:tx>
          <c:spPr>
            <a:solidFill>
              <a:schemeClr val="accent1">
                <a:lumMod val="60000"/>
              </a:schemeClr>
            </a:solidFill>
            <a:ln>
              <a:noFill/>
            </a:ln>
            <a:effectLst/>
          </c:spPr>
          <c:invertIfNegative val="0"/>
          <c:val>
            <c:numRef>
              <c:f>Sheet3!$B$8:$F$8</c:f>
              <c:numCache>
                <c:formatCode>General</c:formatCode>
                <c:ptCount val="5"/>
                <c:pt idx="0">
                  <c:v>11.0</c:v>
                </c:pt>
                <c:pt idx="1">
                  <c:v>6.0</c:v>
                </c:pt>
                <c:pt idx="2">
                  <c:v>8.0</c:v>
                </c:pt>
                <c:pt idx="3">
                  <c:v>1.0</c:v>
                </c:pt>
                <c:pt idx="4">
                  <c:v>25.0</c:v>
                </c:pt>
              </c:numCache>
            </c:numRef>
          </c:val>
        </c:ser>
        <c:ser>
          <c:idx val="7"/>
          <c:order val="7"/>
          <c:tx>
            <c:strRef>
              <c:f>Sheet3!$A$9</c:f>
              <c:strCache>
                <c:ptCount val="1"/>
                <c:pt idx="0">
                  <c:v>k__Bacteria;p__Actinobacteria;c__Actinobacteria;o__Actinomycetales;f__Frankiaceae;g__;s__</c:v>
                </c:pt>
              </c:strCache>
            </c:strRef>
          </c:tx>
          <c:spPr>
            <a:solidFill>
              <a:schemeClr val="accent2">
                <a:lumMod val="60000"/>
              </a:schemeClr>
            </a:solidFill>
            <a:ln>
              <a:noFill/>
            </a:ln>
            <a:effectLst/>
          </c:spPr>
          <c:invertIfNegative val="0"/>
          <c:val>
            <c:numRef>
              <c:f>Sheet3!$B$9:$F$9</c:f>
              <c:numCache>
                <c:formatCode>General</c:formatCode>
                <c:ptCount val="5"/>
                <c:pt idx="0">
                  <c:v>0.0</c:v>
                </c:pt>
                <c:pt idx="1">
                  <c:v>2.0</c:v>
                </c:pt>
                <c:pt idx="2">
                  <c:v>0.0</c:v>
                </c:pt>
                <c:pt idx="3">
                  <c:v>5.0</c:v>
                </c:pt>
                <c:pt idx="4">
                  <c:v>0.0</c:v>
                </c:pt>
              </c:numCache>
            </c:numRef>
          </c:val>
        </c:ser>
        <c:ser>
          <c:idx val="8"/>
          <c:order val="8"/>
          <c:tx>
            <c:strRef>
              <c:f>Sheet3!$A$10</c:f>
              <c:strCache>
                <c:ptCount val="1"/>
                <c:pt idx="0">
                  <c:v>k__Bacteria;p__Actinobacteria;c__Actinobacteria;o__Actinomycetales;f__Microbacteriaceae;Other;Other</c:v>
                </c:pt>
              </c:strCache>
            </c:strRef>
          </c:tx>
          <c:spPr>
            <a:solidFill>
              <a:schemeClr val="accent3">
                <a:lumMod val="60000"/>
              </a:schemeClr>
            </a:solidFill>
            <a:ln>
              <a:noFill/>
            </a:ln>
            <a:effectLst/>
          </c:spPr>
          <c:invertIfNegative val="0"/>
          <c:val>
            <c:numRef>
              <c:f>Sheet3!$B$10:$F$10</c:f>
              <c:numCache>
                <c:formatCode>General</c:formatCode>
                <c:ptCount val="5"/>
                <c:pt idx="0">
                  <c:v>7.0</c:v>
                </c:pt>
                <c:pt idx="1">
                  <c:v>0.0</c:v>
                </c:pt>
                <c:pt idx="2">
                  <c:v>0.0</c:v>
                </c:pt>
                <c:pt idx="3">
                  <c:v>0.0</c:v>
                </c:pt>
                <c:pt idx="4">
                  <c:v>4.0</c:v>
                </c:pt>
              </c:numCache>
            </c:numRef>
          </c:val>
        </c:ser>
        <c:ser>
          <c:idx val="9"/>
          <c:order val="9"/>
          <c:tx>
            <c:strRef>
              <c:f>Sheet3!$A$11</c:f>
              <c:strCache>
                <c:ptCount val="1"/>
                <c:pt idx="0">
                  <c:v>k__Bacteria;p__Actinobacteria;c__Actinobacteria;o__Actinomycetales;f__Microbacteriaceae;g__;s__</c:v>
                </c:pt>
              </c:strCache>
            </c:strRef>
          </c:tx>
          <c:spPr>
            <a:solidFill>
              <a:schemeClr val="accent4">
                <a:lumMod val="60000"/>
              </a:schemeClr>
            </a:solidFill>
            <a:ln>
              <a:noFill/>
            </a:ln>
            <a:effectLst/>
          </c:spPr>
          <c:invertIfNegative val="0"/>
          <c:val>
            <c:numRef>
              <c:f>Sheet3!$B$11:$F$11</c:f>
              <c:numCache>
                <c:formatCode>General</c:formatCode>
                <c:ptCount val="5"/>
                <c:pt idx="0">
                  <c:v>1.0</c:v>
                </c:pt>
                <c:pt idx="1">
                  <c:v>0.0</c:v>
                </c:pt>
                <c:pt idx="2">
                  <c:v>2.0</c:v>
                </c:pt>
                <c:pt idx="3">
                  <c:v>0.0</c:v>
                </c:pt>
                <c:pt idx="4">
                  <c:v>4.0</c:v>
                </c:pt>
              </c:numCache>
            </c:numRef>
          </c:val>
        </c:ser>
        <c:ser>
          <c:idx val="10"/>
          <c:order val="10"/>
          <c:tx>
            <c:strRef>
              <c:f>Sheet3!$A$12</c:f>
              <c:strCache>
                <c:ptCount val="1"/>
                <c:pt idx="0">
                  <c:v>k__Bacteria;p__Actinobacteria;c__Actinobacteria;o__Actinomycetales;f__Microbacteriaceae;g__Clavibacter;s__</c:v>
                </c:pt>
              </c:strCache>
            </c:strRef>
          </c:tx>
          <c:spPr>
            <a:solidFill>
              <a:schemeClr val="accent5">
                <a:lumMod val="60000"/>
              </a:schemeClr>
            </a:solidFill>
            <a:ln>
              <a:noFill/>
            </a:ln>
            <a:effectLst/>
          </c:spPr>
          <c:invertIfNegative val="0"/>
          <c:val>
            <c:numRef>
              <c:f>Sheet3!$B$12:$F$12</c:f>
              <c:numCache>
                <c:formatCode>General</c:formatCode>
                <c:ptCount val="5"/>
                <c:pt idx="0">
                  <c:v>26.0</c:v>
                </c:pt>
                <c:pt idx="1">
                  <c:v>2.0</c:v>
                </c:pt>
                <c:pt idx="2">
                  <c:v>2.0</c:v>
                </c:pt>
                <c:pt idx="3">
                  <c:v>2.0</c:v>
                </c:pt>
                <c:pt idx="4">
                  <c:v>31.0</c:v>
                </c:pt>
              </c:numCache>
            </c:numRef>
          </c:val>
        </c:ser>
        <c:ser>
          <c:idx val="11"/>
          <c:order val="11"/>
          <c:tx>
            <c:strRef>
              <c:f>Sheet3!$A$13</c:f>
              <c:strCache>
                <c:ptCount val="1"/>
                <c:pt idx="0">
                  <c:v>k__Bacteria;p__Actinobacteria;c__Actinobacteria;o__Actinomycetales;f__Microbacteriaceae;g__Rathayibacter;s__caricis</c:v>
                </c:pt>
              </c:strCache>
            </c:strRef>
          </c:tx>
          <c:spPr>
            <a:solidFill>
              <a:schemeClr val="accent6">
                <a:lumMod val="60000"/>
              </a:schemeClr>
            </a:solidFill>
            <a:ln>
              <a:noFill/>
            </a:ln>
            <a:effectLst/>
          </c:spPr>
          <c:invertIfNegative val="0"/>
          <c:val>
            <c:numRef>
              <c:f>Sheet3!$B$13:$F$13</c:f>
              <c:numCache>
                <c:formatCode>General</c:formatCode>
                <c:ptCount val="5"/>
                <c:pt idx="0">
                  <c:v>1.0</c:v>
                </c:pt>
                <c:pt idx="1">
                  <c:v>0.0</c:v>
                </c:pt>
                <c:pt idx="2">
                  <c:v>0.0</c:v>
                </c:pt>
                <c:pt idx="3">
                  <c:v>0.0</c:v>
                </c:pt>
                <c:pt idx="4">
                  <c:v>1.0</c:v>
                </c:pt>
              </c:numCache>
            </c:numRef>
          </c:val>
        </c:ser>
        <c:ser>
          <c:idx val="12"/>
          <c:order val="12"/>
          <c:tx>
            <c:strRef>
              <c:f>Sheet3!$A$14</c:f>
              <c:strCache>
                <c:ptCount val="1"/>
                <c:pt idx="0">
                  <c:v>k__Bacteria;p__Actinobacteria;c__Actinobacteria;o__Actinomycetales;f__Micromonosporaceae;g__Actinoplanes;s__</c:v>
                </c:pt>
              </c:strCache>
            </c:strRef>
          </c:tx>
          <c:spPr>
            <a:solidFill>
              <a:schemeClr val="accent1">
                <a:lumMod val="80000"/>
                <a:lumOff val="20000"/>
              </a:schemeClr>
            </a:solidFill>
            <a:ln>
              <a:noFill/>
            </a:ln>
            <a:effectLst/>
          </c:spPr>
          <c:invertIfNegative val="0"/>
          <c:val>
            <c:numRef>
              <c:f>Sheet3!$B$14:$F$14</c:f>
              <c:numCache>
                <c:formatCode>General</c:formatCode>
                <c:ptCount val="5"/>
                <c:pt idx="0">
                  <c:v>1.0</c:v>
                </c:pt>
                <c:pt idx="1">
                  <c:v>4.0</c:v>
                </c:pt>
                <c:pt idx="2">
                  <c:v>0.0</c:v>
                </c:pt>
                <c:pt idx="3">
                  <c:v>0.0</c:v>
                </c:pt>
                <c:pt idx="4">
                  <c:v>0.0</c:v>
                </c:pt>
              </c:numCache>
            </c:numRef>
          </c:val>
        </c:ser>
        <c:ser>
          <c:idx val="13"/>
          <c:order val="13"/>
          <c:tx>
            <c:strRef>
              <c:f>Sheet3!$A$15</c:f>
              <c:strCache>
                <c:ptCount val="1"/>
                <c:pt idx="0">
                  <c:v>k__Bacteria;p__Actinobacteria;c__Actinobacteria;o__Actinomycetales;f__Mycobacteriaceae;g__Mycobacterium;Other</c:v>
                </c:pt>
              </c:strCache>
            </c:strRef>
          </c:tx>
          <c:spPr>
            <a:solidFill>
              <a:schemeClr val="accent2">
                <a:lumMod val="80000"/>
                <a:lumOff val="20000"/>
              </a:schemeClr>
            </a:solidFill>
            <a:ln>
              <a:noFill/>
            </a:ln>
            <a:effectLst/>
          </c:spPr>
          <c:invertIfNegative val="0"/>
          <c:val>
            <c:numRef>
              <c:f>Sheet3!$B$15:$F$15</c:f>
              <c:numCache>
                <c:formatCode>General</c:formatCode>
                <c:ptCount val="5"/>
                <c:pt idx="0">
                  <c:v>6.0</c:v>
                </c:pt>
                <c:pt idx="1">
                  <c:v>0.0</c:v>
                </c:pt>
                <c:pt idx="2">
                  <c:v>0.0</c:v>
                </c:pt>
                <c:pt idx="3">
                  <c:v>1.0</c:v>
                </c:pt>
                <c:pt idx="4">
                  <c:v>0.0</c:v>
                </c:pt>
              </c:numCache>
            </c:numRef>
          </c:val>
        </c:ser>
        <c:ser>
          <c:idx val="14"/>
          <c:order val="14"/>
          <c:tx>
            <c:strRef>
              <c:f>Sheet3!$A$16</c:f>
              <c:strCache>
                <c:ptCount val="1"/>
                <c:pt idx="0">
                  <c:v>k__Bacteria;p__Actinobacteria;c__Actinobacteria;o__Actinomycetales;f__Mycobacteriaceae;g__Mycobacterium;s__</c:v>
                </c:pt>
              </c:strCache>
            </c:strRef>
          </c:tx>
          <c:spPr>
            <a:solidFill>
              <a:schemeClr val="accent3">
                <a:lumMod val="80000"/>
                <a:lumOff val="20000"/>
              </a:schemeClr>
            </a:solidFill>
            <a:ln>
              <a:noFill/>
            </a:ln>
            <a:effectLst/>
          </c:spPr>
          <c:invertIfNegative val="0"/>
          <c:val>
            <c:numRef>
              <c:f>Sheet3!$B$16:$F$16</c:f>
              <c:numCache>
                <c:formatCode>General</c:formatCode>
                <c:ptCount val="5"/>
                <c:pt idx="0">
                  <c:v>3.0</c:v>
                </c:pt>
                <c:pt idx="1">
                  <c:v>0.0</c:v>
                </c:pt>
                <c:pt idx="2">
                  <c:v>0.0</c:v>
                </c:pt>
                <c:pt idx="3">
                  <c:v>0.0</c:v>
                </c:pt>
                <c:pt idx="4">
                  <c:v>3.0</c:v>
                </c:pt>
              </c:numCache>
            </c:numRef>
          </c:val>
        </c:ser>
        <c:ser>
          <c:idx val="15"/>
          <c:order val="15"/>
          <c:tx>
            <c:strRef>
              <c:f>Sheet3!$A$17</c:f>
              <c:strCache>
                <c:ptCount val="1"/>
                <c:pt idx="0">
                  <c:v>k__Bacteria;p__Actinobacteria;c__Actinobacteria;o__Actinomycetales;f__Nocardioidaceae;g__;s__</c:v>
                </c:pt>
              </c:strCache>
            </c:strRef>
          </c:tx>
          <c:spPr>
            <a:solidFill>
              <a:schemeClr val="accent4">
                <a:lumMod val="80000"/>
                <a:lumOff val="20000"/>
              </a:schemeClr>
            </a:solidFill>
            <a:ln>
              <a:noFill/>
            </a:ln>
            <a:effectLst/>
          </c:spPr>
          <c:invertIfNegative val="0"/>
          <c:val>
            <c:numRef>
              <c:f>Sheet3!$B$17:$F$17</c:f>
              <c:numCache>
                <c:formatCode>General</c:formatCode>
                <c:ptCount val="5"/>
                <c:pt idx="0">
                  <c:v>0.0</c:v>
                </c:pt>
                <c:pt idx="1">
                  <c:v>2.0</c:v>
                </c:pt>
                <c:pt idx="2">
                  <c:v>0.0</c:v>
                </c:pt>
                <c:pt idx="3">
                  <c:v>0.0</c:v>
                </c:pt>
                <c:pt idx="4">
                  <c:v>0.0</c:v>
                </c:pt>
              </c:numCache>
            </c:numRef>
          </c:val>
        </c:ser>
        <c:ser>
          <c:idx val="16"/>
          <c:order val="16"/>
          <c:tx>
            <c:strRef>
              <c:f>Sheet3!$A$18</c:f>
              <c:strCache>
                <c:ptCount val="1"/>
                <c:pt idx="0">
                  <c:v>k__Bacteria;p__Actinobacteria;c__Actinobacteria;o__WCHB1-81;f__At425_EubF1;g__;s__</c:v>
                </c:pt>
              </c:strCache>
            </c:strRef>
          </c:tx>
          <c:spPr>
            <a:solidFill>
              <a:schemeClr val="accent5">
                <a:lumMod val="80000"/>
                <a:lumOff val="20000"/>
              </a:schemeClr>
            </a:solidFill>
            <a:ln>
              <a:noFill/>
            </a:ln>
            <a:effectLst/>
          </c:spPr>
          <c:invertIfNegative val="0"/>
          <c:val>
            <c:numRef>
              <c:f>Sheet3!$B$18:$F$18</c:f>
              <c:numCache>
                <c:formatCode>General</c:formatCode>
                <c:ptCount val="5"/>
                <c:pt idx="0">
                  <c:v>0.0</c:v>
                </c:pt>
                <c:pt idx="1">
                  <c:v>0.0</c:v>
                </c:pt>
                <c:pt idx="2">
                  <c:v>0.0</c:v>
                </c:pt>
                <c:pt idx="3">
                  <c:v>1.0</c:v>
                </c:pt>
                <c:pt idx="4">
                  <c:v>1.0</c:v>
                </c:pt>
              </c:numCache>
            </c:numRef>
          </c:val>
        </c:ser>
        <c:ser>
          <c:idx val="17"/>
          <c:order val="17"/>
          <c:tx>
            <c:strRef>
              <c:f>Sheet3!$A$19</c:f>
              <c:strCache>
                <c:ptCount val="1"/>
                <c:pt idx="0">
                  <c:v>k__Bacteria;p__Actinobacteria;c__MB-A2-108;o__0319-7L14;f__;g__;s__</c:v>
                </c:pt>
              </c:strCache>
            </c:strRef>
          </c:tx>
          <c:spPr>
            <a:solidFill>
              <a:schemeClr val="accent6">
                <a:lumMod val="80000"/>
                <a:lumOff val="20000"/>
              </a:schemeClr>
            </a:solidFill>
            <a:ln>
              <a:noFill/>
            </a:ln>
            <a:effectLst/>
          </c:spPr>
          <c:invertIfNegative val="0"/>
          <c:val>
            <c:numRef>
              <c:f>Sheet3!$B$19:$F$19</c:f>
              <c:numCache>
                <c:formatCode>General</c:formatCode>
                <c:ptCount val="5"/>
                <c:pt idx="0">
                  <c:v>0.0</c:v>
                </c:pt>
                <c:pt idx="1">
                  <c:v>0.0</c:v>
                </c:pt>
                <c:pt idx="2">
                  <c:v>0.0</c:v>
                </c:pt>
                <c:pt idx="3">
                  <c:v>2.0</c:v>
                </c:pt>
                <c:pt idx="4">
                  <c:v>0.0</c:v>
                </c:pt>
              </c:numCache>
            </c:numRef>
          </c:val>
        </c:ser>
        <c:ser>
          <c:idx val="18"/>
          <c:order val="18"/>
          <c:tx>
            <c:strRef>
              <c:f>Sheet3!$A$20</c:f>
              <c:strCache>
                <c:ptCount val="1"/>
                <c:pt idx="0">
                  <c:v>k__Bacteria;p__Actinobacteria;c__OPB41;o__;f__;g__;s__</c:v>
                </c:pt>
              </c:strCache>
            </c:strRef>
          </c:tx>
          <c:spPr>
            <a:solidFill>
              <a:schemeClr val="accent1">
                <a:lumMod val="80000"/>
              </a:schemeClr>
            </a:solidFill>
            <a:ln>
              <a:noFill/>
            </a:ln>
            <a:effectLst/>
          </c:spPr>
          <c:invertIfNegative val="0"/>
          <c:val>
            <c:numRef>
              <c:f>Sheet3!$B$20:$F$20</c:f>
              <c:numCache>
                <c:formatCode>General</c:formatCode>
                <c:ptCount val="5"/>
                <c:pt idx="0">
                  <c:v>8.0</c:v>
                </c:pt>
                <c:pt idx="1">
                  <c:v>4.0</c:v>
                </c:pt>
                <c:pt idx="2">
                  <c:v>5.0</c:v>
                </c:pt>
                <c:pt idx="3">
                  <c:v>17.0</c:v>
                </c:pt>
                <c:pt idx="4">
                  <c:v>1.0</c:v>
                </c:pt>
              </c:numCache>
            </c:numRef>
          </c:val>
        </c:ser>
        <c:ser>
          <c:idx val="19"/>
          <c:order val="19"/>
          <c:tx>
            <c:strRef>
              <c:f>Sheet3!$A$21</c:f>
              <c:strCache>
                <c:ptCount val="1"/>
                <c:pt idx="0">
                  <c:v>k__Bacteria;p__Actinobacteria;c__Thermoleophilia;o__Gaiellales;f__;g__;s__</c:v>
                </c:pt>
              </c:strCache>
            </c:strRef>
          </c:tx>
          <c:spPr>
            <a:solidFill>
              <a:schemeClr val="accent2">
                <a:lumMod val="80000"/>
              </a:schemeClr>
            </a:solidFill>
            <a:ln>
              <a:noFill/>
            </a:ln>
            <a:effectLst/>
          </c:spPr>
          <c:invertIfNegative val="0"/>
          <c:val>
            <c:numRef>
              <c:f>Sheet3!$B$21:$F$21</c:f>
              <c:numCache>
                <c:formatCode>General</c:formatCode>
                <c:ptCount val="5"/>
                <c:pt idx="0">
                  <c:v>0.0</c:v>
                </c:pt>
                <c:pt idx="1">
                  <c:v>0.0</c:v>
                </c:pt>
                <c:pt idx="2">
                  <c:v>1.0</c:v>
                </c:pt>
                <c:pt idx="3">
                  <c:v>0.0</c:v>
                </c:pt>
                <c:pt idx="4">
                  <c:v>2.0</c:v>
                </c:pt>
              </c:numCache>
            </c:numRef>
          </c:val>
        </c:ser>
        <c:ser>
          <c:idx val="20"/>
          <c:order val="20"/>
          <c:tx>
            <c:strRef>
              <c:f>Sheet3!$A$22</c:f>
              <c:strCache>
                <c:ptCount val="1"/>
                <c:pt idx="0">
                  <c:v>k__Bacteria;p__Actinobacteria;c__Thermoleophilia;o__Solirubrobacterales;f__;g__;s__</c:v>
                </c:pt>
              </c:strCache>
            </c:strRef>
          </c:tx>
          <c:spPr>
            <a:solidFill>
              <a:schemeClr val="accent3">
                <a:lumMod val="80000"/>
              </a:schemeClr>
            </a:solidFill>
            <a:ln>
              <a:noFill/>
            </a:ln>
            <a:effectLst/>
          </c:spPr>
          <c:invertIfNegative val="0"/>
          <c:val>
            <c:numRef>
              <c:f>Sheet3!$B$22:$F$22</c:f>
              <c:numCache>
                <c:formatCode>General</c:formatCode>
                <c:ptCount val="5"/>
                <c:pt idx="0">
                  <c:v>0.0</c:v>
                </c:pt>
                <c:pt idx="1">
                  <c:v>0.0</c:v>
                </c:pt>
                <c:pt idx="2">
                  <c:v>1.0</c:v>
                </c:pt>
                <c:pt idx="3">
                  <c:v>0.0</c:v>
                </c:pt>
                <c:pt idx="4">
                  <c:v>1.0</c:v>
                </c:pt>
              </c:numCache>
            </c:numRef>
          </c:val>
        </c:ser>
        <c:ser>
          <c:idx val="21"/>
          <c:order val="21"/>
          <c:tx>
            <c:strRef>
              <c:f>Sheet3!$A$23</c:f>
              <c:strCache>
                <c:ptCount val="1"/>
                <c:pt idx="0">
                  <c:v>k__Bacteria;p__Bacteroidetes;c__Bacteroidia;o__Bacteroidales;f__;g__;s__</c:v>
                </c:pt>
              </c:strCache>
            </c:strRef>
          </c:tx>
          <c:spPr>
            <a:solidFill>
              <a:schemeClr val="accent4">
                <a:lumMod val="80000"/>
              </a:schemeClr>
            </a:solidFill>
            <a:ln>
              <a:noFill/>
            </a:ln>
            <a:effectLst/>
          </c:spPr>
          <c:invertIfNegative val="0"/>
          <c:val>
            <c:numRef>
              <c:f>Sheet3!$B$23:$F$23</c:f>
              <c:numCache>
                <c:formatCode>General</c:formatCode>
                <c:ptCount val="5"/>
                <c:pt idx="0">
                  <c:v>12.0</c:v>
                </c:pt>
                <c:pt idx="1">
                  <c:v>20.0</c:v>
                </c:pt>
                <c:pt idx="2">
                  <c:v>9.0</c:v>
                </c:pt>
                <c:pt idx="3">
                  <c:v>16.0</c:v>
                </c:pt>
                <c:pt idx="4">
                  <c:v>11.0</c:v>
                </c:pt>
              </c:numCache>
            </c:numRef>
          </c:val>
        </c:ser>
        <c:ser>
          <c:idx val="22"/>
          <c:order val="22"/>
          <c:tx>
            <c:strRef>
              <c:f>Sheet3!$A$24</c:f>
              <c:strCache>
                <c:ptCount val="1"/>
                <c:pt idx="0">
                  <c:v>k__Bacteria;p__Bacteroidetes;c__Bacteroidia;o__Bacteroidales;f__Bacteroidaceae;Other;Other</c:v>
                </c:pt>
              </c:strCache>
            </c:strRef>
          </c:tx>
          <c:spPr>
            <a:solidFill>
              <a:schemeClr val="accent5">
                <a:lumMod val="80000"/>
              </a:schemeClr>
            </a:solidFill>
            <a:ln>
              <a:noFill/>
            </a:ln>
            <a:effectLst/>
          </c:spPr>
          <c:invertIfNegative val="0"/>
          <c:val>
            <c:numRef>
              <c:f>Sheet3!$B$24:$F$24</c:f>
              <c:numCache>
                <c:formatCode>General</c:formatCode>
                <c:ptCount val="5"/>
                <c:pt idx="0">
                  <c:v>0.0</c:v>
                </c:pt>
                <c:pt idx="1">
                  <c:v>2.0</c:v>
                </c:pt>
                <c:pt idx="2">
                  <c:v>0.0</c:v>
                </c:pt>
                <c:pt idx="3">
                  <c:v>0.0</c:v>
                </c:pt>
                <c:pt idx="4">
                  <c:v>0.0</c:v>
                </c:pt>
              </c:numCache>
            </c:numRef>
          </c:val>
        </c:ser>
        <c:ser>
          <c:idx val="23"/>
          <c:order val="23"/>
          <c:tx>
            <c:strRef>
              <c:f>Sheet3!$A$25</c:f>
              <c:strCache>
                <c:ptCount val="1"/>
                <c:pt idx="0">
                  <c:v>k__Bacteria;p__Bacteroidetes;c__Bacteroidia;o__Bacteroidales;f__Bacteroidaceae;g__;s__</c:v>
                </c:pt>
              </c:strCache>
            </c:strRef>
          </c:tx>
          <c:spPr>
            <a:solidFill>
              <a:schemeClr val="accent6">
                <a:lumMod val="80000"/>
              </a:schemeClr>
            </a:solidFill>
            <a:ln>
              <a:noFill/>
            </a:ln>
            <a:effectLst/>
          </c:spPr>
          <c:invertIfNegative val="0"/>
          <c:val>
            <c:numRef>
              <c:f>Sheet3!$B$25:$F$25</c:f>
              <c:numCache>
                <c:formatCode>General</c:formatCode>
                <c:ptCount val="5"/>
                <c:pt idx="0">
                  <c:v>5.0</c:v>
                </c:pt>
                <c:pt idx="1">
                  <c:v>1025.0</c:v>
                </c:pt>
                <c:pt idx="2">
                  <c:v>511.0</c:v>
                </c:pt>
                <c:pt idx="3">
                  <c:v>1691.0</c:v>
                </c:pt>
                <c:pt idx="4">
                  <c:v>100.0</c:v>
                </c:pt>
              </c:numCache>
            </c:numRef>
          </c:val>
        </c:ser>
        <c:ser>
          <c:idx val="24"/>
          <c:order val="24"/>
          <c:tx>
            <c:strRef>
              <c:f>Sheet3!$A$26</c:f>
              <c:strCache>
                <c:ptCount val="1"/>
                <c:pt idx="0">
                  <c:v>k__Bacteria;p__Bacteroidetes;c__Bacteroidia;o__Bacteroidales;f__Bacteroidaceae;g__Bacteroides;s__</c:v>
                </c:pt>
              </c:strCache>
            </c:strRef>
          </c:tx>
          <c:spPr>
            <a:solidFill>
              <a:schemeClr val="accent1">
                <a:lumMod val="60000"/>
                <a:lumOff val="40000"/>
              </a:schemeClr>
            </a:solidFill>
            <a:ln>
              <a:noFill/>
            </a:ln>
            <a:effectLst/>
          </c:spPr>
          <c:invertIfNegative val="0"/>
          <c:val>
            <c:numRef>
              <c:f>Sheet3!$B$26:$F$26</c:f>
              <c:numCache>
                <c:formatCode>General</c:formatCode>
                <c:ptCount val="5"/>
                <c:pt idx="0">
                  <c:v>0.0</c:v>
                </c:pt>
                <c:pt idx="1">
                  <c:v>0.0</c:v>
                </c:pt>
                <c:pt idx="2">
                  <c:v>0.0</c:v>
                </c:pt>
                <c:pt idx="3">
                  <c:v>0.0</c:v>
                </c:pt>
                <c:pt idx="4">
                  <c:v>8.0</c:v>
                </c:pt>
              </c:numCache>
            </c:numRef>
          </c:val>
        </c:ser>
        <c:ser>
          <c:idx val="25"/>
          <c:order val="25"/>
          <c:tx>
            <c:strRef>
              <c:f>Sheet3!$A$27</c:f>
              <c:strCache>
                <c:ptCount val="1"/>
                <c:pt idx="0">
                  <c:v>k__Bacteria;p__Bacteroidetes;c__Bacteroidia;o__Bacteroidales;f__Porphyromonadaceae;Other;Other</c:v>
                </c:pt>
              </c:strCache>
            </c:strRef>
          </c:tx>
          <c:spPr>
            <a:solidFill>
              <a:schemeClr val="accent2">
                <a:lumMod val="60000"/>
                <a:lumOff val="40000"/>
              </a:schemeClr>
            </a:solidFill>
            <a:ln>
              <a:noFill/>
            </a:ln>
            <a:effectLst/>
          </c:spPr>
          <c:invertIfNegative val="0"/>
          <c:val>
            <c:numRef>
              <c:f>Sheet3!$B$27:$F$27</c:f>
              <c:numCache>
                <c:formatCode>General</c:formatCode>
                <c:ptCount val="5"/>
                <c:pt idx="0">
                  <c:v>0.0</c:v>
                </c:pt>
                <c:pt idx="1">
                  <c:v>8.0</c:v>
                </c:pt>
                <c:pt idx="2">
                  <c:v>25.0</c:v>
                </c:pt>
                <c:pt idx="3">
                  <c:v>4.0</c:v>
                </c:pt>
                <c:pt idx="4">
                  <c:v>0.0</c:v>
                </c:pt>
              </c:numCache>
            </c:numRef>
          </c:val>
        </c:ser>
        <c:ser>
          <c:idx val="26"/>
          <c:order val="26"/>
          <c:tx>
            <c:strRef>
              <c:f>Sheet3!$A$28</c:f>
              <c:strCache>
                <c:ptCount val="1"/>
                <c:pt idx="0">
                  <c:v>k__Bacteria;p__Bacteroidetes;c__Bacteroidia;o__Bacteroidales;f__Porphyromonadaceae;g__Porphyromonas;s__</c:v>
                </c:pt>
              </c:strCache>
            </c:strRef>
          </c:tx>
          <c:spPr>
            <a:solidFill>
              <a:schemeClr val="accent3">
                <a:lumMod val="60000"/>
                <a:lumOff val="40000"/>
              </a:schemeClr>
            </a:solidFill>
            <a:ln>
              <a:noFill/>
            </a:ln>
            <a:effectLst/>
          </c:spPr>
          <c:invertIfNegative val="0"/>
          <c:val>
            <c:numRef>
              <c:f>Sheet3!$B$28:$F$28</c:f>
              <c:numCache>
                <c:formatCode>General</c:formatCode>
                <c:ptCount val="5"/>
                <c:pt idx="0">
                  <c:v>0.0</c:v>
                </c:pt>
                <c:pt idx="1">
                  <c:v>2.0</c:v>
                </c:pt>
                <c:pt idx="2">
                  <c:v>0.0</c:v>
                </c:pt>
                <c:pt idx="3">
                  <c:v>2.0</c:v>
                </c:pt>
                <c:pt idx="4">
                  <c:v>0.0</c:v>
                </c:pt>
              </c:numCache>
            </c:numRef>
          </c:val>
        </c:ser>
        <c:ser>
          <c:idx val="27"/>
          <c:order val="27"/>
          <c:tx>
            <c:strRef>
              <c:f>Sheet3!$A$29</c:f>
              <c:strCache>
                <c:ptCount val="1"/>
                <c:pt idx="0">
                  <c:v>k__Bacteria;p__Bacteroidetes;c__Bacteroidia;o__Bacteroidales;f__Rikenellaceae;g__Blvii28;s__</c:v>
                </c:pt>
              </c:strCache>
            </c:strRef>
          </c:tx>
          <c:spPr>
            <a:solidFill>
              <a:schemeClr val="accent4">
                <a:lumMod val="60000"/>
                <a:lumOff val="40000"/>
              </a:schemeClr>
            </a:solidFill>
            <a:ln>
              <a:noFill/>
            </a:ln>
            <a:effectLst/>
          </c:spPr>
          <c:invertIfNegative val="0"/>
          <c:val>
            <c:numRef>
              <c:f>Sheet3!$B$29:$F$29</c:f>
              <c:numCache>
                <c:formatCode>General</c:formatCode>
                <c:ptCount val="5"/>
                <c:pt idx="0">
                  <c:v>0.0</c:v>
                </c:pt>
                <c:pt idx="1">
                  <c:v>2.0</c:v>
                </c:pt>
                <c:pt idx="2">
                  <c:v>1.0</c:v>
                </c:pt>
                <c:pt idx="3">
                  <c:v>0.0</c:v>
                </c:pt>
                <c:pt idx="4">
                  <c:v>0.0</c:v>
                </c:pt>
              </c:numCache>
            </c:numRef>
          </c:val>
        </c:ser>
        <c:ser>
          <c:idx val="28"/>
          <c:order val="28"/>
          <c:tx>
            <c:strRef>
              <c:f>Sheet3!$A$30</c:f>
              <c:strCache>
                <c:ptCount val="1"/>
                <c:pt idx="0">
                  <c:v>k__Bacteria;p__Bacteroidetes;c__Bacteroidia;o__Bacteroidales;f__SB-1;g__;s__</c:v>
                </c:pt>
              </c:strCache>
            </c:strRef>
          </c:tx>
          <c:spPr>
            <a:solidFill>
              <a:schemeClr val="accent5">
                <a:lumMod val="60000"/>
                <a:lumOff val="40000"/>
              </a:schemeClr>
            </a:solidFill>
            <a:ln>
              <a:noFill/>
            </a:ln>
            <a:effectLst/>
          </c:spPr>
          <c:invertIfNegative val="0"/>
          <c:val>
            <c:numRef>
              <c:f>Sheet3!$B$30:$F$30</c:f>
              <c:numCache>
                <c:formatCode>General</c:formatCode>
                <c:ptCount val="5"/>
                <c:pt idx="0">
                  <c:v>0.0</c:v>
                </c:pt>
                <c:pt idx="1">
                  <c:v>1.0</c:v>
                </c:pt>
                <c:pt idx="2">
                  <c:v>0.0</c:v>
                </c:pt>
                <c:pt idx="3">
                  <c:v>1.0</c:v>
                </c:pt>
                <c:pt idx="4">
                  <c:v>0.0</c:v>
                </c:pt>
              </c:numCache>
            </c:numRef>
          </c:val>
        </c:ser>
        <c:ser>
          <c:idx val="29"/>
          <c:order val="29"/>
          <c:tx>
            <c:strRef>
              <c:f>Sheet3!$A$31</c:f>
              <c:strCache>
                <c:ptCount val="1"/>
                <c:pt idx="0">
                  <c:v>k__Bacteria;p__Bacteroidetes;c__Bacteroidia;o__Bacteroidales;f__VC21_Bac22;g__;s__</c:v>
                </c:pt>
              </c:strCache>
            </c:strRef>
          </c:tx>
          <c:spPr>
            <a:solidFill>
              <a:schemeClr val="accent6">
                <a:lumMod val="60000"/>
                <a:lumOff val="40000"/>
              </a:schemeClr>
            </a:solidFill>
            <a:ln>
              <a:noFill/>
            </a:ln>
            <a:effectLst/>
          </c:spPr>
          <c:invertIfNegative val="0"/>
          <c:val>
            <c:numRef>
              <c:f>Sheet3!$B$31:$F$31</c:f>
              <c:numCache>
                <c:formatCode>General</c:formatCode>
                <c:ptCount val="5"/>
                <c:pt idx="0">
                  <c:v>0.0</c:v>
                </c:pt>
                <c:pt idx="1">
                  <c:v>1.0</c:v>
                </c:pt>
                <c:pt idx="2">
                  <c:v>0.0</c:v>
                </c:pt>
                <c:pt idx="3">
                  <c:v>1.0</c:v>
                </c:pt>
                <c:pt idx="4">
                  <c:v>0.0</c:v>
                </c:pt>
              </c:numCache>
            </c:numRef>
          </c:val>
        </c:ser>
        <c:ser>
          <c:idx val="30"/>
          <c:order val="30"/>
          <c:tx>
            <c:strRef>
              <c:f>Sheet3!$A$32</c:f>
              <c:strCache>
                <c:ptCount val="1"/>
                <c:pt idx="0">
                  <c:v>k__Bacteria;p__Bacteroidetes;c__Cytophagia;o__Cytophagales;f__[Amoebophilaceae];g__Candidatus Cardinium;s__</c:v>
                </c:pt>
              </c:strCache>
            </c:strRef>
          </c:tx>
          <c:spPr>
            <a:solidFill>
              <a:schemeClr val="accent1">
                <a:lumMod val="50000"/>
              </a:schemeClr>
            </a:solidFill>
            <a:ln>
              <a:noFill/>
            </a:ln>
            <a:effectLst/>
          </c:spPr>
          <c:invertIfNegative val="0"/>
          <c:val>
            <c:numRef>
              <c:f>Sheet3!$B$32:$F$32</c:f>
              <c:numCache>
                <c:formatCode>General</c:formatCode>
                <c:ptCount val="5"/>
                <c:pt idx="0">
                  <c:v>2.0</c:v>
                </c:pt>
                <c:pt idx="1">
                  <c:v>0.0</c:v>
                </c:pt>
                <c:pt idx="2">
                  <c:v>0.0</c:v>
                </c:pt>
                <c:pt idx="3">
                  <c:v>0.0</c:v>
                </c:pt>
                <c:pt idx="4">
                  <c:v>0.0</c:v>
                </c:pt>
              </c:numCache>
            </c:numRef>
          </c:val>
        </c:ser>
        <c:ser>
          <c:idx val="31"/>
          <c:order val="31"/>
          <c:tx>
            <c:strRef>
              <c:f>Sheet3!$A$33</c:f>
              <c:strCache>
                <c:ptCount val="1"/>
                <c:pt idx="0">
                  <c:v>k__Bacteria;p__Bacteroidetes;c__Flavobacteriia;o__Flavobacteriales;f__Flavobacteriaceae;g__Flavobacterium;s__</c:v>
                </c:pt>
              </c:strCache>
            </c:strRef>
          </c:tx>
          <c:spPr>
            <a:solidFill>
              <a:schemeClr val="accent2">
                <a:lumMod val="50000"/>
              </a:schemeClr>
            </a:solidFill>
            <a:ln>
              <a:noFill/>
            </a:ln>
            <a:effectLst/>
          </c:spPr>
          <c:invertIfNegative val="0"/>
          <c:val>
            <c:numRef>
              <c:f>Sheet3!$B$33:$F$33</c:f>
              <c:numCache>
                <c:formatCode>General</c:formatCode>
                <c:ptCount val="5"/>
                <c:pt idx="0">
                  <c:v>3.0</c:v>
                </c:pt>
                <c:pt idx="1">
                  <c:v>0.0</c:v>
                </c:pt>
                <c:pt idx="2">
                  <c:v>0.0</c:v>
                </c:pt>
                <c:pt idx="3">
                  <c:v>0.0</c:v>
                </c:pt>
                <c:pt idx="4">
                  <c:v>0.0</c:v>
                </c:pt>
              </c:numCache>
            </c:numRef>
          </c:val>
        </c:ser>
        <c:ser>
          <c:idx val="32"/>
          <c:order val="32"/>
          <c:tx>
            <c:strRef>
              <c:f>Sheet3!$A$34</c:f>
              <c:strCache>
                <c:ptCount val="1"/>
                <c:pt idx="0">
                  <c:v>k__Bacteria;p__Bacteroidetes;c__[Saprospirae];o__[Saprospirales];f__Chitinophagaceae;g__;s__</c:v>
                </c:pt>
              </c:strCache>
            </c:strRef>
          </c:tx>
          <c:spPr>
            <a:solidFill>
              <a:schemeClr val="accent3">
                <a:lumMod val="50000"/>
              </a:schemeClr>
            </a:solidFill>
            <a:ln>
              <a:noFill/>
            </a:ln>
            <a:effectLst/>
          </c:spPr>
          <c:invertIfNegative val="0"/>
          <c:val>
            <c:numRef>
              <c:f>Sheet3!$B$34:$F$34</c:f>
              <c:numCache>
                <c:formatCode>General</c:formatCode>
                <c:ptCount val="5"/>
                <c:pt idx="0">
                  <c:v>0.0</c:v>
                </c:pt>
                <c:pt idx="1">
                  <c:v>0.0</c:v>
                </c:pt>
                <c:pt idx="2">
                  <c:v>0.0</c:v>
                </c:pt>
                <c:pt idx="3">
                  <c:v>2.0</c:v>
                </c:pt>
                <c:pt idx="4">
                  <c:v>0.0</c:v>
                </c:pt>
              </c:numCache>
            </c:numRef>
          </c:val>
        </c:ser>
        <c:ser>
          <c:idx val="33"/>
          <c:order val="33"/>
          <c:tx>
            <c:strRef>
              <c:f>Sheet3!$A$35</c:f>
              <c:strCache>
                <c:ptCount val="1"/>
                <c:pt idx="0">
                  <c:v>k__Bacteria;p__Bacteroidetes;c__[Saprospirae];o__[Saprospirales];f__Saprospiraceae;g__;s__</c:v>
                </c:pt>
              </c:strCache>
            </c:strRef>
          </c:tx>
          <c:spPr>
            <a:solidFill>
              <a:schemeClr val="accent4">
                <a:lumMod val="50000"/>
              </a:schemeClr>
            </a:solidFill>
            <a:ln>
              <a:noFill/>
            </a:ln>
            <a:effectLst/>
          </c:spPr>
          <c:invertIfNegative val="0"/>
          <c:val>
            <c:numRef>
              <c:f>Sheet3!$B$35:$F$35</c:f>
              <c:numCache>
                <c:formatCode>General</c:formatCode>
                <c:ptCount val="5"/>
                <c:pt idx="0">
                  <c:v>0.0</c:v>
                </c:pt>
                <c:pt idx="1">
                  <c:v>0.0</c:v>
                </c:pt>
                <c:pt idx="2">
                  <c:v>0.0</c:v>
                </c:pt>
                <c:pt idx="3">
                  <c:v>2.0</c:v>
                </c:pt>
                <c:pt idx="4">
                  <c:v>0.0</c:v>
                </c:pt>
              </c:numCache>
            </c:numRef>
          </c:val>
        </c:ser>
        <c:ser>
          <c:idx val="34"/>
          <c:order val="34"/>
          <c:tx>
            <c:strRef>
              <c:f>Sheet3!$A$36</c:f>
              <c:strCache>
                <c:ptCount val="1"/>
                <c:pt idx="0">
                  <c:v>k__Bacteria;p__Chlamydiae;c__Chlamydiia;o__Chlamydiales;f__;g__;s__</c:v>
                </c:pt>
              </c:strCache>
            </c:strRef>
          </c:tx>
          <c:spPr>
            <a:solidFill>
              <a:schemeClr val="accent5">
                <a:lumMod val="50000"/>
              </a:schemeClr>
            </a:solidFill>
            <a:ln>
              <a:noFill/>
            </a:ln>
            <a:effectLst/>
          </c:spPr>
          <c:invertIfNegative val="0"/>
          <c:val>
            <c:numRef>
              <c:f>Sheet3!$B$36:$F$36</c:f>
              <c:numCache>
                <c:formatCode>General</c:formatCode>
                <c:ptCount val="5"/>
                <c:pt idx="0">
                  <c:v>1.0</c:v>
                </c:pt>
                <c:pt idx="1">
                  <c:v>3.0</c:v>
                </c:pt>
                <c:pt idx="2">
                  <c:v>0.0</c:v>
                </c:pt>
                <c:pt idx="3">
                  <c:v>1.0</c:v>
                </c:pt>
                <c:pt idx="4">
                  <c:v>0.0</c:v>
                </c:pt>
              </c:numCache>
            </c:numRef>
          </c:val>
        </c:ser>
        <c:ser>
          <c:idx val="35"/>
          <c:order val="35"/>
          <c:tx>
            <c:strRef>
              <c:f>Sheet3!$A$37</c:f>
              <c:strCache>
                <c:ptCount val="1"/>
                <c:pt idx="0">
                  <c:v>k__Bacteria;p__Chlamydiae;c__Chlamydiia;o__Chlamydiales;f__Parachlamydiaceae;g__Candidatus Protochlamydia;s__</c:v>
                </c:pt>
              </c:strCache>
            </c:strRef>
          </c:tx>
          <c:spPr>
            <a:solidFill>
              <a:schemeClr val="accent6">
                <a:lumMod val="50000"/>
              </a:schemeClr>
            </a:solidFill>
            <a:ln>
              <a:noFill/>
            </a:ln>
            <a:effectLst/>
          </c:spPr>
          <c:invertIfNegative val="0"/>
          <c:val>
            <c:numRef>
              <c:f>Sheet3!$B$37:$F$37</c:f>
              <c:numCache>
                <c:formatCode>General</c:formatCode>
                <c:ptCount val="5"/>
                <c:pt idx="0">
                  <c:v>0.0</c:v>
                </c:pt>
                <c:pt idx="1">
                  <c:v>0.0</c:v>
                </c:pt>
                <c:pt idx="2">
                  <c:v>0.0</c:v>
                </c:pt>
                <c:pt idx="3">
                  <c:v>2.0</c:v>
                </c:pt>
                <c:pt idx="4">
                  <c:v>0.0</c:v>
                </c:pt>
              </c:numCache>
            </c:numRef>
          </c:val>
        </c:ser>
        <c:ser>
          <c:idx val="36"/>
          <c:order val="36"/>
          <c:tx>
            <c:strRef>
              <c:f>Sheet3!$A$38</c:f>
              <c:strCache>
                <c:ptCount val="1"/>
                <c:pt idx="0">
                  <c:v>k__Bacteria;p__Chlamydiae;c__Chlamydiia;o__Chlamydiales;f__Rhabdochlamydiaceae;g__Candidatus Rhabdochlamydia;s__</c:v>
                </c:pt>
              </c:strCache>
            </c:strRef>
          </c:tx>
          <c:spPr>
            <a:solidFill>
              <a:schemeClr val="accent1">
                <a:lumMod val="70000"/>
                <a:lumOff val="30000"/>
              </a:schemeClr>
            </a:solidFill>
            <a:ln>
              <a:noFill/>
            </a:ln>
            <a:effectLst/>
          </c:spPr>
          <c:invertIfNegative val="0"/>
          <c:val>
            <c:numRef>
              <c:f>Sheet3!$B$38:$F$38</c:f>
              <c:numCache>
                <c:formatCode>General</c:formatCode>
                <c:ptCount val="5"/>
                <c:pt idx="0">
                  <c:v>0.0</c:v>
                </c:pt>
                <c:pt idx="1">
                  <c:v>564.0</c:v>
                </c:pt>
                <c:pt idx="2">
                  <c:v>0.0</c:v>
                </c:pt>
                <c:pt idx="3">
                  <c:v>2.0</c:v>
                </c:pt>
                <c:pt idx="4">
                  <c:v>0.0</c:v>
                </c:pt>
              </c:numCache>
            </c:numRef>
          </c:val>
        </c:ser>
        <c:ser>
          <c:idx val="37"/>
          <c:order val="37"/>
          <c:tx>
            <c:strRef>
              <c:f>Sheet3!$A$39</c:f>
              <c:strCache>
                <c:ptCount val="1"/>
                <c:pt idx="0">
                  <c:v>k__Bacteria;p__Chloroflexi;c__Anaerolineae;o__;f__;g__;s__</c:v>
                </c:pt>
              </c:strCache>
            </c:strRef>
          </c:tx>
          <c:spPr>
            <a:solidFill>
              <a:schemeClr val="accent2">
                <a:lumMod val="70000"/>
                <a:lumOff val="30000"/>
              </a:schemeClr>
            </a:solidFill>
            <a:ln>
              <a:noFill/>
            </a:ln>
            <a:effectLst/>
          </c:spPr>
          <c:invertIfNegative val="0"/>
          <c:val>
            <c:numRef>
              <c:f>Sheet3!$B$39:$F$39</c:f>
              <c:numCache>
                <c:formatCode>General</c:formatCode>
                <c:ptCount val="5"/>
                <c:pt idx="0">
                  <c:v>0.0</c:v>
                </c:pt>
                <c:pt idx="1">
                  <c:v>1.0</c:v>
                </c:pt>
                <c:pt idx="2">
                  <c:v>0.0</c:v>
                </c:pt>
                <c:pt idx="3">
                  <c:v>1.0</c:v>
                </c:pt>
                <c:pt idx="4">
                  <c:v>0.0</c:v>
                </c:pt>
              </c:numCache>
            </c:numRef>
          </c:val>
        </c:ser>
        <c:ser>
          <c:idx val="38"/>
          <c:order val="38"/>
          <c:tx>
            <c:strRef>
              <c:f>Sheet3!$A$40</c:f>
              <c:strCache>
                <c:ptCount val="1"/>
                <c:pt idx="0">
                  <c:v>k__Bacteria;p__Chloroflexi;c__Anaerolineae;o__Anaerolineales;f__Anaerolinaceae;g__;s__</c:v>
                </c:pt>
              </c:strCache>
            </c:strRef>
          </c:tx>
          <c:spPr>
            <a:solidFill>
              <a:schemeClr val="accent3">
                <a:lumMod val="70000"/>
                <a:lumOff val="30000"/>
              </a:schemeClr>
            </a:solidFill>
            <a:ln>
              <a:noFill/>
            </a:ln>
            <a:effectLst/>
          </c:spPr>
          <c:invertIfNegative val="0"/>
          <c:val>
            <c:numRef>
              <c:f>Sheet3!$B$40:$F$40</c:f>
              <c:numCache>
                <c:formatCode>General</c:formatCode>
                <c:ptCount val="5"/>
                <c:pt idx="0">
                  <c:v>19.0</c:v>
                </c:pt>
                <c:pt idx="1">
                  <c:v>6.0</c:v>
                </c:pt>
                <c:pt idx="2">
                  <c:v>6.0</c:v>
                </c:pt>
                <c:pt idx="3">
                  <c:v>24.0</c:v>
                </c:pt>
                <c:pt idx="4">
                  <c:v>2.0</c:v>
                </c:pt>
              </c:numCache>
            </c:numRef>
          </c:val>
        </c:ser>
        <c:ser>
          <c:idx val="39"/>
          <c:order val="39"/>
          <c:tx>
            <c:strRef>
              <c:f>Sheet3!$A$41</c:f>
              <c:strCache>
                <c:ptCount val="1"/>
                <c:pt idx="0">
                  <c:v>k__Bacteria;p__Chloroflexi;c__Anaerolineae;o__Caldilineales;f__Caldilineaceae;g__;s__</c:v>
                </c:pt>
              </c:strCache>
            </c:strRef>
          </c:tx>
          <c:spPr>
            <a:solidFill>
              <a:schemeClr val="accent4">
                <a:lumMod val="70000"/>
                <a:lumOff val="30000"/>
              </a:schemeClr>
            </a:solidFill>
            <a:ln>
              <a:noFill/>
            </a:ln>
            <a:effectLst/>
          </c:spPr>
          <c:invertIfNegative val="0"/>
          <c:val>
            <c:numRef>
              <c:f>Sheet3!$B$41:$F$41</c:f>
              <c:numCache>
                <c:formatCode>General</c:formatCode>
                <c:ptCount val="5"/>
                <c:pt idx="0">
                  <c:v>0.0</c:v>
                </c:pt>
                <c:pt idx="1">
                  <c:v>1.0</c:v>
                </c:pt>
                <c:pt idx="2">
                  <c:v>0.0</c:v>
                </c:pt>
                <c:pt idx="3">
                  <c:v>3.0</c:v>
                </c:pt>
                <c:pt idx="4">
                  <c:v>1.0</c:v>
                </c:pt>
              </c:numCache>
            </c:numRef>
          </c:val>
        </c:ser>
        <c:ser>
          <c:idx val="40"/>
          <c:order val="40"/>
          <c:tx>
            <c:strRef>
              <c:f>Sheet3!$A$42</c:f>
              <c:strCache>
                <c:ptCount val="1"/>
                <c:pt idx="0">
                  <c:v>k__Bacteria;p__Chloroflexi;c__Anaerolineae;o__Caldilineales;f__Caldilineaceae;g__Caldilinea;s__</c:v>
                </c:pt>
              </c:strCache>
            </c:strRef>
          </c:tx>
          <c:spPr>
            <a:solidFill>
              <a:schemeClr val="accent5">
                <a:lumMod val="70000"/>
                <a:lumOff val="30000"/>
              </a:schemeClr>
            </a:solidFill>
            <a:ln>
              <a:noFill/>
            </a:ln>
            <a:effectLst/>
          </c:spPr>
          <c:invertIfNegative val="0"/>
          <c:val>
            <c:numRef>
              <c:f>Sheet3!$B$42:$F$42</c:f>
              <c:numCache>
                <c:formatCode>General</c:formatCode>
                <c:ptCount val="5"/>
                <c:pt idx="0">
                  <c:v>21.0</c:v>
                </c:pt>
                <c:pt idx="1">
                  <c:v>11.0</c:v>
                </c:pt>
                <c:pt idx="2">
                  <c:v>10.0</c:v>
                </c:pt>
                <c:pt idx="3">
                  <c:v>31.0</c:v>
                </c:pt>
                <c:pt idx="4">
                  <c:v>16.0</c:v>
                </c:pt>
              </c:numCache>
            </c:numRef>
          </c:val>
        </c:ser>
        <c:ser>
          <c:idx val="41"/>
          <c:order val="41"/>
          <c:tx>
            <c:strRef>
              <c:f>Sheet3!$A$43</c:f>
              <c:strCache>
                <c:ptCount val="1"/>
                <c:pt idx="0">
                  <c:v>k__Bacteria;p__Chloroflexi;c__Anaerolineae;o__GCA004;f__;g__;s__</c:v>
                </c:pt>
              </c:strCache>
            </c:strRef>
          </c:tx>
          <c:spPr>
            <a:solidFill>
              <a:schemeClr val="accent6">
                <a:lumMod val="70000"/>
                <a:lumOff val="30000"/>
              </a:schemeClr>
            </a:solidFill>
            <a:ln>
              <a:noFill/>
            </a:ln>
            <a:effectLst/>
          </c:spPr>
          <c:invertIfNegative val="0"/>
          <c:val>
            <c:numRef>
              <c:f>Sheet3!$B$43:$F$43</c:f>
              <c:numCache>
                <c:formatCode>General</c:formatCode>
                <c:ptCount val="5"/>
                <c:pt idx="0">
                  <c:v>36.0</c:v>
                </c:pt>
                <c:pt idx="1">
                  <c:v>17.0</c:v>
                </c:pt>
                <c:pt idx="2">
                  <c:v>33.0</c:v>
                </c:pt>
                <c:pt idx="3">
                  <c:v>60.0</c:v>
                </c:pt>
                <c:pt idx="4">
                  <c:v>16.0</c:v>
                </c:pt>
              </c:numCache>
            </c:numRef>
          </c:val>
        </c:ser>
        <c:ser>
          <c:idx val="42"/>
          <c:order val="42"/>
          <c:tx>
            <c:strRef>
              <c:f>Sheet3!$A$44</c:f>
              <c:strCache>
                <c:ptCount val="1"/>
                <c:pt idx="0">
                  <c:v>k__Bacteria;p__Chloroflexi;c__Anaerolineae;o__SB-34;f__;g__;s__</c:v>
                </c:pt>
              </c:strCache>
            </c:strRef>
          </c:tx>
          <c:spPr>
            <a:solidFill>
              <a:schemeClr val="accent1">
                <a:lumMod val="70000"/>
              </a:schemeClr>
            </a:solidFill>
            <a:ln>
              <a:noFill/>
            </a:ln>
            <a:effectLst/>
          </c:spPr>
          <c:invertIfNegative val="0"/>
          <c:val>
            <c:numRef>
              <c:f>Sheet3!$B$44:$F$44</c:f>
              <c:numCache>
                <c:formatCode>General</c:formatCode>
                <c:ptCount val="5"/>
                <c:pt idx="0">
                  <c:v>0.0</c:v>
                </c:pt>
                <c:pt idx="1">
                  <c:v>1.0</c:v>
                </c:pt>
                <c:pt idx="2">
                  <c:v>0.0</c:v>
                </c:pt>
                <c:pt idx="3">
                  <c:v>1.0</c:v>
                </c:pt>
                <c:pt idx="4">
                  <c:v>1.0</c:v>
                </c:pt>
              </c:numCache>
            </c:numRef>
          </c:val>
        </c:ser>
        <c:ser>
          <c:idx val="43"/>
          <c:order val="43"/>
          <c:tx>
            <c:strRef>
              <c:f>Sheet3!$A$45</c:f>
              <c:strCache>
                <c:ptCount val="1"/>
                <c:pt idx="0">
                  <c:v>k__Bacteria;p__Chloroflexi;c__Anaerolineae;o__SBR1031;f__A4b;g__;s__</c:v>
                </c:pt>
              </c:strCache>
            </c:strRef>
          </c:tx>
          <c:spPr>
            <a:solidFill>
              <a:schemeClr val="accent2">
                <a:lumMod val="70000"/>
              </a:schemeClr>
            </a:solidFill>
            <a:ln>
              <a:noFill/>
            </a:ln>
            <a:effectLst/>
          </c:spPr>
          <c:invertIfNegative val="0"/>
          <c:val>
            <c:numRef>
              <c:f>Sheet3!$B$45:$F$45</c:f>
              <c:numCache>
                <c:formatCode>General</c:formatCode>
                <c:ptCount val="5"/>
                <c:pt idx="0">
                  <c:v>0.0</c:v>
                </c:pt>
                <c:pt idx="1">
                  <c:v>1.0</c:v>
                </c:pt>
                <c:pt idx="2">
                  <c:v>0.0</c:v>
                </c:pt>
                <c:pt idx="3">
                  <c:v>1.0</c:v>
                </c:pt>
                <c:pt idx="4">
                  <c:v>0.0</c:v>
                </c:pt>
              </c:numCache>
            </c:numRef>
          </c:val>
        </c:ser>
        <c:ser>
          <c:idx val="44"/>
          <c:order val="44"/>
          <c:tx>
            <c:strRef>
              <c:f>Sheet3!$A$46</c:f>
              <c:strCache>
                <c:ptCount val="1"/>
                <c:pt idx="0">
                  <c:v>k__Bacteria;p__Chloroflexi;c__Anaerolineae;o__SHA-20;f__;g__;s__</c:v>
                </c:pt>
              </c:strCache>
            </c:strRef>
          </c:tx>
          <c:spPr>
            <a:solidFill>
              <a:schemeClr val="accent3">
                <a:lumMod val="70000"/>
              </a:schemeClr>
            </a:solidFill>
            <a:ln>
              <a:noFill/>
            </a:ln>
            <a:effectLst/>
          </c:spPr>
          <c:invertIfNegative val="0"/>
          <c:val>
            <c:numRef>
              <c:f>Sheet3!$B$46:$F$46</c:f>
              <c:numCache>
                <c:formatCode>General</c:formatCode>
                <c:ptCount val="5"/>
                <c:pt idx="0">
                  <c:v>7.0</c:v>
                </c:pt>
                <c:pt idx="1">
                  <c:v>7.0</c:v>
                </c:pt>
                <c:pt idx="2">
                  <c:v>9.0</c:v>
                </c:pt>
                <c:pt idx="3">
                  <c:v>18.0</c:v>
                </c:pt>
                <c:pt idx="4">
                  <c:v>1.0</c:v>
                </c:pt>
              </c:numCache>
            </c:numRef>
          </c:val>
        </c:ser>
        <c:ser>
          <c:idx val="45"/>
          <c:order val="45"/>
          <c:tx>
            <c:strRef>
              <c:f>Sheet3!$A$47</c:f>
              <c:strCache>
                <c:ptCount val="1"/>
                <c:pt idx="0">
                  <c:v>k__Bacteria;p__Chloroflexi;c__Anaerolineae;o__SJA-15;f__;g__;s__</c:v>
                </c:pt>
              </c:strCache>
            </c:strRef>
          </c:tx>
          <c:spPr>
            <a:solidFill>
              <a:schemeClr val="accent4">
                <a:lumMod val="70000"/>
              </a:schemeClr>
            </a:solidFill>
            <a:ln>
              <a:noFill/>
            </a:ln>
            <a:effectLst/>
          </c:spPr>
          <c:invertIfNegative val="0"/>
          <c:val>
            <c:numRef>
              <c:f>Sheet3!$B$47:$F$47</c:f>
              <c:numCache>
                <c:formatCode>General</c:formatCode>
                <c:ptCount val="5"/>
                <c:pt idx="0">
                  <c:v>16.0</c:v>
                </c:pt>
                <c:pt idx="1">
                  <c:v>5.0</c:v>
                </c:pt>
                <c:pt idx="2">
                  <c:v>6.0</c:v>
                </c:pt>
                <c:pt idx="3">
                  <c:v>13.0</c:v>
                </c:pt>
                <c:pt idx="4">
                  <c:v>3.0</c:v>
                </c:pt>
              </c:numCache>
            </c:numRef>
          </c:val>
        </c:ser>
        <c:ser>
          <c:idx val="46"/>
          <c:order val="46"/>
          <c:tx>
            <c:strRef>
              <c:f>Sheet3!$A$48</c:f>
              <c:strCache>
                <c:ptCount val="1"/>
                <c:pt idx="0">
                  <c:v>k__Bacteria;p__Chloroflexi;c__Anaerolineae;o__WCHB1-50;f__;g__;s__</c:v>
                </c:pt>
              </c:strCache>
            </c:strRef>
          </c:tx>
          <c:spPr>
            <a:solidFill>
              <a:schemeClr val="accent5">
                <a:lumMod val="70000"/>
              </a:schemeClr>
            </a:solidFill>
            <a:ln>
              <a:noFill/>
            </a:ln>
            <a:effectLst/>
          </c:spPr>
          <c:invertIfNegative val="0"/>
          <c:val>
            <c:numRef>
              <c:f>Sheet3!$B$48:$F$48</c:f>
              <c:numCache>
                <c:formatCode>General</c:formatCode>
                <c:ptCount val="5"/>
                <c:pt idx="0">
                  <c:v>2.0</c:v>
                </c:pt>
                <c:pt idx="1">
                  <c:v>2.0</c:v>
                </c:pt>
                <c:pt idx="2">
                  <c:v>5.0</c:v>
                </c:pt>
                <c:pt idx="3">
                  <c:v>17.0</c:v>
                </c:pt>
                <c:pt idx="4">
                  <c:v>0.0</c:v>
                </c:pt>
              </c:numCache>
            </c:numRef>
          </c:val>
        </c:ser>
        <c:ser>
          <c:idx val="47"/>
          <c:order val="47"/>
          <c:tx>
            <c:strRef>
              <c:f>Sheet3!$A$49</c:f>
              <c:strCache>
                <c:ptCount val="1"/>
                <c:pt idx="0">
                  <c:v>k__Bacteria;p__Chloroflexi;c__Anaerolineae;o__pLW-97;f__;g__;s__</c:v>
                </c:pt>
              </c:strCache>
            </c:strRef>
          </c:tx>
          <c:spPr>
            <a:solidFill>
              <a:schemeClr val="accent6">
                <a:lumMod val="70000"/>
              </a:schemeClr>
            </a:solidFill>
            <a:ln>
              <a:noFill/>
            </a:ln>
            <a:effectLst/>
          </c:spPr>
          <c:invertIfNegative val="0"/>
          <c:val>
            <c:numRef>
              <c:f>Sheet3!$B$49:$F$49</c:f>
              <c:numCache>
                <c:formatCode>General</c:formatCode>
                <c:ptCount val="5"/>
                <c:pt idx="0">
                  <c:v>1.0</c:v>
                </c:pt>
                <c:pt idx="1">
                  <c:v>0.0</c:v>
                </c:pt>
                <c:pt idx="2">
                  <c:v>3.0</c:v>
                </c:pt>
                <c:pt idx="3">
                  <c:v>4.0</c:v>
                </c:pt>
                <c:pt idx="4">
                  <c:v>1.0</c:v>
                </c:pt>
              </c:numCache>
            </c:numRef>
          </c:val>
        </c:ser>
        <c:ser>
          <c:idx val="48"/>
          <c:order val="48"/>
          <c:tx>
            <c:strRef>
              <c:f>Sheet3!$A$50</c:f>
              <c:strCache>
                <c:ptCount val="1"/>
                <c:pt idx="0">
                  <c:v>k__Bacteria;p__Chloroflexi;c__Ellin6529;o__;f__;g__;s__</c:v>
                </c:pt>
              </c:strCache>
            </c:strRef>
          </c:tx>
          <c:spPr>
            <a:solidFill>
              <a:schemeClr val="accent1">
                <a:lumMod val="50000"/>
                <a:lumOff val="50000"/>
              </a:schemeClr>
            </a:solidFill>
            <a:ln>
              <a:noFill/>
            </a:ln>
            <a:effectLst/>
          </c:spPr>
          <c:invertIfNegative val="0"/>
          <c:val>
            <c:numRef>
              <c:f>Sheet3!$B$50:$F$50</c:f>
              <c:numCache>
                <c:formatCode>General</c:formatCode>
                <c:ptCount val="5"/>
                <c:pt idx="0">
                  <c:v>8.0</c:v>
                </c:pt>
                <c:pt idx="1">
                  <c:v>9.0</c:v>
                </c:pt>
                <c:pt idx="2">
                  <c:v>7.0</c:v>
                </c:pt>
                <c:pt idx="3">
                  <c:v>6.0</c:v>
                </c:pt>
                <c:pt idx="4">
                  <c:v>2.0</c:v>
                </c:pt>
              </c:numCache>
            </c:numRef>
          </c:val>
        </c:ser>
        <c:ser>
          <c:idx val="49"/>
          <c:order val="49"/>
          <c:tx>
            <c:strRef>
              <c:f>Sheet3!$A$51</c:f>
              <c:strCache>
                <c:ptCount val="1"/>
                <c:pt idx="0">
                  <c:v>k__Bacteria;p__Chloroflexi;c__SHA-26;o__;f__;g__;s__</c:v>
                </c:pt>
              </c:strCache>
            </c:strRef>
          </c:tx>
          <c:spPr>
            <a:solidFill>
              <a:schemeClr val="accent2">
                <a:lumMod val="50000"/>
                <a:lumOff val="50000"/>
              </a:schemeClr>
            </a:solidFill>
            <a:ln>
              <a:noFill/>
            </a:ln>
            <a:effectLst/>
          </c:spPr>
          <c:invertIfNegative val="0"/>
          <c:val>
            <c:numRef>
              <c:f>Sheet3!$B$51:$F$51</c:f>
              <c:numCache>
                <c:formatCode>General</c:formatCode>
                <c:ptCount val="5"/>
                <c:pt idx="0">
                  <c:v>2.0</c:v>
                </c:pt>
                <c:pt idx="1">
                  <c:v>0.0</c:v>
                </c:pt>
                <c:pt idx="2">
                  <c:v>1.0</c:v>
                </c:pt>
                <c:pt idx="3">
                  <c:v>0.0</c:v>
                </c:pt>
                <c:pt idx="4">
                  <c:v>1.0</c:v>
                </c:pt>
              </c:numCache>
            </c:numRef>
          </c:val>
        </c:ser>
        <c:ser>
          <c:idx val="50"/>
          <c:order val="50"/>
          <c:tx>
            <c:strRef>
              <c:f>Sheet3!$A$52</c:f>
              <c:strCache>
                <c:ptCount val="1"/>
                <c:pt idx="0">
                  <c:v>k__Bacteria;p__Cyanobacteria;c__;o__;f__;g__;s__</c:v>
                </c:pt>
              </c:strCache>
            </c:strRef>
          </c:tx>
          <c:spPr>
            <a:solidFill>
              <a:schemeClr val="accent3">
                <a:lumMod val="50000"/>
                <a:lumOff val="50000"/>
              </a:schemeClr>
            </a:solidFill>
            <a:ln>
              <a:noFill/>
            </a:ln>
            <a:effectLst/>
          </c:spPr>
          <c:invertIfNegative val="0"/>
          <c:val>
            <c:numRef>
              <c:f>Sheet3!$B$52:$F$52</c:f>
              <c:numCache>
                <c:formatCode>General</c:formatCode>
                <c:ptCount val="5"/>
                <c:pt idx="0">
                  <c:v>0.0</c:v>
                </c:pt>
                <c:pt idx="1">
                  <c:v>1.0</c:v>
                </c:pt>
                <c:pt idx="2">
                  <c:v>0.0</c:v>
                </c:pt>
                <c:pt idx="3">
                  <c:v>0.0</c:v>
                </c:pt>
                <c:pt idx="4">
                  <c:v>1.0</c:v>
                </c:pt>
              </c:numCache>
            </c:numRef>
          </c:val>
        </c:ser>
        <c:ser>
          <c:idx val="51"/>
          <c:order val="51"/>
          <c:tx>
            <c:strRef>
              <c:f>Sheet3!$A$53</c:f>
              <c:strCache>
                <c:ptCount val="1"/>
                <c:pt idx="0">
                  <c:v>k__Bacteria;p__Cyanobacteria;c__4C0d-2;o__MLE1-12;f__;g__;s__</c:v>
                </c:pt>
              </c:strCache>
            </c:strRef>
          </c:tx>
          <c:spPr>
            <a:solidFill>
              <a:schemeClr val="accent4">
                <a:lumMod val="50000"/>
                <a:lumOff val="50000"/>
              </a:schemeClr>
            </a:solidFill>
            <a:ln>
              <a:noFill/>
            </a:ln>
            <a:effectLst/>
          </c:spPr>
          <c:invertIfNegative val="0"/>
          <c:val>
            <c:numRef>
              <c:f>Sheet3!$B$53:$F$53</c:f>
              <c:numCache>
                <c:formatCode>General</c:formatCode>
                <c:ptCount val="5"/>
                <c:pt idx="0">
                  <c:v>0.0</c:v>
                </c:pt>
                <c:pt idx="1">
                  <c:v>0.0</c:v>
                </c:pt>
                <c:pt idx="2">
                  <c:v>0.0</c:v>
                </c:pt>
                <c:pt idx="3">
                  <c:v>27.0</c:v>
                </c:pt>
                <c:pt idx="4">
                  <c:v>0.0</c:v>
                </c:pt>
              </c:numCache>
            </c:numRef>
          </c:val>
        </c:ser>
        <c:ser>
          <c:idx val="52"/>
          <c:order val="52"/>
          <c:tx>
            <c:strRef>
              <c:f>Sheet3!$A$54</c:f>
              <c:strCache>
                <c:ptCount val="1"/>
                <c:pt idx="0">
                  <c:v>k__Bacteria;p__Cyanobacteria;c__4C0d-2;o__YS2;f__;g__;s__</c:v>
                </c:pt>
              </c:strCache>
            </c:strRef>
          </c:tx>
          <c:spPr>
            <a:solidFill>
              <a:schemeClr val="accent5">
                <a:lumMod val="50000"/>
                <a:lumOff val="50000"/>
              </a:schemeClr>
            </a:solidFill>
            <a:ln>
              <a:noFill/>
            </a:ln>
            <a:effectLst/>
          </c:spPr>
          <c:invertIfNegative val="0"/>
          <c:val>
            <c:numRef>
              <c:f>Sheet3!$B$54:$F$54</c:f>
              <c:numCache>
                <c:formatCode>General</c:formatCode>
                <c:ptCount val="5"/>
                <c:pt idx="0">
                  <c:v>8.0</c:v>
                </c:pt>
                <c:pt idx="1">
                  <c:v>4.0</c:v>
                </c:pt>
                <c:pt idx="2">
                  <c:v>8.0</c:v>
                </c:pt>
                <c:pt idx="3">
                  <c:v>4.0</c:v>
                </c:pt>
                <c:pt idx="4">
                  <c:v>4.0</c:v>
                </c:pt>
              </c:numCache>
            </c:numRef>
          </c:val>
        </c:ser>
        <c:ser>
          <c:idx val="53"/>
          <c:order val="53"/>
          <c:tx>
            <c:strRef>
              <c:f>Sheet3!$A$55</c:f>
              <c:strCache>
                <c:ptCount val="1"/>
                <c:pt idx="0">
                  <c:v>k__Bacteria;p__Cyanobacteria;c__Nostocophycideae;o__Nostocales;f__Nostocaceae;Other;Other</c:v>
                </c:pt>
              </c:strCache>
            </c:strRef>
          </c:tx>
          <c:spPr>
            <a:solidFill>
              <a:schemeClr val="accent6">
                <a:lumMod val="50000"/>
                <a:lumOff val="50000"/>
              </a:schemeClr>
            </a:solidFill>
            <a:ln>
              <a:noFill/>
            </a:ln>
            <a:effectLst/>
          </c:spPr>
          <c:invertIfNegative val="0"/>
          <c:val>
            <c:numRef>
              <c:f>Sheet3!$B$55:$F$55</c:f>
              <c:numCache>
                <c:formatCode>General</c:formatCode>
                <c:ptCount val="5"/>
                <c:pt idx="0">
                  <c:v>2.0</c:v>
                </c:pt>
                <c:pt idx="1">
                  <c:v>7.0</c:v>
                </c:pt>
                <c:pt idx="2">
                  <c:v>1.0</c:v>
                </c:pt>
                <c:pt idx="3">
                  <c:v>3.0</c:v>
                </c:pt>
                <c:pt idx="4">
                  <c:v>1.0</c:v>
                </c:pt>
              </c:numCache>
            </c:numRef>
          </c:val>
        </c:ser>
        <c:ser>
          <c:idx val="54"/>
          <c:order val="54"/>
          <c:tx>
            <c:strRef>
              <c:f>Sheet3!$A$56</c:f>
              <c:strCache>
                <c:ptCount val="1"/>
                <c:pt idx="0">
                  <c:v>k__Bacteria;p__Cyanobacteria;c__Nostocophycideae;o__Nostocales;f__Nostocaceae;g__;s__</c:v>
                </c:pt>
              </c:strCache>
            </c:strRef>
          </c:tx>
          <c:spPr>
            <a:solidFill>
              <a:schemeClr val="accent1"/>
            </a:solidFill>
            <a:ln>
              <a:noFill/>
            </a:ln>
            <a:effectLst/>
          </c:spPr>
          <c:invertIfNegative val="0"/>
          <c:val>
            <c:numRef>
              <c:f>Sheet3!$B$56:$F$56</c:f>
              <c:numCache>
                <c:formatCode>General</c:formatCode>
                <c:ptCount val="5"/>
                <c:pt idx="0">
                  <c:v>5.0</c:v>
                </c:pt>
                <c:pt idx="1">
                  <c:v>146.0</c:v>
                </c:pt>
                <c:pt idx="2">
                  <c:v>3.0</c:v>
                </c:pt>
                <c:pt idx="3">
                  <c:v>5.0</c:v>
                </c:pt>
                <c:pt idx="4">
                  <c:v>0.0</c:v>
                </c:pt>
              </c:numCache>
            </c:numRef>
          </c:val>
        </c:ser>
        <c:ser>
          <c:idx val="55"/>
          <c:order val="55"/>
          <c:tx>
            <c:strRef>
              <c:f>Sheet3!$A$57</c:f>
              <c:strCache>
                <c:ptCount val="1"/>
                <c:pt idx="0">
                  <c:v>k__Bacteria;p__Cyanobacteria;c__Nostocophycideae;o__Nostocales;f__Nostocaceae;g__Cylindrospermopsis;s__</c:v>
                </c:pt>
              </c:strCache>
            </c:strRef>
          </c:tx>
          <c:spPr>
            <a:solidFill>
              <a:schemeClr val="accent2"/>
            </a:solidFill>
            <a:ln>
              <a:noFill/>
            </a:ln>
            <a:effectLst/>
          </c:spPr>
          <c:invertIfNegative val="0"/>
          <c:val>
            <c:numRef>
              <c:f>Sheet3!$B$57:$F$57</c:f>
              <c:numCache>
                <c:formatCode>General</c:formatCode>
                <c:ptCount val="5"/>
                <c:pt idx="0">
                  <c:v>1.0</c:v>
                </c:pt>
                <c:pt idx="1">
                  <c:v>3.0</c:v>
                </c:pt>
                <c:pt idx="2">
                  <c:v>0.0</c:v>
                </c:pt>
                <c:pt idx="3">
                  <c:v>0.0</c:v>
                </c:pt>
                <c:pt idx="4">
                  <c:v>0.0</c:v>
                </c:pt>
              </c:numCache>
            </c:numRef>
          </c:val>
        </c:ser>
        <c:ser>
          <c:idx val="56"/>
          <c:order val="56"/>
          <c:tx>
            <c:strRef>
              <c:f>Sheet3!$A$58</c:f>
              <c:strCache>
                <c:ptCount val="1"/>
                <c:pt idx="0">
                  <c:v>k__Bacteria;p__Cyanobacteria;c__Oscillatoriophycideae;Other;Other;Other;Other</c:v>
                </c:pt>
              </c:strCache>
            </c:strRef>
          </c:tx>
          <c:spPr>
            <a:solidFill>
              <a:schemeClr val="accent3"/>
            </a:solidFill>
            <a:ln>
              <a:noFill/>
            </a:ln>
            <a:effectLst/>
          </c:spPr>
          <c:invertIfNegative val="0"/>
          <c:val>
            <c:numRef>
              <c:f>Sheet3!$B$58:$F$58</c:f>
              <c:numCache>
                <c:formatCode>General</c:formatCode>
                <c:ptCount val="5"/>
                <c:pt idx="0">
                  <c:v>1.0</c:v>
                </c:pt>
                <c:pt idx="1">
                  <c:v>1.0</c:v>
                </c:pt>
                <c:pt idx="2">
                  <c:v>0.0</c:v>
                </c:pt>
                <c:pt idx="3">
                  <c:v>0.0</c:v>
                </c:pt>
                <c:pt idx="4">
                  <c:v>0.0</c:v>
                </c:pt>
              </c:numCache>
            </c:numRef>
          </c:val>
        </c:ser>
        <c:ser>
          <c:idx val="57"/>
          <c:order val="57"/>
          <c:tx>
            <c:strRef>
              <c:f>Sheet3!$A$59</c:f>
              <c:strCache>
                <c:ptCount val="1"/>
                <c:pt idx="0">
                  <c:v>k__Bacteria;p__Cyanobacteria;c__Oscillatoriophycideae;o__Chroococcales;Other;Other;Other</c:v>
                </c:pt>
              </c:strCache>
            </c:strRef>
          </c:tx>
          <c:spPr>
            <a:solidFill>
              <a:schemeClr val="accent4"/>
            </a:solidFill>
            <a:ln>
              <a:noFill/>
            </a:ln>
            <a:effectLst/>
          </c:spPr>
          <c:invertIfNegative val="0"/>
          <c:val>
            <c:numRef>
              <c:f>Sheet3!$B$59:$F$59</c:f>
              <c:numCache>
                <c:formatCode>General</c:formatCode>
                <c:ptCount val="5"/>
                <c:pt idx="0">
                  <c:v>2.0</c:v>
                </c:pt>
                <c:pt idx="1">
                  <c:v>0.0</c:v>
                </c:pt>
                <c:pt idx="2">
                  <c:v>0.0</c:v>
                </c:pt>
                <c:pt idx="3">
                  <c:v>0.0</c:v>
                </c:pt>
                <c:pt idx="4">
                  <c:v>0.0</c:v>
                </c:pt>
              </c:numCache>
            </c:numRef>
          </c:val>
        </c:ser>
        <c:ser>
          <c:idx val="58"/>
          <c:order val="58"/>
          <c:tx>
            <c:strRef>
              <c:f>Sheet3!$A$60</c:f>
              <c:strCache>
                <c:ptCount val="1"/>
                <c:pt idx="0">
                  <c:v>k__Bacteria;p__Cyanobacteria;c__Oscillatoriophycideae;o__Chroococcales;f__;g__;s__</c:v>
                </c:pt>
              </c:strCache>
            </c:strRef>
          </c:tx>
          <c:spPr>
            <a:solidFill>
              <a:schemeClr val="accent5"/>
            </a:solidFill>
            <a:ln>
              <a:noFill/>
            </a:ln>
            <a:effectLst/>
          </c:spPr>
          <c:invertIfNegative val="0"/>
          <c:val>
            <c:numRef>
              <c:f>Sheet3!$B$60:$F$60</c:f>
              <c:numCache>
                <c:formatCode>General</c:formatCode>
                <c:ptCount val="5"/>
                <c:pt idx="0">
                  <c:v>43.0</c:v>
                </c:pt>
                <c:pt idx="1">
                  <c:v>71.0</c:v>
                </c:pt>
                <c:pt idx="2">
                  <c:v>4.0</c:v>
                </c:pt>
                <c:pt idx="3">
                  <c:v>24.0</c:v>
                </c:pt>
                <c:pt idx="4">
                  <c:v>5.0</c:v>
                </c:pt>
              </c:numCache>
            </c:numRef>
          </c:val>
        </c:ser>
        <c:ser>
          <c:idx val="59"/>
          <c:order val="59"/>
          <c:tx>
            <c:strRef>
              <c:f>Sheet3!$A$61</c:f>
              <c:strCache>
                <c:ptCount val="1"/>
                <c:pt idx="0">
                  <c:v>k__Bacteria;p__Cyanobacteria;c__Oscillatoriophycideae;o__Chroococcales;f__Cyanobacteriaceae;g__;s__</c:v>
                </c:pt>
              </c:strCache>
            </c:strRef>
          </c:tx>
          <c:spPr>
            <a:solidFill>
              <a:schemeClr val="accent6"/>
            </a:solidFill>
            <a:ln>
              <a:noFill/>
            </a:ln>
            <a:effectLst/>
          </c:spPr>
          <c:invertIfNegative val="0"/>
          <c:val>
            <c:numRef>
              <c:f>Sheet3!$B$61:$F$61</c:f>
              <c:numCache>
                <c:formatCode>General</c:formatCode>
                <c:ptCount val="5"/>
                <c:pt idx="0">
                  <c:v>17.0</c:v>
                </c:pt>
                <c:pt idx="1">
                  <c:v>0.0</c:v>
                </c:pt>
                <c:pt idx="2">
                  <c:v>0.0</c:v>
                </c:pt>
                <c:pt idx="3">
                  <c:v>24.0</c:v>
                </c:pt>
                <c:pt idx="4">
                  <c:v>0.0</c:v>
                </c:pt>
              </c:numCache>
            </c:numRef>
          </c:val>
        </c:ser>
        <c:ser>
          <c:idx val="60"/>
          <c:order val="60"/>
          <c:tx>
            <c:strRef>
              <c:f>Sheet3!$A$62</c:f>
              <c:strCache>
                <c:ptCount val="1"/>
                <c:pt idx="0">
                  <c:v>k__Bacteria;p__Cyanobacteria;c__Oscillatoriophycideae;o__Chroococcales;f__Cyanobacteriaceae;g__Cyanobacterium;s__</c:v>
                </c:pt>
              </c:strCache>
            </c:strRef>
          </c:tx>
          <c:spPr>
            <a:solidFill>
              <a:schemeClr val="accent1">
                <a:lumMod val="60000"/>
              </a:schemeClr>
            </a:solidFill>
            <a:ln>
              <a:noFill/>
            </a:ln>
            <a:effectLst/>
          </c:spPr>
          <c:invertIfNegative val="0"/>
          <c:val>
            <c:numRef>
              <c:f>Sheet3!$B$62:$F$62</c:f>
              <c:numCache>
                <c:formatCode>General</c:formatCode>
                <c:ptCount val="5"/>
                <c:pt idx="0">
                  <c:v>0.0</c:v>
                </c:pt>
                <c:pt idx="1">
                  <c:v>1.0</c:v>
                </c:pt>
                <c:pt idx="2">
                  <c:v>0.0</c:v>
                </c:pt>
                <c:pt idx="3">
                  <c:v>1.0</c:v>
                </c:pt>
                <c:pt idx="4">
                  <c:v>0.0</c:v>
                </c:pt>
              </c:numCache>
            </c:numRef>
          </c:val>
        </c:ser>
        <c:ser>
          <c:idx val="61"/>
          <c:order val="61"/>
          <c:tx>
            <c:strRef>
              <c:f>Sheet3!$A$63</c:f>
              <c:strCache>
                <c:ptCount val="1"/>
                <c:pt idx="0">
                  <c:v>k__Bacteria;p__Cyanobacteria;c__Oscillatoriophycideae;o__Chroococcales;f__Gomphosphaeriaceae;Other;Other</c:v>
                </c:pt>
              </c:strCache>
            </c:strRef>
          </c:tx>
          <c:spPr>
            <a:solidFill>
              <a:schemeClr val="accent2">
                <a:lumMod val="60000"/>
              </a:schemeClr>
            </a:solidFill>
            <a:ln>
              <a:noFill/>
            </a:ln>
            <a:effectLst/>
          </c:spPr>
          <c:invertIfNegative val="0"/>
          <c:val>
            <c:numRef>
              <c:f>Sheet3!$B$63:$F$63</c:f>
              <c:numCache>
                <c:formatCode>General</c:formatCode>
                <c:ptCount val="5"/>
                <c:pt idx="0">
                  <c:v>3.0</c:v>
                </c:pt>
                <c:pt idx="1">
                  <c:v>5.0</c:v>
                </c:pt>
                <c:pt idx="2">
                  <c:v>0.0</c:v>
                </c:pt>
                <c:pt idx="3">
                  <c:v>3.0</c:v>
                </c:pt>
                <c:pt idx="4">
                  <c:v>0.0</c:v>
                </c:pt>
              </c:numCache>
            </c:numRef>
          </c:val>
        </c:ser>
        <c:ser>
          <c:idx val="62"/>
          <c:order val="62"/>
          <c:tx>
            <c:strRef>
              <c:f>Sheet3!$A$64</c:f>
              <c:strCache>
                <c:ptCount val="1"/>
                <c:pt idx="0">
                  <c:v>k__Bacteria;p__Cyanobacteria;c__Oscillatoriophycideae;o__Chroococcales;f__Gomphosphaeriaceae;g__;s__</c:v>
                </c:pt>
              </c:strCache>
            </c:strRef>
          </c:tx>
          <c:spPr>
            <a:solidFill>
              <a:schemeClr val="accent3">
                <a:lumMod val="60000"/>
              </a:schemeClr>
            </a:solidFill>
            <a:ln>
              <a:noFill/>
            </a:ln>
            <a:effectLst/>
          </c:spPr>
          <c:invertIfNegative val="0"/>
          <c:val>
            <c:numRef>
              <c:f>Sheet3!$B$64:$F$64</c:f>
              <c:numCache>
                <c:formatCode>General</c:formatCode>
                <c:ptCount val="5"/>
                <c:pt idx="0">
                  <c:v>124.0</c:v>
                </c:pt>
                <c:pt idx="1">
                  <c:v>365.0</c:v>
                </c:pt>
                <c:pt idx="2">
                  <c:v>5.0</c:v>
                </c:pt>
                <c:pt idx="3">
                  <c:v>2351.0</c:v>
                </c:pt>
                <c:pt idx="4">
                  <c:v>16.0</c:v>
                </c:pt>
              </c:numCache>
            </c:numRef>
          </c:val>
        </c:ser>
        <c:ser>
          <c:idx val="63"/>
          <c:order val="63"/>
          <c:tx>
            <c:strRef>
              <c:f>Sheet3!$A$65</c:f>
              <c:strCache>
                <c:ptCount val="1"/>
                <c:pt idx="0">
                  <c:v>k__Bacteria;p__Cyanobacteria;c__Oscillatoriophycideae;o__Chroococcales;f__Microcystaceae;g__Microcystis;s__</c:v>
                </c:pt>
              </c:strCache>
            </c:strRef>
          </c:tx>
          <c:spPr>
            <a:solidFill>
              <a:schemeClr val="accent4">
                <a:lumMod val="60000"/>
              </a:schemeClr>
            </a:solidFill>
            <a:ln>
              <a:noFill/>
            </a:ln>
            <a:effectLst/>
          </c:spPr>
          <c:invertIfNegative val="0"/>
          <c:val>
            <c:numRef>
              <c:f>Sheet3!$B$65:$F$65</c:f>
              <c:numCache>
                <c:formatCode>General</c:formatCode>
                <c:ptCount val="5"/>
                <c:pt idx="0">
                  <c:v>111.0</c:v>
                </c:pt>
                <c:pt idx="1">
                  <c:v>14.0</c:v>
                </c:pt>
                <c:pt idx="2">
                  <c:v>0.0</c:v>
                </c:pt>
                <c:pt idx="3">
                  <c:v>6.0</c:v>
                </c:pt>
                <c:pt idx="4">
                  <c:v>50.0</c:v>
                </c:pt>
              </c:numCache>
            </c:numRef>
          </c:val>
        </c:ser>
        <c:ser>
          <c:idx val="64"/>
          <c:order val="64"/>
          <c:tx>
            <c:strRef>
              <c:f>Sheet3!$A$66</c:f>
              <c:strCache>
                <c:ptCount val="1"/>
                <c:pt idx="0">
                  <c:v>k__Bacteria;p__Cyanobacteria;c__Oscillatoriophycideae;o__Oscillatoriales;f__Phormidiaceae;g__;s__</c:v>
                </c:pt>
              </c:strCache>
            </c:strRef>
          </c:tx>
          <c:spPr>
            <a:solidFill>
              <a:schemeClr val="accent5">
                <a:lumMod val="60000"/>
              </a:schemeClr>
            </a:solidFill>
            <a:ln>
              <a:noFill/>
            </a:ln>
            <a:effectLst/>
          </c:spPr>
          <c:invertIfNegative val="0"/>
          <c:val>
            <c:numRef>
              <c:f>Sheet3!$B$66:$F$66</c:f>
              <c:numCache>
                <c:formatCode>General</c:formatCode>
                <c:ptCount val="5"/>
                <c:pt idx="0">
                  <c:v>138.0</c:v>
                </c:pt>
                <c:pt idx="1">
                  <c:v>1.0</c:v>
                </c:pt>
                <c:pt idx="2">
                  <c:v>185.0</c:v>
                </c:pt>
                <c:pt idx="3">
                  <c:v>72.0</c:v>
                </c:pt>
                <c:pt idx="4">
                  <c:v>8.0</c:v>
                </c:pt>
              </c:numCache>
            </c:numRef>
          </c:val>
        </c:ser>
        <c:ser>
          <c:idx val="65"/>
          <c:order val="65"/>
          <c:tx>
            <c:strRef>
              <c:f>Sheet3!$A$67</c:f>
              <c:strCache>
                <c:ptCount val="1"/>
                <c:pt idx="0">
                  <c:v>k__Bacteria;p__Cyanobacteria;c__Oscillatoriophycideae;o__Oscillatoriales;f__Phormidiaceae;g__Microcoleus;s__</c:v>
                </c:pt>
              </c:strCache>
            </c:strRef>
          </c:tx>
          <c:spPr>
            <a:solidFill>
              <a:schemeClr val="accent6">
                <a:lumMod val="60000"/>
              </a:schemeClr>
            </a:solidFill>
            <a:ln>
              <a:noFill/>
            </a:ln>
            <a:effectLst/>
          </c:spPr>
          <c:invertIfNegative val="0"/>
          <c:val>
            <c:numRef>
              <c:f>Sheet3!$B$67:$F$67</c:f>
              <c:numCache>
                <c:formatCode>General</c:formatCode>
                <c:ptCount val="5"/>
                <c:pt idx="0">
                  <c:v>11.0</c:v>
                </c:pt>
                <c:pt idx="1">
                  <c:v>0.0</c:v>
                </c:pt>
                <c:pt idx="2">
                  <c:v>0.0</c:v>
                </c:pt>
                <c:pt idx="3">
                  <c:v>0.0</c:v>
                </c:pt>
                <c:pt idx="4">
                  <c:v>1.0</c:v>
                </c:pt>
              </c:numCache>
            </c:numRef>
          </c:val>
        </c:ser>
        <c:ser>
          <c:idx val="66"/>
          <c:order val="66"/>
          <c:tx>
            <c:strRef>
              <c:f>Sheet3!$A$68</c:f>
              <c:strCache>
                <c:ptCount val="1"/>
                <c:pt idx="0">
                  <c:v>k__Bacteria;p__Cyanobacteria;c__Oscillatoriophycideae;o__Oscillatoriales;f__Phormidiaceae;g__Phormidium;s__</c:v>
                </c:pt>
              </c:strCache>
            </c:strRef>
          </c:tx>
          <c:spPr>
            <a:solidFill>
              <a:schemeClr val="accent1">
                <a:lumMod val="80000"/>
                <a:lumOff val="20000"/>
              </a:schemeClr>
            </a:solidFill>
            <a:ln>
              <a:noFill/>
            </a:ln>
            <a:effectLst/>
          </c:spPr>
          <c:invertIfNegative val="0"/>
          <c:val>
            <c:numRef>
              <c:f>Sheet3!$B$68:$F$68</c:f>
              <c:numCache>
                <c:formatCode>General</c:formatCode>
                <c:ptCount val="5"/>
                <c:pt idx="0">
                  <c:v>138.0</c:v>
                </c:pt>
                <c:pt idx="1">
                  <c:v>3.0</c:v>
                </c:pt>
                <c:pt idx="2">
                  <c:v>19.0</c:v>
                </c:pt>
                <c:pt idx="3">
                  <c:v>13.0</c:v>
                </c:pt>
                <c:pt idx="4">
                  <c:v>6.0</c:v>
                </c:pt>
              </c:numCache>
            </c:numRef>
          </c:val>
        </c:ser>
        <c:ser>
          <c:idx val="67"/>
          <c:order val="67"/>
          <c:tx>
            <c:strRef>
              <c:f>Sheet3!$A$69</c:f>
              <c:strCache>
                <c:ptCount val="1"/>
                <c:pt idx="0">
                  <c:v>k__Bacteria;p__Cyanobacteria;c__Oscillatoriophycideae;o__Oscillatoriales;f__Phormidiaceae;g__Planktothrix;s__</c:v>
                </c:pt>
              </c:strCache>
            </c:strRef>
          </c:tx>
          <c:spPr>
            <a:solidFill>
              <a:schemeClr val="accent2">
                <a:lumMod val="80000"/>
                <a:lumOff val="20000"/>
              </a:schemeClr>
            </a:solidFill>
            <a:ln>
              <a:noFill/>
            </a:ln>
            <a:effectLst/>
          </c:spPr>
          <c:invertIfNegative val="0"/>
          <c:val>
            <c:numRef>
              <c:f>Sheet3!$B$69:$F$69</c:f>
              <c:numCache>
                <c:formatCode>General</c:formatCode>
                <c:ptCount val="5"/>
                <c:pt idx="0">
                  <c:v>0.0</c:v>
                </c:pt>
                <c:pt idx="1">
                  <c:v>0.0</c:v>
                </c:pt>
                <c:pt idx="2">
                  <c:v>0.0</c:v>
                </c:pt>
                <c:pt idx="3">
                  <c:v>1.0</c:v>
                </c:pt>
                <c:pt idx="4">
                  <c:v>1.0</c:v>
                </c:pt>
              </c:numCache>
            </c:numRef>
          </c:val>
        </c:ser>
        <c:ser>
          <c:idx val="68"/>
          <c:order val="68"/>
          <c:tx>
            <c:strRef>
              <c:f>Sheet3!$A$70</c:f>
              <c:strCache>
                <c:ptCount val="1"/>
                <c:pt idx="0">
                  <c:v>k__Bacteria;p__Cyanobacteria;c__Synechococcophycideae;o__Pseudanabaenales;Other;Other;Other</c:v>
                </c:pt>
              </c:strCache>
            </c:strRef>
          </c:tx>
          <c:spPr>
            <a:solidFill>
              <a:schemeClr val="accent3">
                <a:lumMod val="80000"/>
                <a:lumOff val="20000"/>
              </a:schemeClr>
            </a:solidFill>
            <a:ln>
              <a:noFill/>
            </a:ln>
            <a:effectLst/>
          </c:spPr>
          <c:invertIfNegative val="0"/>
          <c:val>
            <c:numRef>
              <c:f>Sheet3!$B$70:$F$70</c:f>
              <c:numCache>
                <c:formatCode>General</c:formatCode>
                <c:ptCount val="5"/>
                <c:pt idx="0">
                  <c:v>2.0</c:v>
                </c:pt>
                <c:pt idx="1">
                  <c:v>0.0</c:v>
                </c:pt>
                <c:pt idx="2">
                  <c:v>0.0</c:v>
                </c:pt>
                <c:pt idx="3">
                  <c:v>0.0</c:v>
                </c:pt>
                <c:pt idx="4">
                  <c:v>0.0</c:v>
                </c:pt>
              </c:numCache>
            </c:numRef>
          </c:val>
        </c:ser>
        <c:ser>
          <c:idx val="69"/>
          <c:order val="69"/>
          <c:tx>
            <c:strRef>
              <c:f>Sheet3!$A$71</c:f>
              <c:strCache>
                <c:ptCount val="1"/>
                <c:pt idx="0">
                  <c:v>k__Bacteria;p__Cyanobacteria;c__Synechococcophycideae;o__Pseudanabaenales;f__Pseudanabaenaceae;g__;s__</c:v>
                </c:pt>
              </c:strCache>
            </c:strRef>
          </c:tx>
          <c:spPr>
            <a:solidFill>
              <a:schemeClr val="accent4">
                <a:lumMod val="80000"/>
                <a:lumOff val="20000"/>
              </a:schemeClr>
            </a:solidFill>
            <a:ln>
              <a:noFill/>
            </a:ln>
            <a:effectLst/>
          </c:spPr>
          <c:invertIfNegative val="0"/>
          <c:val>
            <c:numRef>
              <c:f>Sheet3!$B$71:$F$71</c:f>
              <c:numCache>
                <c:formatCode>General</c:formatCode>
                <c:ptCount val="5"/>
                <c:pt idx="0">
                  <c:v>0.0</c:v>
                </c:pt>
                <c:pt idx="1">
                  <c:v>1.0</c:v>
                </c:pt>
                <c:pt idx="2">
                  <c:v>0.0</c:v>
                </c:pt>
                <c:pt idx="3">
                  <c:v>1.0</c:v>
                </c:pt>
                <c:pt idx="4">
                  <c:v>0.0</c:v>
                </c:pt>
              </c:numCache>
            </c:numRef>
          </c:val>
        </c:ser>
        <c:ser>
          <c:idx val="70"/>
          <c:order val="70"/>
          <c:tx>
            <c:strRef>
              <c:f>Sheet3!$A$72</c:f>
              <c:strCache>
                <c:ptCount val="1"/>
                <c:pt idx="0">
                  <c:v>k__Bacteria;p__Cyanobacteria;c__Synechococcophycideae;o__Pseudanabaenales;f__Pseudanabaenaceae;g__Leptolyngbya;s__</c:v>
                </c:pt>
              </c:strCache>
            </c:strRef>
          </c:tx>
          <c:spPr>
            <a:solidFill>
              <a:schemeClr val="accent5">
                <a:lumMod val="80000"/>
                <a:lumOff val="20000"/>
              </a:schemeClr>
            </a:solidFill>
            <a:ln>
              <a:noFill/>
            </a:ln>
            <a:effectLst/>
          </c:spPr>
          <c:invertIfNegative val="0"/>
          <c:val>
            <c:numRef>
              <c:f>Sheet3!$B$72:$F$72</c:f>
              <c:numCache>
                <c:formatCode>General</c:formatCode>
                <c:ptCount val="5"/>
                <c:pt idx="0">
                  <c:v>1.0</c:v>
                </c:pt>
                <c:pt idx="1">
                  <c:v>4.0</c:v>
                </c:pt>
                <c:pt idx="2">
                  <c:v>1.0</c:v>
                </c:pt>
                <c:pt idx="3">
                  <c:v>5.0</c:v>
                </c:pt>
                <c:pt idx="4">
                  <c:v>0.0</c:v>
                </c:pt>
              </c:numCache>
            </c:numRef>
          </c:val>
        </c:ser>
        <c:ser>
          <c:idx val="71"/>
          <c:order val="71"/>
          <c:tx>
            <c:strRef>
              <c:f>Sheet3!$A$73</c:f>
              <c:strCache>
                <c:ptCount val="1"/>
                <c:pt idx="0">
                  <c:v>k__Bacteria;p__Cyanobacteria;c__Synechococcophycideae;o__Synechococcales;f__Synechococcaceae;g__Paulinella;s__</c:v>
                </c:pt>
              </c:strCache>
            </c:strRef>
          </c:tx>
          <c:spPr>
            <a:solidFill>
              <a:schemeClr val="accent6">
                <a:lumMod val="80000"/>
                <a:lumOff val="20000"/>
              </a:schemeClr>
            </a:solidFill>
            <a:ln>
              <a:noFill/>
            </a:ln>
            <a:effectLst/>
          </c:spPr>
          <c:invertIfNegative val="0"/>
          <c:val>
            <c:numRef>
              <c:f>Sheet3!$B$73:$F$73</c:f>
              <c:numCache>
                <c:formatCode>General</c:formatCode>
                <c:ptCount val="5"/>
                <c:pt idx="0">
                  <c:v>5.0</c:v>
                </c:pt>
                <c:pt idx="1">
                  <c:v>7.0</c:v>
                </c:pt>
                <c:pt idx="2">
                  <c:v>1.0</c:v>
                </c:pt>
                <c:pt idx="3">
                  <c:v>22.0</c:v>
                </c:pt>
                <c:pt idx="4">
                  <c:v>0.0</c:v>
                </c:pt>
              </c:numCache>
            </c:numRef>
          </c:val>
        </c:ser>
        <c:ser>
          <c:idx val="72"/>
          <c:order val="72"/>
          <c:tx>
            <c:strRef>
              <c:f>Sheet3!$A$74</c:f>
              <c:strCache>
                <c:ptCount val="1"/>
                <c:pt idx="0">
                  <c:v>k__Bacteria;p__Cyanobacteria;c__Synechococcophycideae;o__Synechococcales;f__Synechococcaceae;g__Synechococcus;s__</c:v>
                </c:pt>
              </c:strCache>
            </c:strRef>
          </c:tx>
          <c:spPr>
            <a:solidFill>
              <a:schemeClr val="accent1">
                <a:lumMod val="80000"/>
              </a:schemeClr>
            </a:solidFill>
            <a:ln>
              <a:noFill/>
            </a:ln>
            <a:effectLst/>
          </c:spPr>
          <c:invertIfNegative val="0"/>
          <c:val>
            <c:numRef>
              <c:f>Sheet3!$B$74:$F$74</c:f>
              <c:numCache>
                <c:formatCode>General</c:formatCode>
                <c:ptCount val="5"/>
                <c:pt idx="0">
                  <c:v>173.0</c:v>
                </c:pt>
                <c:pt idx="1">
                  <c:v>220.0</c:v>
                </c:pt>
                <c:pt idx="2">
                  <c:v>725.0</c:v>
                </c:pt>
                <c:pt idx="3">
                  <c:v>639.0</c:v>
                </c:pt>
                <c:pt idx="4">
                  <c:v>563.0</c:v>
                </c:pt>
              </c:numCache>
            </c:numRef>
          </c:val>
        </c:ser>
        <c:ser>
          <c:idx val="73"/>
          <c:order val="73"/>
          <c:tx>
            <c:strRef>
              <c:f>Sheet3!$A$75</c:f>
              <c:strCache>
                <c:ptCount val="1"/>
                <c:pt idx="0">
                  <c:v>k__Bacteria;p__Fibrobacteres;c__TG3;o__TG3-1;f__TSCOR003-O20;g__;s__</c:v>
                </c:pt>
              </c:strCache>
            </c:strRef>
          </c:tx>
          <c:spPr>
            <a:solidFill>
              <a:schemeClr val="accent2">
                <a:lumMod val="80000"/>
              </a:schemeClr>
            </a:solidFill>
            <a:ln>
              <a:noFill/>
            </a:ln>
            <a:effectLst/>
          </c:spPr>
          <c:invertIfNegative val="0"/>
          <c:val>
            <c:numRef>
              <c:f>Sheet3!$B$75:$F$75</c:f>
              <c:numCache>
                <c:formatCode>General</c:formatCode>
                <c:ptCount val="5"/>
                <c:pt idx="0">
                  <c:v>2.0</c:v>
                </c:pt>
                <c:pt idx="1">
                  <c:v>0.0</c:v>
                </c:pt>
                <c:pt idx="2">
                  <c:v>0.0</c:v>
                </c:pt>
                <c:pt idx="3">
                  <c:v>0.0</c:v>
                </c:pt>
                <c:pt idx="4">
                  <c:v>0.0</c:v>
                </c:pt>
              </c:numCache>
            </c:numRef>
          </c:val>
        </c:ser>
        <c:ser>
          <c:idx val="74"/>
          <c:order val="74"/>
          <c:tx>
            <c:strRef>
              <c:f>Sheet3!$A$76</c:f>
              <c:strCache>
                <c:ptCount val="1"/>
                <c:pt idx="0">
                  <c:v>k__Bacteria;p__Firmicutes;c__Bacilli;o__Bacillales;f__;g__;s__</c:v>
                </c:pt>
              </c:strCache>
            </c:strRef>
          </c:tx>
          <c:spPr>
            <a:solidFill>
              <a:schemeClr val="accent3">
                <a:lumMod val="80000"/>
              </a:schemeClr>
            </a:solidFill>
            <a:ln>
              <a:noFill/>
            </a:ln>
            <a:effectLst/>
          </c:spPr>
          <c:invertIfNegative val="0"/>
          <c:val>
            <c:numRef>
              <c:f>Sheet3!$B$76:$F$76</c:f>
              <c:numCache>
                <c:formatCode>General</c:formatCode>
                <c:ptCount val="5"/>
                <c:pt idx="0">
                  <c:v>1.0</c:v>
                </c:pt>
                <c:pt idx="1">
                  <c:v>1.0</c:v>
                </c:pt>
                <c:pt idx="2">
                  <c:v>0.0</c:v>
                </c:pt>
                <c:pt idx="3">
                  <c:v>0.0</c:v>
                </c:pt>
                <c:pt idx="4">
                  <c:v>0.0</c:v>
                </c:pt>
              </c:numCache>
            </c:numRef>
          </c:val>
        </c:ser>
        <c:ser>
          <c:idx val="75"/>
          <c:order val="75"/>
          <c:tx>
            <c:strRef>
              <c:f>Sheet3!$A$77</c:f>
              <c:strCache>
                <c:ptCount val="1"/>
                <c:pt idx="0">
                  <c:v>k__Bacteria;p__Firmicutes;c__Bacilli;o__Bacillales;f__Bacillaceae;g__Bacillus;Other</c:v>
                </c:pt>
              </c:strCache>
            </c:strRef>
          </c:tx>
          <c:spPr>
            <a:solidFill>
              <a:schemeClr val="accent4">
                <a:lumMod val="80000"/>
              </a:schemeClr>
            </a:solidFill>
            <a:ln>
              <a:noFill/>
            </a:ln>
            <a:effectLst/>
          </c:spPr>
          <c:invertIfNegative val="0"/>
          <c:val>
            <c:numRef>
              <c:f>Sheet3!$B$77:$F$77</c:f>
              <c:numCache>
                <c:formatCode>General</c:formatCode>
                <c:ptCount val="5"/>
                <c:pt idx="0">
                  <c:v>0.0</c:v>
                </c:pt>
                <c:pt idx="1">
                  <c:v>7.0</c:v>
                </c:pt>
                <c:pt idx="2">
                  <c:v>23.0</c:v>
                </c:pt>
                <c:pt idx="3">
                  <c:v>16.0</c:v>
                </c:pt>
                <c:pt idx="4">
                  <c:v>0.0</c:v>
                </c:pt>
              </c:numCache>
            </c:numRef>
          </c:val>
        </c:ser>
        <c:ser>
          <c:idx val="76"/>
          <c:order val="76"/>
          <c:tx>
            <c:strRef>
              <c:f>Sheet3!$A$78</c:f>
              <c:strCache>
                <c:ptCount val="1"/>
                <c:pt idx="0">
                  <c:v>k__Bacteria;p__Firmicutes;c__Bacilli;o__Bacillales;f__Bacillaceae;g__Bacillus;s__</c:v>
                </c:pt>
              </c:strCache>
            </c:strRef>
          </c:tx>
          <c:spPr>
            <a:solidFill>
              <a:schemeClr val="accent5">
                <a:lumMod val="80000"/>
              </a:schemeClr>
            </a:solidFill>
            <a:ln>
              <a:noFill/>
            </a:ln>
            <a:effectLst/>
          </c:spPr>
          <c:invertIfNegative val="0"/>
          <c:val>
            <c:numRef>
              <c:f>Sheet3!$B$78:$F$78</c:f>
              <c:numCache>
                <c:formatCode>General</c:formatCode>
                <c:ptCount val="5"/>
                <c:pt idx="0">
                  <c:v>3.0</c:v>
                </c:pt>
                <c:pt idx="1">
                  <c:v>4.0</c:v>
                </c:pt>
                <c:pt idx="2">
                  <c:v>4.0</c:v>
                </c:pt>
                <c:pt idx="3">
                  <c:v>5.0</c:v>
                </c:pt>
                <c:pt idx="4">
                  <c:v>2.0</c:v>
                </c:pt>
              </c:numCache>
            </c:numRef>
          </c:val>
        </c:ser>
        <c:ser>
          <c:idx val="77"/>
          <c:order val="77"/>
          <c:tx>
            <c:strRef>
              <c:f>Sheet3!$A$79</c:f>
              <c:strCache>
                <c:ptCount val="1"/>
                <c:pt idx="0">
                  <c:v>k__Bacteria;p__Firmicutes;c__Bacilli;o__Bacillales;f__Bacillaceae;g__Bacillus;s__cohnii</c:v>
                </c:pt>
              </c:strCache>
            </c:strRef>
          </c:tx>
          <c:spPr>
            <a:solidFill>
              <a:schemeClr val="accent6">
                <a:lumMod val="80000"/>
              </a:schemeClr>
            </a:solidFill>
            <a:ln>
              <a:noFill/>
            </a:ln>
            <a:effectLst/>
          </c:spPr>
          <c:invertIfNegative val="0"/>
          <c:val>
            <c:numRef>
              <c:f>Sheet3!$B$79:$F$79</c:f>
              <c:numCache>
                <c:formatCode>General</c:formatCode>
                <c:ptCount val="5"/>
                <c:pt idx="0">
                  <c:v>1.0</c:v>
                </c:pt>
                <c:pt idx="1">
                  <c:v>0.0</c:v>
                </c:pt>
                <c:pt idx="2">
                  <c:v>2.0</c:v>
                </c:pt>
                <c:pt idx="3">
                  <c:v>7.0</c:v>
                </c:pt>
                <c:pt idx="4">
                  <c:v>1.0</c:v>
                </c:pt>
              </c:numCache>
            </c:numRef>
          </c:val>
        </c:ser>
        <c:ser>
          <c:idx val="78"/>
          <c:order val="78"/>
          <c:tx>
            <c:strRef>
              <c:f>Sheet3!$A$80</c:f>
              <c:strCache>
                <c:ptCount val="1"/>
                <c:pt idx="0">
                  <c:v>k__Bacteria;p__Firmicutes;c__Bacilli;o__Bacillales;f__Bacillaceae;g__Bacillus;s__flexus</c:v>
                </c:pt>
              </c:strCache>
            </c:strRef>
          </c:tx>
          <c:spPr>
            <a:solidFill>
              <a:schemeClr val="accent1">
                <a:lumMod val="60000"/>
                <a:lumOff val="40000"/>
              </a:schemeClr>
            </a:solidFill>
            <a:ln>
              <a:noFill/>
            </a:ln>
            <a:effectLst/>
          </c:spPr>
          <c:invertIfNegative val="0"/>
          <c:val>
            <c:numRef>
              <c:f>Sheet3!$B$80:$F$80</c:f>
              <c:numCache>
                <c:formatCode>General</c:formatCode>
                <c:ptCount val="5"/>
                <c:pt idx="0">
                  <c:v>2.0</c:v>
                </c:pt>
                <c:pt idx="1">
                  <c:v>2.0</c:v>
                </c:pt>
                <c:pt idx="2">
                  <c:v>7.0</c:v>
                </c:pt>
                <c:pt idx="3">
                  <c:v>7.0</c:v>
                </c:pt>
                <c:pt idx="4">
                  <c:v>0.0</c:v>
                </c:pt>
              </c:numCache>
            </c:numRef>
          </c:val>
        </c:ser>
        <c:ser>
          <c:idx val="79"/>
          <c:order val="79"/>
          <c:tx>
            <c:strRef>
              <c:f>Sheet3!$A$81</c:f>
              <c:strCache>
                <c:ptCount val="1"/>
                <c:pt idx="0">
                  <c:v>k__Bacteria;p__Firmicutes;c__Bacilli;o__Bacillales;f__Staphylococcaceae;g__Staphylococcus;s__</c:v>
                </c:pt>
              </c:strCache>
            </c:strRef>
          </c:tx>
          <c:spPr>
            <a:solidFill>
              <a:schemeClr val="accent2">
                <a:lumMod val="60000"/>
                <a:lumOff val="40000"/>
              </a:schemeClr>
            </a:solidFill>
            <a:ln>
              <a:noFill/>
            </a:ln>
            <a:effectLst/>
          </c:spPr>
          <c:invertIfNegative val="0"/>
          <c:val>
            <c:numRef>
              <c:f>Sheet3!$B$81:$F$81</c:f>
              <c:numCache>
                <c:formatCode>General</c:formatCode>
                <c:ptCount val="5"/>
                <c:pt idx="0">
                  <c:v>0.0</c:v>
                </c:pt>
                <c:pt idx="1">
                  <c:v>0.0</c:v>
                </c:pt>
                <c:pt idx="2">
                  <c:v>0.0</c:v>
                </c:pt>
                <c:pt idx="3">
                  <c:v>2.0</c:v>
                </c:pt>
                <c:pt idx="4">
                  <c:v>0.0</c:v>
                </c:pt>
              </c:numCache>
            </c:numRef>
          </c:val>
        </c:ser>
        <c:ser>
          <c:idx val="80"/>
          <c:order val="80"/>
          <c:tx>
            <c:strRef>
              <c:f>Sheet3!$A$82</c:f>
              <c:strCache>
                <c:ptCount val="1"/>
                <c:pt idx="0">
                  <c:v>k__Bacteria;p__Firmicutes;c__Bacilli;o__Gemellales;f__Gemellaceae;g__;s__</c:v>
                </c:pt>
              </c:strCache>
            </c:strRef>
          </c:tx>
          <c:spPr>
            <a:solidFill>
              <a:schemeClr val="accent3">
                <a:lumMod val="60000"/>
                <a:lumOff val="40000"/>
              </a:schemeClr>
            </a:solidFill>
            <a:ln>
              <a:noFill/>
            </a:ln>
            <a:effectLst/>
          </c:spPr>
          <c:invertIfNegative val="0"/>
          <c:val>
            <c:numRef>
              <c:f>Sheet3!$B$82:$F$82</c:f>
              <c:numCache>
                <c:formatCode>General</c:formatCode>
                <c:ptCount val="5"/>
                <c:pt idx="0">
                  <c:v>0.0</c:v>
                </c:pt>
                <c:pt idx="1">
                  <c:v>1.0</c:v>
                </c:pt>
                <c:pt idx="2">
                  <c:v>0.0</c:v>
                </c:pt>
                <c:pt idx="3">
                  <c:v>2.0</c:v>
                </c:pt>
                <c:pt idx="4">
                  <c:v>0.0</c:v>
                </c:pt>
              </c:numCache>
            </c:numRef>
          </c:val>
        </c:ser>
        <c:ser>
          <c:idx val="81"/>
          <c:order val="81"/>
          <c:tx>
            <c:strRef>
              <c:f>Sheet3!$A$83</c:f>
              <c:strCache>
                <c:ptCount val="1"/>
                <c:pt idx="0">
                  <c:v>k__Bacteria;p__Firmicutes;c__Bacilli;o__Lactobacillales;f__Streptococcaceae;g__Lactococcus;s__</c:v>
                </c:pt>
              </c:strCache>
            </c:strRef>
          </c:tx>
          <c:spPr>
            <a:solidFill>
              <a:schemeClr val="accent4">
                <a:lumMod val="60000"/>
                <a:lumOff val="40000"/>
              </a:schemeClr>
            </a:solidFill>
            <a:ln>
              <a:noFill/>
            </a:ln>
            <a:effectLst/>
          </c:spPr>
          <c:invertIfNegative val="0"/>
          <c:val>
            <c:numRef>
              <c:f>Sheet3!$B$83:$F$83</c:f>
              <c:numCache>
                <c:formatCode>General</c:formatCode>
                <c:ptCount val="5"/>
                <c:pt idx="0">
                  <c:v>1.0</c:v>
                </c:pt>
                <c:pt idx="1">
                  <c:v>0.0</c:v>
                </c:pt>
                <c:pt idx="2">
                  <c:v>0.0</c:v>
                </c:pt>
                <c:pt idx="3">
                  <c:v>0.0</c:v>
                </c:pt>
                <c:pt idx="4">
                  <c:v>1.0</c:v>
                </c:pt>
              </c:numCache>
            </c:numRef>
          </c:val>
        </c:ser>
        <c:ser>
          <c:idx val="82"/>
          <c:order val="82"/>
          <c:tx>
            <c:strRef>
              <c:f>Sheet3!$A$84</c:f>
              <c:strCache>
                <c:ptCount val="1"/>
                <c:pt idx="0">
                  <c:v>k__Bacteria;p__Firmicutes;c__Bacilli;o__Lactobacillales;f__Streptococcaceae;g__Streptococcus;s__</c:v>
                </c:pt>
              </c:strCache>
            </c:strRef>
          </c:tx>
          <c:spPr>
            <a:solidFill>
              <a:schemeClr val="accent5">
                <a:lumMod val="60000"/>
                <a:lumOff val="40000"/>
              </a:schemeClr>
            </a:solidFill>
            <a:ln>
              <a:noFill/>
            </a:ln>
            <a:effectLst/>
          </c:spPr>
          <c:invertIfNegative val="0"/>
          <c:val>
            <c:numRef>
              <c:f>Sheet3!$B$84:$F$84</c:f>
              <c:numCache>
                <c:formatCode>General</c:formatCode>
                <c:ptCount val="5"/>
                <c:pt idx="0">
                  <c:v>0.0</c:v>
                </c:pt>
                <c:pt idx="1">
                  <c:v>0.0</c:v>
                </c:pt>
                <c:pt idx="2">
                  <c:v>0.0</c:v>
                </c:pt>
                <c:pt idx="3">
                  <c:v>6.0</c:v>
                </c:pt>
                <c:pt idx="4">
                  <c:v>1.0</c:v>
                </c:pt>
              </c:numCache>
            </c:numRef>
          </c:val>
        </c:ser>
        <c:ser>
          <c:idx val="83"/>
          <c:order val="83"/>
          <c:tx>
            <c:strRef>
              <c:f>Sheet3!$A$85</c:f>
              <c:strCache>
                <c:ptCount val="1"/>
                <c:pt idx="0">
                  <c:v>k__Bacteria;p__Firmicutes;c__Bacilli;o__Turicibacterales;f__Turicibacteraceae;g__Turicibacter;s__</c:v>
                </c:pt>
              </c:strCache>
            </c:strRef>
          </c:tx>
          <c:spPr>
            <a:solidFill>
              <a:schemeClr val="accent6">
                <a:lumMod val="60000"/>
                <a:lumOff val="40000"/>
              </a:schemeClr>
            </a:solidFill>
            <a:ln>
              <a:noFill/>
            </a:ln>
            <a:effectLst/>
          </c:spPr>
          <c:invertIfNegative val="0"/>
          <c:val>
            <c:numRef>
              <c:f>Sheet3!$B$85:$F$85</c:f>
              <c:numCache>
                <c:formatCode>General</c:formatCode>
                <c:ptCount val="5"/>
                <c:pt idx="0">
                  <c:v>135.0</c:v>
                </c:pt>
                <c:pt idx="1">
                  <c:v>81.0</c:v>
                </c:pt>
                <c:pt idx="2">
                  <c:v>122.0</c:v>
                </c:pt>
                <c:pt idx="3">
                  <c:v>34.0</c:v>
                </c:pt>
                <c:pt idx="4">
                  <c:v>55.0</c:v>
                </c:pt>
              </c:numCache>
            </c:numRef>
          </c:val>
        </c:ser>
        <c:ser>
          <c:idx val="84"/>
          <c:order val="84"/>
          <c:tx>
            <c:strRef>
              <c:f>Sheet3!$A$86</c:f>
              <c:strCache>
                <c:ptCount val="1"/>
                <c:pt idx="0">
                  <c:v>k__Bacteria;p__Firmicutes;c__Clostridia;o__Clostridiales;Other;Other;Other</c:v>
                </c:pt>
              </c:strCache>
            </c:strRef>
          </c:tx>
          <c:spPr>
            <a:solidFill>
              <a:schemeClr val="accent1">
                <a:lumMod val="50000"/>
              </a:schemeClr>
            </a:solidFill>
            <a:ln>
              <a:noFill/>
            </a:ln>
            <a:effectLst/>
          </c:spPr>
          <c:invertIfNegative val="0"/>
          <c:val>
            <c:numRef>
              <c:f>Sheet3!$B$86:$F$86</c:f>
              <c:numCache>
                <c:formatCode>General</c:formatCode>
                <c:ptCount val="5"/>
                <c:pt idx="0">
                  <c:v>31.0</c:v>
                </c:pt>
                <c:pt idx="1">
                  <c:v>14.0</c:v>
                </c:pt>
                <c:pt idx="2">
                  <c:v>11.0</c:v>
                </c:pt>
                <c:pt idx="3">
                  <c:v>21.0</c:v>
                </c:pt>
                <c:pt idx="4">
                  <c:v>6.0</c:v>
                </c:pt>
              </c:numCache>
            </c:numRef>
          </c:val>
        </c:ser>
        <c:ser>
          <c:idx val="85"/>
          <c:order val="85"/>
          <c:tx>
            <c:strRef>
              <c:f>Sheet3!$A$87</c:f>
              <c:strCache>
                <c:ptCount val="1"/>
                <c:pt idx="0">
                  <c:v>k__Bacteria;p__Firmicutes;c__Clostridia;o__Clostridiales;f__;g__;s__</c:v>
                </c:pt>
              </c:strCache>
            </c:strRef>
          </c:tx>
          <c:spPr>
            <a:solidFill>
              <a:schemeClr val="accent2">
                <a:lumMod val="50000"/>
              </a:schemeClr>
            </a:solidFill>
            <a:ln>
              <a:noFill/>
            </a:ln>
            <a:effectLst/>
          </c:spPr>
          <c:invertIfNegative val="0"/>
          <c:val>
            <c:numRef>
              <c:f>Sheet3!$B$87:$F$87</c:f>
              <c:numCache>
                <c:formatCode>General</c:formatCode>
                <c:ptCount val="5"/>
                <c:pt idx="0">
                  <c:v>24.0</c:v>
                </c:pt>
                <c:pt idx="1">
                  <c:v>28.0</c:v>
                </c:pt>
                <c:pt idx="2">
                  <c:v>13.0</c:v>
                </c:pt>
                <c:pt idx="3">
                  <c:v>8.0</c:v>
                </c:pt>
                <c:pt idx="4">
                  <c:v>17.0</c:v>
                </c:pt>
              </c:numCache>
            </c:numRef>
          </c:val>
        </c:ser>
        <c:ser>
          <c:idx val="86"/>
          <c:order val="86"/>
          <c:tx>
            <c:strRef>
              <c:f>Sheet3!$A$88</c:f>
              <c:strCache>
                <c:ptCount val="1"/>
                <c:pt idx="0">
                  <c:v>k__Bacteria;p__Firmicutes;c__Clostridia;o__Clostridiales;f__Clostridiaceae;Other;Other</c:v>
                </c:pt>
              </c:strCache>
            </c:strRef>
          </c:tx>
          <c:spPr>
            <a:solidFill>
              <a:schemeClr val="accent3">
                <a:lumMod val="50000"/>
              </a:schemeClr>
            </a:solidFill>
            <a:ln>
              <a:noFill/>
            </a:ln>
            <a:effectLst/>
          </c:spPr>
          <c:invertIfNegative val="0"/>
          <c:val>
            <c:numRef>
              <c:f>Sheet3!$B$88:$F$88</c:f>
              <c:numCache>
                <c:formatCode>General</c:formatCode>
                <c:ptCount val="5"/>
                <c:pt idx="0">
                  <c:v>231.0</c:v>
                </c:pt>
                <c:pt idx="1">
                  <c:v>127.0</c:v>
                </c:pt>
                <c:pt idx="2">
                  <c:v>77.0</c:v>
                </c:pt>
                <c:pt idx="3">
                  <c:v>33.0</c:v>
                </c:pt>
                <c:pt idx="4">
                  <c:v>67.0</c:v>
                </c:pt>
              </c:numCache>
            </c:numRef>
          </c:val>
        </c:ser>
        <c:ser>
          <c:idx val="87"/>
          <c:order val="87"/>
          <c:tx>
            <c:strRef>
              <c:f>Sheet3!$A$89</c:f>
              <c:strCache>
                <c:ptCount val="1"/>
                <c:pt idx="0">
                  <c:v>k__Bacteria;p__Firmicutes;c__Clostridia;o__Clostridiales;f__Clostridiaceae;g__;s__</c:v>
                </c:pt>
              </c:strCache>
            </c:strRef>
          </c:tx>
          <c:spPr>
            <a:solidFill>
              <a:schemeClr val="accent4">
                <a:lumMod val="50000"/>
              </a:schemeClr>
            </a:solidFill>
            <a:ln>
              <a:noFill/>
            </a:ln>
            <a:effectLst/>
          </c:spPr>
          <c:invertIfNegative val="0"/>
          <c:val>
            <c:numRef>
              <c:f>Sheet3!$B$89:$F$89</c:f>
              <c:numCache>
                <c:formatCode>General</c:formatCode>
                <c:ptCount val="5"/>
                <c:pt idx="0">
                  <c:v>5228.0</c:v>
                </c:pt>
                <c:pt idx="1">
                  <c:v>3171.0</c:v>
                </c:pt>
                <c:pt idx="2">
                  <c:v>2523.0</c:v>
                </c:pt>
                <c:pt idx="3">
                  <c:v>2091.0</c:v>
                </c:pt>
                <c:pt idx="4">
                  <c:v>2425.0</c:v>
                </c:pt>
              </c:numCache>
            </c:numRef>
          </c:val>
        </c:ser>
        <c:ser>
          <c:idx val="88"/>
          <c:order val="88"/>
          <c:tx>
            <c:strRef>
              <c:f>Sheet3!$A$90</c:f>
              <c:strCache>
                <c:ptCount val="1"/>
                <c:pt idx="0">
                  <c:v>k__Bacteria;p__Firmicutes;c__Clostridia;o__Clostridiales;f__Clostridiaceae;g__02d06;s__</c:v>
                </c:pt>
              </c:strCache>
            </c:strRef>
          </c:tx>
          <c:spPr>
            <a:solidFill>
              <a:schemeClr val="accent5">
                <a:lumMod val="50000"/>
              </a:schemeClr>
            </a:solidFill>
            <a:ln>
              <a:noFill/>
            </a:ln>
            <a:effectLst/>
          </c:spPr>
          <c:invertIfNegative val="0"/>
          <c:val>
            <c:numRef>
              <c:f>Sheet3!$B$90:$F$90</c:f>
              <c:numCache>
                <c:formatCode>General</c:formatCode>
                <c:ptCount val="5"/>
                <c:pt idx="0">
                  <c:v>1.0</c:v>
                </c:pt>
                <c:pt idx="1">
                  <c:v>2.0</c:v>
                </c:pt>
                <c:pt idx="2">
                  <c:v>0.0</c:v>
                </c:pt>
                <c:pt idx="3">
                  <c:v>0.0</c:v>
                </c:pt>
                <c:pt idx="4">
                  <c:v>0.0</c:v>
                </c:pt>
              </c:numCache>
            </c:numRef>
          </c:val>
        </c:ser>
        <c:ser>
          <c:idx val="89"/>
          <c:order val="89"/>
          <c:tx>
            <c:strRef>
              <c:f>Sheet3!$A$91</c:f>
              <c:strCache>
                <c:ptCount val="1"/>
                <c:pt idx="0">
                  <c:v>k__Bacteria;p__Firmicutes;c__Clostridia;o__Clostridiales;f__Clostridiaceae;g__Caloramator;s__</c:v>
                </c:pt>
              </c:strCache>
            </c:strRef>
          </c:tx>
          <c:spPr>
            <a:solidFill>
              <a:schemeClr val="accent6">
                <a:lumMod val="50000"/>
              </a:schemeClr>
            </a:solidFill>
            <a:ln>
              <a:noFill/>
            </a:ln>
            <a:effectLst/>
          </c:spPr>
          <c:invertIfNegative val="0"/>
          <c:val>
            <c:numRef>
              <c:f>Sheet3!$B$91:$F$91</c:f>
              <c:numCache>
                <c:formatCode>General</c:formatCode>
                <c:ptCount val="5"/>
                <c:pt idx="0">
                  <c:v>2.0</c:v>
                </c:pt>
                <c:pt idx="1">
                  <c:v>2.0</c:v>
                </c:pt>
                <c:pt idx="2">
                  <c:v>2.0</c:v>
                </c:pt>
                <c:pt idx="3">
                  <c:v>18.0</c:v>
                </c:pt>
                <c:pt idx="4">
                  <c:v>1.0</c:v>
                </c:pt>
              </c:numCache>
            </c:numRef>
          </c:val>
        </c:ser>
        <c:ser>
          <c:idx val="90"/>
          <c:order val="90"/>
          <c:tx>
            <c:strRef>
              <c:f>Sheet3!$A$92</c:f>
              <c:strCache>
                <c:ptCount val="1"/>
                <c:pt idx="0">
                  <c:v>k__Bacteria;p__Firmicutes;c__Clostridia;o__Clostridiales;f__Clostridiaceae;g__Clostridium;Other</c:v>
                </c:pt>
              </c:strCache>
            </c:strRef>
          </c:tx>
          <c:spPr>
            <a:solidFill>
              <a:schemeClr val="accent1">
                <a:lumMod val="70000"/>
                <a:lumOff val="30000"/>
              </a:schemeClr>
            </a:solidFill>
            <a:ln>
              <a:noFill/>
            </a:ln>
            <a:effectLst/>
          </c:spPr>
          <c:invertIfNegative val="0"/>
          <c:val>
            <c:numRef>
              <c:f>Sheet3!$B$92:$F$92</c:f>
              <c:numCache>
                <c:formatCode>General</c:formatCode>
                <c:ptCount val="5"/>
                <c:pt idx="0">
                  <c:v>319.0</c:v>
                </c:pt>
                <c:pt idx="1">
                  <c:v>235.0</c:v>
                </c:pt>
                <c:pt idx="2">
                  <c:v>158.0</c:v>
                </c:pt>
                <c:pt idx="3">
                  <c:v>86.0</c:v>
                </c:pt>
                <c:pt idx="4">
                  <c:v>187.0</c:v>
                </c:pt>
              </c:numCache>
            </c:numRef>
          </c:val>
        </c:ser>
        <c:ser>
          <c:idx val="91"/>
          <c:order val="91"/>
          <c:tx>
            <c:strRef>
              <c:f>Sheet3!$A$93</c:f>
              <c:strCache>
                <c:ptCount val="1"/>
                <c:pt idx="0">
                  <c:v>k__Bacteria;p__Firmicutes;c__Clostridia;o__Clostridiales;f__Clostridiaceae;g__Clostridium;s__</c:v>
                </c:pt>
              </c:strCache>
            </c:strRef>
          </c:tx>
          <c:spPr>
            <a:solidFill>
              <a:schemeClr val="accent2">
                <a:lumMod val="70000"/>
                <a:lumOff val="30000"/>
              </a:schemeClr>
            </a:solidFill>
            <a:ln>
              <a:noFill/>
            </a:ln>
            <a:effectLst/>
          </c:spPr>
          <c:invertIfNegative val="0"/>
          <c:val>
            <c:numRef>
              <c:f>Sheet3!$B$93:$F$93</c:f>
              <c:numCache>
                <c:formatCode>General</c:formatCode>
                <c:ptCount val="5"/>
                <c:pt idx="0">
                  <c:v>437.0</c:v>
                </c:pt>
                <c:pt idx="1">
                  <c:v>440.0</c:v>
                </c:pt>
                <c:pt idx="2">
                  <c:v>389.0</c:v>
                </c:pt>
                <c:pt idx="3">
                  <c:v>228.0</c:v>
                </c:pt>
                <c:pt idx="4">
                  <c:v>241.0</c:v>
                </c:pt>
              </c:numCache>
            </c:numRef>
          </c:val>
        </c:ser>
        <c:ser>
          <c:idx val="92"/>
          <c:order val="92"/>
          <c:tx>
            <c:strRef>
              <c:f>Sheet3!$A$94</c:f>
              <c:strCache>
                <c:ptCount val="1"/>
                <c:pt idx="0">
                  <c:v>k__Bacteria;p__Firmicutes;c__Clostridia;o__Clostridiales;f__Clostridiaceae;g__Clostridium;s__intestinale</c:v>
                </c:pt>
              </c:strCache>
            </c:strRef>
          </c:tx>
          <c:spPr>
            <a:solidFill>
              <a:schemeClr val="accent3">
                <a:lumMod val="70000"/>
                <a:lumOff val="30000"/>
              </a:schemeClr>
            </a:solidFill>
            <a:ln>
              <a:noFill/>
            </a:ln>
            <a:effectLst/>
          </c:spPr>
          <c:invertIfNegative val="0"/>
          <c:val>
            <c:numRef>
              <c:f>Sheet3!$B$94:$F$94</c:f>
              <c:numCache>
                <c:formatCode>General</c:formatCode>
                <c:ptCount val="5"/>
                <c:pt idx="0">
                  <c:v>1.0</c:v>
                </c:pt>
                <c:pt idx="1">
                  <c:v>1.0</c:v>
                </c:pt>
                <c:pt idx="2">
                  <c:v>0.0</c:v>
                </c:pt>
                <c:pt idx="3">
                  <c:v>0.0</c:v>
                </c:pt>
                <c:pt idx="4">
                  <c:v>0.0</c:v>
                </c:pt>
              </c:numCache>
            </c:numRef>
          </c:val>
        </c:ser>
        <c:ser>
          <c:idx val="93"/>
          <c:order val="93"/>
          <c:tx>
            <c:strRef>
              <c:f>Sheet3!$A$95</c:f>
              <c:strCache>
                <c:ptCount val="1"/>
                <c:pt idx="0">
                  <c:v>k__Bacteria;p__Firmicutes;c__Clostridia;o__Clostridiales;f__Clostridiaceae;g__Clostridium;s__perfringens</c:v>
                </c:pt>
              </c:strCache>
            </c:strRef>
          </c:tx>
          <c:spPr>
            <a:solidFill>
              <a:schemeClr val="accent4">
                <a:lumMod val="70000"/>
                <a:lumOff val="30000"/>
              </a:schemeClr>
            </a:solidFill>
            <a:ln>
              <a:noFill/>
            </a:ln>
            <a:effectLst/>
          </c:spPr>
          <c:invertIfNegative val="0"/>
          <c:val>
            <c:numRef>
              <c:f>Sheet3!$B$95:$F$95</c:f>
              <c:numCache>
                <c:formatCode>General</c:formatCode>
                <c:ptCount val="5"/>
                <c:pt idx="0">
                  <c:v>1244.0</c:v>
                </c:pt>
                <c:pt idx="1">
                  <c:v>994.0</c:v>
                </c:pt>
                <c:pt idx="2">
                  <c:v>1260.0</c:v>
                </c:pt>
                <c:pt idx="3">
                  <c:v>912.0</c:v>
                </c:pt>
                <c:pt idx="4">
                  <c:v>560.0</c:v>
                </c:pt>
              </c:numCache>
            </c:numRef>
          </c:val>
        </c:ser>
        <c:ser>
          <c:idx val="94"/>
          <c:order val="94"/>
          <c:tx>
            <c:strRef>
              <c:f>Sheet3!$A$96</c:f>
              <c:strCache>
                <c:ptCount val="1"/>
                <c:pt idx="0">
                  <c:v>k__Bacteria;p__Firmicutes;c__Clostridia;o__Clostridiales;f__Clostridiaceae;g__SMB53;s__</c:v>
                </c:pt>
              </c:strCache>
            </c:strRef>
          </c:tx>
          <c:spPr>
            <a:solidFill>
              <a:schemeClr val="accent5">
                <a:lumMod val="70000"/>
                <a:lumOff val="30000"/>
              </a:schemeClr>
            </a:solidFill>
            <a:ln>
              <a:noFill/>
            </a:ln>
            <a:effectLst/>
          </c:spPr>
          <c:invertIfNegative val="0"/>
          <c:val>
            <c:numRef>
              <c:f>Sheet3!$B$96:$F$96</c:f>
              <c:numCache>
                <c:formatCode>General</c:formatCode>
                <c:ptCount val="5"/>
                <c:pt idx="0">
                  <c:v>49.0</c:v>
                </c:pt>
                <c:pt idx="1">
                  <c:v>22.0</c:v>
                </c:pt>
                <c:pt idx="2">
                  <c:v>10.0</c:v>
                </c:pt>
                <c:pt idx="3">
                  <c:v>11.0</c:v>
                </c:pt>
                <c:pt idx="4">
                  <c:v>11.0</c:v>
                </c:pt>
              </c:numCache>
            </c:numRef>
          </c:val>
        </c:ser>
        <c:ser>
          <c:idx val="95"/>
          <c:order val="95"/>
          <c:tx>
            <c:strRef>
              <c:f>Sheet3!$A$97</c:f>
              <c:strCache>
                <c:ptCount val="1"/>
                <c:pt idx="0">
                  <c:v>k__Bacteria;p__Firmicutes;c__Clostridia;o__Clostridiales;f__Clostridiaceae;g__Sarcina;s__</c:v>
                </c:pt>
              </c:strCache>
            </c:strRef>
          </c:tx>
          <c:spPr>
            <a:solidFill>
              <a:schemeClr val="accent6">
                <a:lumMod val="70000"/>
                <a:lumOff val="30000"/>
              </a:schemeClr>
            </a:solidFill>
            <a:ln>
              <a:noFill/>
            </a:ln>
            <a:effectLst/>
          </c:spPr>
          <c:invertIfNegative val="0"/>
          <c:val>
            <c:numRef>
              <c:f>Sheet3!$B$97:$F$97</c:f>
              <c:numCache>
                <c:formatCode>General</c:formatCode>
                <c:ptCount val="5"/>
                <c:pt idx="0">
                  <c:v>5.0</c:v>
                </c:pt>
                <c:pt idx="1">
                  <c:v>8.0</c:v>
                </c:pt>
                <c:pt idx="2">
                  <c:v>5.0</c:v>
                </c:pt>
                <c:pt idx="3">
                  <c:v>1.0</c:v>
                </c:pt>
                <c:pt idx="4">
                  <c:v>7.0</c:v>
                </c:pt>
              </c:numCache>
            </c:numRef>
          </c:val>
        </c:ser>
        <c:ser>
          <c:idx val="96"/>
          <c:order val="96"/>
          <c:tx>
            <c:strRef>
              <c:f>Sheet3!$A$98</c:f>
              <c:strCache>
                <c:ptCount val="1"/>
                <c:pt idx="0">
                  <c:v>k__Bacteria;p__Firmicutes;c__Clostridia;o__Clostridiales;f__Lachnospiraceae;Other;Other</c:v>
                </c:pt>
              </c:strCache>
            </c:strRef>
          </c:tx>
          <c:spPr>
            <a:solidFill>
              <a:schemeClr val="accent1">
                <a:lumMod val="70000"/>
              </a:schemeClr>
            </a:solidFill>
            <a:ln>
              <a:noFill/>
            </a:ln>
            <a:effectLst/>
          </c:spPr>
          <c:invertIfNegative val="0"/>
          <c:val>
            <c:numRef>
              <c:f>Sheet3!$B$98:$F$98</c:f>
              <c:numCache>
                <c:formatCode>General</c:formatCode>
                <c:ptCount val="5"/>
                <c:pt idx="0">
                  <c:v>19.0</c:v>
                </c:pt>
                <c:pt idx="1">
                  <c:v>84.0</c:v>
                </c:pt>
                <c:pt idx="2">
                  <c:v>39.0</c:v>
                </c:pt>
                <c:pt idx="3">
                  <c:v>2.0</c:v>
                </c:pt>
                <c:pt idx="4">
                  <c:v>90.0</c:v>
                </c:pt>
              </c:numCache>
            </c:numRef>
          </c:val>
        </c:ser>
        <c:ser>
          <c:idx val="97"/>
          <c:order val="97"/>
          <c:tx>
            <c:strRef>
              <c:f>Sheet3!$A$99</c:f>
              <c:strCache>
                <c:ptCount val="1"/>
                <c:pt idx="0">
                  <c:v>k__Bacteria;p__Firmicutes;c__Clostridia;o__Clostridiales;f__Lachnospiraceae;g__;s__</c:v>
                </c:pt>
              </c:strCache>
            </c:strRef>
          </c:tx>
          <c:spPr>
            <a:solidFill>
              <a:schemeClr val="accent2">
                <a:lumMod val="70000"/>
              </a:schemeClr>
            </a:solidFill>
            <a:ln>
              <a:noFill/>
            </a:ln>
            <a:effectLst/>
          </c:spPr>
          <c:invertIfNegative val="0"/>
          <c:val>
            <c:numRef>
              <c:f>Sheet3!$B$99:$F$99</c:f>
              <c:numCache>
                <c:formatCode>General</c:formatCode>
                <c:ptCount val="5"/>
                <c:pt idx="0">
                  <c:v>23.0</c:v>
                </c:pt>
                <c:pt idx="1">
                  <c:v>48.0</c:v>
                </c:pt>
                <c:pt idx="2">
                  <c:v>28.0</c:v>
                </c:pt>
                <c:pt idx="3">
                  <c:v>28.0</c:v>
                </c:pt>
                <c:pt idx="4">
                  <c:v>41.0</c:v>
                </c:pt>
              </c:numCache>
            </c:numRef>
          </c:val>
        </c:ser>
        <c:ser>
          <c:idx val="98"/>
          <c:order val="98"/>
          <c:tx>
            <c:strRef>
              <c:f>Sheet3!$A$100</c:f>
              <c:strCache>
                <c:ptCount val="1"/>
                <c:pt idx="0">
                  <c:v>k__Bacteria;p__Firmicutes;c__Clostridia;o__Clostridiales;f__Lachnospiraceae;g__Blautia;s__</c:v>
                </c:pt>
              </c:strCache>
            </c:strRef>
          </c:tx>
          <c:spPr>
            <a:solidFill>
              <a:schemeClr val="accent3">
                <a:lumMod val="70000"/>
              </a:schemeClr>
            </a:solidFill>
            <a:ln>
              <a:noFill/>
            </a:ln>
            <a:effectLst/>
          </c:spPr>
          <c:invertIfNegative val="0"/>
          <c:val>
            <c:numRef>
              <c:f>Sheet3!$B$100:$F$100</c:f>
              <c:numCache>
                <c:formatCode>General</c:formatCode>
                <c:ptCount val="5"/>
                <c:pt idx="0">
                  <c:v>0.0</c:v>
                </c:pt>
                <c:pt idx="1">
                  <c:v>5.0</c:v>
                </c:pt>
                <c:pt idx="2">
                  <c:v>0.0</c:v>
                </c:pt>
                <c:pt idx="3">
                  <c:v>0.0</c:v>
                </c:pt>
                <c:pt idx="4">
                  <c:v>1.0</c:v>
                </c:pt>
              </c:numCache>
            </c:numRef>
          </c:val>
        </c:ser>
        <c:ser>
          <c:idx val="99"/>
          <c:order val="99"/>
          <c:tx>
            <c:strRef>
              <c:f>Sheet3!$A$101</c:f>
              <c:strCache>
                <c:ptCount val="1"/>
                <c:pt idx="0">
                  <c:v>k__Bacteria;p__Firmicutes;c__Clostridia;o__Clostridiales;f__Lachnospiraceae;g__Coprococcus;s__</c:v>
                </c:pt>
              </c:strCache>
            </c:strRef>
          </c:tx>
          <c:spPr>
            <a:solidFill>
              <a:schemeClr val="accent4">
                <a:lumMod val="70000"/>
              </a:schemeClr>
            </a:solidFill>
            <a:ln>
              <a:noFill/>
            </a:ln>
            <a:effectLst/>
          </c:spPr>
          <c:invertIfNegative val="0"/>
          <c:val>
            <c:numRef>
              <c:f>Sheet3!$B$101:$F$101</c:f>
              <c:numCache>
                <c:formatCode>General</c:formatCode>
                <c:ptCount val="5"/>
                <c:pt idx="0">
                  <c:v>37.0</c:v>
                </c:pt>
                <c:pt idx="1">
                  <c:v>106.0</c:v>
                </c:pt>
                <c:pt idx="2">
                  <c:v>50.0</c:v>
                </c:pt>
                <c:pt idx="3">
                  <c:v>3.0</c:v>
                </c:pt>
                <c:pt idx="4">
                  <c:v>75.0</c:v>
                </c:pt>
              </c:numCache>
            </c:numRef>
          </c:val>
        </c:ser>
        <c:ser>
          <c:idx val="100"/>
          <c:order val="100"/>
          <c:tx>
            <c:strRef>
              <c:f>Sheet3!$A$102</c:f>
              <c:strCache>
                <c:ptCount val="1"/>
                <c:pt idx="0">
                  <c:v>k__Bacteria;p__Firmicutes;c__Clostridia;o__Clostridiales;f__Lachnospiraceae;g__Epulopiscium;s__</c:v>
                </c:pt>
              </c:strCache>
            </c:strRef>
          </c:tx>
          <c:spPr>
            <a:solidFill>
              <a:schemeClr val="accent5">
                <a:lumMod val="70000"/>
              </a:schemeClr>
            </a:solidFill>
            <a:ln>
              <a:noFill/>
            </a:ln>
            <a:effectLst/>
          </c:spPr>
          <c:invertIfNegative val="0"/>
          <c:val>
            <c:numRef>
              <c:f>Sheet3!$B$102:$F$102</c:f>
              <c:numCache>
                <c:formatCode>General</c:formatCode>
                <c:ptCount val="5"/>
                <c:pt idx="0">
                  <c:v>69.0</c:v>
                </c:pt>
                <c:pt idx="1">
                  <c:v>90.0</c:v>
                </c:pt>
                <c:pt idx="2">
                  <c:v>85.0</c:v>
                </c:pt>
                <c:pt idx="3">
                  <c:v>50.0</c:v>
                </c:pt>
                <c:pt idx="4">
                  <c:v>117.0</c:v>
                </c:pt>
              </c:numCache>
            </c:numRef>
          </c:val>
        </c:ser>
        <c:ser>
          <c:idx val="101"/>
          <c:order val="101"/>
          <c:tx>
            <c:strRef>
              <c:f>Sheet3!$A$103</c:f>
              <c:strCache>
                <c:ptCount val="1"/>
                <c:pt idx="0">
                  <c:v>k__Bacteria;p__Firmicutes;c__Clostridia;o__Clostridiales;f__Peptostreptococcaceae;Other;Other</c:v>
                </c:pt>
              </c:strCache>
            </c:strRef>
          </c:tx>
          <c:spPr>
            <a:solidFill>
              <a:schemeClr val="accent6">
                <a:lumMod val="70000"/>
              </a:schemeClr>
            </a:solidFill>
            <a:ln>
              <a:noFill/>
            </a:ln>
            <a:effectLst/>
          </c:spPr>
          <c:invertIfNegative val="0"/>
          <c:val>
            <c:numRef>
              <c:f>Sheet3!$B$103:$F$103</c:f>
              <c:numCache>
                <c:formatCode>General</c:formatCode>
                <c:ptCount val="5"/>
                <c:pt idx="0">
                  <c:v>314.0</c:v>
                </c:pt>
                <c:pt idx="1">
                  <c:v>143.0</c:v>
                </c:pt>
                <c:pt idx="2">
                  <c:v>128.0</c:v>
                </c:pt>
                <c:pt idx="3">
                  <c:v>186.0</c:v>
                </c:pt>
                <c:pt idx="4">
                  <c:v>121.0</c:v>
                </c:pt>
              </c:numCache>
            </c:numRef>
          </c:val>
        </c:ser>
        <c:ser>
          <c:idx val="102"/>
          <c:order val="102"/>
          <c:tx>
            <c:strRef>
              <c:f>Sheet3!$A$104</c:f>
              <c:strCache>
                <c:ptCount val="1"/>
                <c:pt idx="0">
                  <c:v>k__Bacteria;p__Firmicutes;c__Clostridia;o__Clostridiales;f__Peptostreptococcaceae;g__;s__</c:v>
                </c:pt>
              </c:strCache>
            </c:strRef>
          </c:tx>
          <c:spPr>
            <a:solidFill>
              <a:schemeClr val="accent1">
                <a:lumMod val="50000"/>
                <a:lumOff val="50000"/>
              </a:schemeClr>
            </a:solidFill>
            <a:ln>
              <a:noFill/>
            </a:ln>
            <a:effectLst/>
          </c:spPr>
          <c:invertIfNegative val="0"/>
          <c:val>
            <c:numRef>
              <c:f>Sheet3!$B$104:$F$104</c:f>
              <c:numCache>
                <c:formatCode>General</c:formatCode>
                <c:ptCount val="5"/>
                <c:pt idx="0">
                  <c:v>2317.0</c:v>
                </c:pt>
                <c:pt idx="1">
                  <c:v>1804.0</c:v>
                </c:pt>
                <c:pt idx="2">
                  <c:v>1522.0</c:v>
                </c:pt>
                <c:pt idx="3">
                  <c:v>3498.0</c:v>
                </c:pt>
                <c:pt idx="4">
                  <c:v>634.0</c:v>
                </c:pt>
              </c:numCache>
            </c:numRef>
          </c:val>
        </c:ser>
        <c:ser>
          <c:idx val="103"/>
          <c:order val="103"/>
          <c:tx>
            <c:strRef>
              <c:f>Sheet3!$A$105</c:f>
              <c:strCache>
                <c:ptCount val="1"/>
                <c:pt idx="0">
                  <c:v>k__Bacteria;p__Firmicutes;c__Clostridia;o__Clostridiales;f__Peptostreptococcaceae;g__Clostridium;s__ruminantium</c:v>
                </c:pt>
              </c:strCache>
            </c:strRef>
          </c:tx>
          <c:spPr>
            <a:solidFill>
              <a:schemeClr val="accent2">
                <a:lumMod val="50000"/>
                <a:lumOff val="50000"/>
              </a:schemeClr>
            </a:solidFill>
            <a:ln>
              <a:noFill/>
            </a:ln>
            <a:effectLst/>
          </c:spPr>
          <c:invertIfNegative val="0"/>
          <c:val>
            <c:numRef>
              <c:f>Sheet3!$B$105:$F$105</c:f>
              <c:numCache>
                <c:formatCode>General</c:formatCode>
                <c:ptCount val="5"/>
                <c:pt idx="0">
                  <c:v>2.0</c:v>
                </c:pt>
                <c:pt idx="1">
                  <c:v>0.0</c:v>
                </c:pt>
                <c:pt idx="2">
                  <c:v>0.0</c:v>
                </c:pt>
                <c:pt idx="3">
                  <c:v>0.0</c:v>
                </c:pt>
                <c:pt idx="4">
                  <c:v>0.0</c:v>
                </c:pt>
              </c:numCache>
            </c:numRef>
          </c:val>
        </c:ser>
        <c:ser>
          <c:idx val="104"/>
          <c:order val="104"/>
          <c:tx>
            <c:strRef>
              <c:f>Sheet3!$A$106</c:f>
              <c:strCache>
                <c:ptCount val="1"/>
                <c:pt idx="0">
                  <c:v>k__Bacteria;p__Firmicutes;c__Clostridia;o__Clostridiales;f__Ruminococcaceae;g__;s__</c:v>
                </c:pt>
              </c:strCache>
            </c:strRef>
          </c:tx>
          <c:spPr>
            <a:solidFill>
              <a:schemeClr val="accent3">
                <a:lumMod val="50000"/>
                <a:lumOff val="50000"/>
              </a:schemeClr>
            </a:solidFill>
            <a:ln>
              <a:noFill/>
            </a:ln>
            <a:effectLst/>
          </c:spPr>
          <c:invertIfNegative val="0"/>
          <c:val>
            <c:numRef>
              <c:f>Sheet3!$B$106:$F$106</c:f>
              <c:numCache>
                <c:formatCode>General</c:formatCode>
                <c:ptCount val="5"/>
                <c:pt idx="0">
                  <c:v>8.0</c:v>
                </c:pt>
                <c:pt idx="1">
                  <c:v>21.0</c:v>
                </c:pt>
                <c:pt idx="2">
                  <c:v>15.0</c:v>
                </c:pt>
                <c:pt idx="3">
                  <c:v>30.0</c:v>
                </c:pt>
                <c:pt idx="4">
                  <c:v>9.0</c:v>
                </c:pt>
              </c:numCache>
            </c:numRef>
          </c:val>
        </c:ser>
        <c:ser>
          <c:idx val="105"/>
          <c:order val="105"/>
          <c:tx>
            <c:strRef>
              <c:f>Sheet3!$A$107</c:f>
              <c:strCache>
                <c:ptCount val="1"/>
                <c:pt idx="0">
                  <c:v>k__Bacteria;p__Firmicutes;c__Clostridia;o__Clostridiales;f__Veillonellaceae;g__;s__</c:v>
                </c:pt>
              </c:strCache>
            </c:strRef>
          </c:tx>
          <c:spPr>
            <a:solidFill>
              <a:schemeClr val="accent4">
                <a:lumMod val="50000"/>
                <a:lumOff val="50000"/>
              </a:schemeClr>
            </a:solidFill>
            <a:ln>
              <a:noFill/>
            </a:ln>
            <a:effectLst/>
          </c:spPr>
          <c:invertIfNegative val="0"/>
          <c:val>
            <c:numRef>
              <c:f>Sheet3!$B$107:$F$107</c:f>
              <c:numCache>
                <c:formatCode>General</c:formatCode>
                <c:ptCount val="5"/>
                <c:pt idx="0">
                  <c:v>0.0</c:v>
                </c:pt>
                <c:pt idx="1">
                  <c:v>1.0</c:v>
                </c:pt>
                <c:pt idx="2">
                  <c:v>0.0</c:v>
                </c:pt>
                <c:pt idx="3">
                  <c:v>0.0</c:v>
                </c:pt>
                <c:pt idx="4">
                  <c:v>1.0</c:v>
                </c:pt>
              </c:numCache>
            </c:numRef>
          </c:val>
        </c:ser>
        <c:ser>
          <c:idx val="106"/>
          <c:order val="106"/>
          <c:tx>
            <c:strRef>
              <c:f>Sheet3!$A$108</c:f>
              <c:strCache>
                <c:ptCount val="1"/>
                <c:pt idx="0">
                  <c:v>k__Bacteria;p__Firmicutes;c__Clostridia;o__Clostridiales;f__[Mogibacteriaceae];g__;s__</c:v>
                </c:pt>
              </c:strCache>
            </c:strRef>
          </c:tx>
          <c:spPr>
            <a:solidFill>
              <a:schemeClr val="accent5">
                <a:lumMod val="50000"/>
                <a:lumOff val="50000"/>
              </a:schemeClr>
            </a:solidFill>
            <a:ln>
              <a:noFill/>
            </a:ln>
            <a:effectLst/>
          </c:spPr>
          <c:invertIfNegative val="0"/>
          <c:val>
            <c:numRef>
              <c:f>Sheet3!$B$108:$F$108</c:f>
              <c:numCache>
                <c:formatCode>General</c:formatCode>
                <c:ptCount val="5"/>
                <c:pt idx="0">
                  <c:v>12.0</c:v>
                </c:pt>
                <c:pt idx="1">
                  <c:v>2.0</c:v>
                </c:pt>
                <c:pt idx="2">
                  <c:v>3.0</c:v>
                </c:pt>
                <c:pt idx="3">
                  <c:v>0.0</c:v>
                </c:pt>
                <c:pt idx="4">
                  <c:v>2.0</c:v>
                </c:pt>
              </c:numCache>
            </c:numRef>
          </c:val>
        </c:ser>
        <c:ser>
          <c:idx val="107"/>
          <c:order val="107"/>
          <c:tx>
            <c:strRef>
              <c:f>Sheet3!$A$109</c:f>
              <c:strCache>
                <c:ptCount val="1"/>
                <c:pt idx="0">
                  <c:v>k__Bacteria;p__Firmicutes;c__Clostridia;o__Clostridiales;f__[Mogibacteriaceae];g__Anaerovorax;s__</c:v>
                </c:pt>
              </c:strCache>
            </c:strRef>
          </c:tx>
          <c:spPr>
            <a:solidFill>
              <a:schemeClr val="accent6">
                <a:lumMod val="50000"/>
                <a:lumOff val="50000"/>
              </a:schemeClr>
            </a:solidFill>
            <a:ln>
              <a:noFill/>
            </a:ln>
            <a:effectLst/>
          </c:spPr>
          <c:invertIfNegative val="0"/>
          <c:val>
            <c:numRef>
              <c:f>Sheet3!$B$109:$F$109</c:f>
              <c:numCache>
                <c:formatCode>General</c:formatCode>
                <c:ptCount val="5"/>
                <c:pt idx="0">
                  <c:v>0.0</c:v>
                </c:pt>
                <c:pt idx="1">
                  <c:v>2.0</c:v>
                </c:pt>
                <c:pt idx="2">
                  <c:v>2.0</c:v>
                </c:pt>
                <c:pt idx="3">
                  <c:v>0.0</c:v>
                </c:pt>
                <c:pt idx="4">
                  <c:v>2.0</c:v>
                </c:pt>
              </c:numCache>
            </c:numRef>
          </c:val>
        </c:ser>
        <c:ser>
          <c:idx val="108"/>
          <c:order val="108"/>
          <c:tx>
            <c:strRef>
              <c:f>Sheet3!$A$110</c:f>
              <c:strCache>
                <c:ptCount val="1"/>
                <c:pt idx="0">
                  <c:v>k__Bacteria;p__Firmicutes;c__Clostridia;o__Clostridiales;f__[Tissierellaceae];g__1-68;s__</c:v>
                </c:pt>
              </c:strCache>
            </c:strRef>
          </c:tx>
          <c:spPr>
            <a:solidFill>
              <a:schemeClr val="accent1"/>
            </a:solidFill>
            <a:ln>
              <a:noFill/>
            </a:ln>
            <a:effectLst/>
          </c:spPr>
          <c:invertIfNegative val="0"/>
          <c:val>
            <c:numRef>
              <c:f>Sheet3!$B$110:$F$110</c:f>
              <c:numCache>
                <c:formatCode>General</c:formatCode>
                <c:ptCount val="5"/>
                <c:pt idx="0">
                  <c:v>0.0</c:v>
                </c:pt>
                <c:pt idx="1">
                  <c:v>0.0</c:v>
                </c:pt>
                <c:pt idx="2">
                  <c:v>0.0</c:v>
                </c:pt>
                <c:pt idx="3">
                  <c:v>3.0</c:v>
                </c:pt>
                <c:pt idx="4">
                  <c:v>0.0</c:v>
                </c:pt>
              </c:numCache>
            </c:numRef>
          </c:val>
        </c:ser>
        <c:ser>
          <c:idx val="109"/>
          <c:order val="109"/>
          <c:tx>
            <c:strRef>
              <c:f>Sheet3!$A$111</c:f>
              <c:strCache>
                <c:ptCount val="1"/>
                <c:pt idx="0">
                  <c:v>k__Bacteria;p__Firmicutes;c__Clostridia;o__Clostridiales;f__[Tissierellaceae];g__Finegoldia;s__</c:v>
                </c:pt>
              </c:strCache>
            </c:strRef>
          </c:tx>
          <c:spPr>
            <a:solidFill>
              <a:schemeClr val="accent2"/>
            </a:solidFill>
            <a:ln>
              <a:noFill/>
            </a:ln>
            <a:effectLst/>
          </c:spPr>
          <c:invertIfNegative val="0"/>
          <c:val>
            <c:numRef>
              <c:f>Sheet3!$B$111:$F$111</c:f>
              <c:numCache>
                <c:formatCode>General</c:formatCode>
                <c:ptCount val="5"/>
                <c:pt idx="0">
                  <c:v>0.0</c:v>
                </c:pt>
                <c:pt idx="1">
                  <c:v>0.0</c:v>
                </c:pt>
                <c:pt idx="2">
                  <c:v>1.0</c:v>
                </c:pt>
                <c:pt idx="3">
                  <c:v>5.0</c:v>
                </c:pt>
                <c:pt idx="4">
                  <c:v>0.0</c:v>
                </c:pt>
              </c:numCache>
            </c:numRef>
          </c:val>
        </c:ser>
        <c:ser>
          <c:idx val="110"/>
          <c:order val="110"/>
          <c:tx>
            <c:strRef>
              <c:f>Sheet3!$A$112</c:f>
              <c:strCache>
                <c:ptCount val="1"/>
                <c:pt idx="0">
                  <c:v>k__Bacteria;p__Firmicutes;c__Clostridia;o__Clostridiales;f__[Tissierellaceae];g__Parvimonas;s__</c:v>
                </c:pt>
              </c:strCache>
            </c:strRef>
          </c:tx>
          <c:spPr>
            <a:solidFill>
              <a:schemeClr val="accent3"/>
            </a:solidFill>
            <a:ln>
              <a:noFill/>
            </a:ln>
            <a:effectLst/>
          </c:spPr>
          <c:invertIfNegative val="0"/>
          <c:val>
            <c:numRef>
              <c:f>Sheet3!$B$112:$F$112</c:f>
              <c:numCache>
                <c:formatCode>General</c:formatCode>
                <c:ptCount val="5"/>
                <c:pt idx="0">
                  <c:v>0.0</c:v>
                </c:pt>
                <c:pt idx="1">
                  <c:v>0.0</c:v>
                </c:pt>
                <c:pt idx="2">
                  <c:v>0.0</c:v>
                </c:pt>
                <c:pt idx="3">
                  <c:v>4.0</c:v>
                </c:pt>
                <c:pt idx="4">
                  <c:v>0.0</c:v>
                </c:pt>
              </c:numCache>
            </c:numRef>
          </c:val>
        </c:ser>
        <c:ser>
          <c:idx val="111"/>
          <c:order val="111"/>
          <c:tx>
            <c:strRef>
              <c:f>Sheet3!$A$113</c:f>
              <c:strCache>
                <c:ptCount val="1"/>
                <c:pt idx="0">
                  <c:v>k__Bacteria;p__Firmicutes;c__Clostridia;o__OPB54;f__;g__;s__</c:v>
                </c:pt>
              </c:strCache>
            </c:strRef>
          </c:tx>
          <c:spPr>
            <a:solidFill>
              <a:schemeClr val="accent4"/>
            </a:solidFill>
            <a:ln>
              <a:noFill/>
            </a:ln>
            <a:effectLst/>
          </c:spPr>
          <c:invertIfNegative val="0"/>
          <c:val>
            <c:numRef>
              <c:f>Sheet3!$B$113:$F$113</c:f>
              <c:numCache>
                <c:formatCode>General</c:formatCode>
                <c:ptCount val="5"/>
                <c:pt idx="0">
                  <c:v>3.0</c:v>
                </c:pt>
                <c:pt idx="1">
                  <c:v>10.0</c:v>
                </c:pt>
                <c:pt idx="2">
                  <c:v>3.0</c:v>
                </c:pt>
                <c:pt idx="3">
                  <c:v>6.0</c:v>
                </c:pt>
                <c:pt idx="4">
                  <c:v>3.0</c:v>
                </c:pt>
              </c:numCache>
            </c:numRef>
          </c:val>
        </c:ser>
        <c:ser>
          <c:idx val="112"/>
          <c:order val="112"/>
          <c:tx>
            <c:strRef>
              <c:f>Sheet3!$A$114</c:f>
              <c:strCache>
                <c:ptCount val="1"/>
                <c:pt idx="0">
                  <c:v>k__Bacteria;p__Firmicutes;c__Erysipelotrichi;o__Erysipelotrichales;f__Erysipelotrichaceae;g__;s__</c:v>
                </c:pt>
              </c:strCache>
            </c:strRef>
          </c:tx>
          <c:spPr>
            <a:solidFill>
              <a:schemeClr val="accent5"/>
            </a:solidFill>
            <a:ln>
              <a:noFill/>
            </a:ln>
            <a:effectLst/>
          </c:spPr>
          <c:invertIfNegative val="0"/>
          <c:val>
            <c:numRef>
              <c:f>Sheet3!$B$114:$F$114</c:f>
              <c:numCache>
                <c:formatCode>General</c:formatCode>
                <c:ptCount val="5"/>
                <c:pt idx="0">
                  <c:v>0.0</c:v>
                </c:pt>
                <c:pt idx="1">
                  <c:v>5.0</c:v>
                </c:pt>
                <c:pt idx="2">
                  <c:v>0.0</c:v>
                </c:pt>
                <c:pt idx="3">
                  <c:v>1.0</c:v>
                </c:pt>
                <c:pt idx="4">
                  <c:v>1.0</c:v>
                </c:pt>
              </c:numCache>
            </c:numRef>
          </c:val>
        </c:ser>
        <c:ser>
          <c:idx val="113"/>
          <c:order val="113"/>
          <c:tx>
            <c:strRef>
              <c:f>Sheet3!$A$115</c:f>
              <c:strCache>
                <c:ptCount val="1"/>
                <c:pt idx="0">
                  <c:v>k__Bacteria;p__Firmicutes;c__Erysipelotrichi;o__Erysipelotrichales;f__Erysipelotrichaceae;g__PSB-M-3;s__</c:v>
                </c:pt>
              </c:strCache>
            </c:strRef>
          </c:tx>
          <c:spPr>
            <a:solidFill>
              <a:schemeClr val="accent6"/>
            </a:solidFill>
            <a:ln>
              <a:noFill/>
            </a:ln>
            <a:effectLst/>
          </c:spPr>
          <c:invertIfNegative val="0"/>
          <c:val>
            <c:numRef>
              <c:f>Sheet3!$B$115:$F$115</c:f>
              <c:numCache>
                <c:formatCode>General</c:formatCode>
                <c:ptCount val="5"/>
                <c:pt idx="0">
                  <c:v>1.0</c:v>
                </c:pt>
                <c:pt idx="1">
                  <c:v>7.0</c:v>
                </c:pt>
                <c:pt idx="2">
                  <c:v>3.0</c:v>
                </c:pt>
                <c:pt idx="3">
                  <c:v>7.0</c:v>
                </c:pt>
                <c:pt idx="4">
                  <c:v>1.0</c:v>
                </c:pt>
              </c:numCache>
            </c:numRef>
          </c:val>
        </c:ser>
        <c:ser>
          <c:idx val="114"/>
          <c:order val="114"/>
          <c:tx>
            <c:strRef>
              <c:f>Sheet3!$A$116</c:f>
              <c:strCache>
                <c:ptCount val="1"/>
                <c:pt idx="0">
                  <c:v>k__Bacteria;p__Fusobacteria;c__Fusobacteriia;o__Fusobacteriales;f__Fusobacteriaceae;Other;Other</c:v>
                </c:pt>
              </c:strCache>
            </c:strRef>
          </c:tx>
          <c:spPr>
            <a:solidFill>
              <a:schemeClr val="accent1">
                <a:lumMod val="60000"/>
              </a:schemeClr>
            </a:solidFill>
            <a:ln>
              <a:noFill/>
            </a:ln>
            <a:effectLst/>
          </c:spPr>
          <c:invertIfNegative val="0"/>
          <c:val>
            <c:numRef>
              <c:f>Sheet3!$B$116:$F$116</c:f>
              <c:numCache>
                <c:formatCode>General</c:formatCode>
                <c:ptCount val="5"/>
                <c:pt idx="0">
                  <c:v>0.0</c:v>
                </c:pt>
                <c:pt idx="1">
                  <c:v>0.0</c:v>
                </c:pt>
                <c:pt idx="2">
                  <c:v>2.0</c:v>
                </c:pt>
                <c:pt idx="3">
                  <c:v>4.0</c:v>
                </c:pt>
                <c:pt idx="4">
                  <c:v>0.0</c:v>
                </c:pt>
              </c:numCache>
            </c:numRef>
          </c:val>
        </c:ser>
        <c:ser>
          <c:idx val="115"/>
          <c:order val="115"/>
          <c:tx>
            <c:strRef>
              <c:f>Sheet3!$A$117</c:f>
              <c:strCache>
                <c:ptCount val="1"/>
                <c:pt idx="0">
                  <c:v>k__Bacteria;p__Fusobacteria;c__Fusobacteriia;o__Fusobacteriales;f__Fusobacteriaceae;g__Cetobacterium;s__somerae</c:v>
                </c:pt>
              </c:strCache>
            </c:strRef>
          </c:tx>
          <c:spPr>
            <a:solidFill>
              <a:schemeClr val="accent2">
                <a:lumMod val="60000"/>
              </a:schemeClr>
            </a:solidFill>
            <a:ln>
              <a:noFill/>
            </a:ln>
            <a:effectLst/>
          </c:spPr>
          <c:invertIfNegative val="0"/>
          <c:val>
            <c:numRef>
              <c:f>Sheet3!$B$117:$F$117</c:f>
              <c:numCache>
                <c:formatCode>General</c:formatCode>
                <c:ptCount val="5"/>
                <c:pt idx="0">
                  <c:v>20493.0</c:v>
                </c:pt>
                <c:pt idx="1">
                  <c:v>28109.0</c:v>
                </c:pt>
                <c:pt idx="2">
                  <c:v>47501.0</c:v>
                </c:pt>
                <c:pt idx="3">
                  <c:v>46064.0</c:v>
                </c:pt>
                <c:pt idx="4">
                  <c:v>65459.0</c:v>
                </c:pt>
              </c:numCache>
            </c:numRef>
          </c:val>
        </c:ser>
        <c:ser>
          <c:idx val="116"/>
          <c:order val="116"/>
          <c:tx>
            <c:strRef>
              <c:f>Sheet3!$A$118</c:f>
              <c:strCache>
                <c:ptCount val="1"/>
                <c:pt idx="0">
                  <c:v>k__Bacteria;p__Fusobacteria;c__Fusobacteriia;o__Fusobacteriales;f__Fusobacteriaceae;g__u114;s__</c:v>
                </c:pt>
              </c:strCache>
            </c:strRef>
          </c:tx>
          <c:spPr>
            <a:solidFill>
              <a:schemeClr val="accent3">
                <a:lumMod val="60000"/>
              </a:schemeClr>
            </a:solidFill>
            <a:ln>
              <a:noFill/>
            </a:ln>
            <a:effectLst/>
          </c:spPr>
          <c:invertIfNegative val="0"/>
          <c:val>
            <c:numRef>
              <c:f>Sheet3!$B$118:$F$118</c:f>
              <c:numCache>
                <c:formatCode>General</c:formatCode>
                <c:ptCount val="5"/>
                <c:pt idx="0">
                  <c:v>3.0</c:v>
                </c:pt>
                <c:pt idx="1">
                  <c:v>18.0</c:v>
                </c:pt>
                <c:pt idx="2">
                  <c:v>56.0</c:v>
                </c:pt>
                <c:pt idx="3">
                  <c:v>4360.0</c:v>
                </c:pt>
                <c:pt idx="4">
                  <c:v>0.0</c:v>
                </c:pt>
              </c:numCache>
            </c:numRef>
          </c:val>
        </c:ser>
        <c:ser>
          <c:idx val="117"/>
          <c:order val="117"/>
          <c:tx>
            <c:strRef>
              <c:f>Sheet3!$A$119</c:f>
              <c:strCache>
                <c:ptCount val="1"/>
                <c:pt idx="0">
                  <c:v>k__Bacteria;p__Fusobacteria;c__Fusobacteriia;o__Fusobacteriales;f__Leptotrichiaceae;g__Leptotrichia;s__</c:v>
                </c:pt>
              </c:strCache>
            </c:strRef>
          </c:tx>
          <c:spPr>
            <a:solidFill>
              <a:schemeClr val="accent4">
                <a:lumMod val="60000"/>
              </a:schemeClr>
            </a:solidFill>
            <a:ln>
              <a:noFill/>
            </a:ln>
            <a:effectLst/>
          </c:spPr>
          <c:invertIfNegative val="0"/>
          <c:val>
            <c:numRef>
              <c:f>Sheet3!$B$119:$F$119</c:f>
              <c:numCache>
                <c:formatCode>General</c:formatCode>
                <c:ptCount val="5"/>
                <c:pt idx="0">
                  <c:v>0.0</c:v>
                </c:pt>
                <c:pt idx="1">
                  <c:v>0.0</c:v>
                </c:pt>
                <c:pt idx="2">
                  <c:v>0.0</c:v>
                </c:pt>
                <c:pt idx="3">
                  <c:v>2.0</c:v>
                </c:pt>
                <c:pt idx="4">
                  <c:v>0.0</c:v>
                </c:pt>
              </c:numCache>
            </c:numRef>
          </c:val>
        </c:ser>
        <c:ser>
          <c:idx val="118"/>
          <c:order val="118"/>
          <c:tx>
            <c:strRef>
              <c:f>Sheet3!$A$120</c:f>
              <c:strCache>
                <c:ptCount val="1"/>
                <c:pt idx="0">
                  <c:v>k__Bacteria;p__MVP-21;c__;o__;f__;g__;s__</c:v>
                </c:pt>
              </c:strCache>
            </c:strRef>
          </c:tx>
          <c:spPr>
            <a:solidFill>
              <a:schemeClr val="accent5">
                <a:lumMod val="60000"/>
              </a:schemeClr>
            </a:solidFill>
            <a:ln>
              <a:noFill/>
            </a:ln>
            <a:effectLst/>
          </c:spPr>
          <c:invertIfNegative val="0"/>
          <c:val>
            <c:numRef>
              <c:f>Sheet3!$B$120:$F$120</c:f>
              <c:numCache>
                <c:formatCode>General</c:formatCode>
                <c:ptCount val="5"/>
                <c:pt idx="0">
                  <c:v>0.0</c:v>
                </c:pt>
                <c:pt idx="1">
                  <c:v>0.0</c:v>
                </c:pt>
                <c:pt idx="2">
                  <c:v>0.0</c:v>
                </c:pt>
                <c:pt idx="3">
                  <c:v>2.0</c:v>
                </c:pt>
                <c:pt idx="4">
                  <c:v>0.0</c:v>
                </c:pt>
              </c:numCache>
            </c:numRef>
          </c:val>
        </c:ser>
        <c:ser>
          <c:idx val="119"/>
          <c:order val="119"/>
          <c:tx>
            <c:strRef>
              <c:f>Sheet3!$A$121</c:f>
              <c:strCache>
                <c:ptCount val="1"/>
                <c:pt idx="0">
                  <c:v>k__Bacteria;p__Nitrospirae;c__Nitrospira;o__Nitrospirales;f__[Thermodesulfovibrionaceae];g__HB118;s__</c:v>
                </c:pt>
              </c:strCache>
            </c:strRef>
          </c:tx>
          <c:spPr>
            <a:solidFill>
              <a:schemeClr val="accent6">
                <a:lumMod val="60000"/>
              </a:schemeClr>
            </a:solidFill>
            <a:ln>
              <a:noFill/>
            </a:ln>
            <a:effectLst/>
          </c:spPr>
          <c:invertIfNegative val="0"/>
          <c:val>
            <c:numRef>
              <c:f>Sheet3!$B$121:$F$121</c:f>
              <c:numCache>
                <c:formatCode>General</c:formatCode>
                <c:ptCount val="5"/>
                <c:pt idx="0">
                  <c:v>10.0</c:v>
                </c:pt>
                <c:pt idx="1">
                  <c:v>7.0</c:v>
                </c:pt>
                <c:pt idx="2">
                  <c:v>8.0</c:v>
                </c:pt>
                <c:pt idx="3">
                  <c:v>28.0</c:v>
                </c:pt>
                <c:pt idx="4">
                  <c:v>0.0</c:v>
                </c:pt>
              </c:numCache>
            </c:numRef>
          </c:val>
        </c:ser>
        <c:ser>
          <c:idx val="120"/>
          <c:order val="120"/>
          <c:tx>
            <c:strRef>
              <c:f>Sheet3!$A$122</c:f>
              <c:strCache>
                <c:ptCount val="1"/>
                <c:pt idx="0">
                  <c:v>k__Bacteria;p__OP11;c__OP11-4;o__;f__;g__;s__</c:v>
                </c:pt>
              </c:strCache>
            </c:strRef>
          </c:tx>
          <c:spPr>
            <a:solidFill>
              <a:schemeClr val="accent1">
                <a:lumMod val="80000"/>
                <a:lumOff val="20000"/>
              </a:schemeClr>
            </a:solidFill>
            <a:ln>
              <a:noFill/>
            </a:ln>
            <a:effectLst/>
          </c:spPr>
          <c:invertIfNegative val="0"/>
          <c:val>
            <c:numRef>
              <c:f>Sheet3!$B$122:$F$122</c:f>
              <c:numCache>
                <c:formatCode>General</c:formatCode>
                <c:ptCount val="5"/>
                <c:pt idx="0">
                  <c:v>0.0</c:v>
                </c:pt>
                <c:pt idx="1">
                  <c:v>0.0</c:v>
                </c:pt>
                <c:pt idx="2">
                  <c:v>0.0</c:v>
                </c:pt>
                <c:pt idx="3">
                  <c:v>2.0</c:v>
                </c:pt>
                <c:pt idx="4">
                  <c:v>0.0</c:v>
                </c:pt>
              </c:numCache>
            </c:numRef>
          </c:val>
        </c:ser>
        <c:ser>
          <c:idx val="121"/>
          <c:order val="121"/>
          <c:tx>
            <c:strRef>
              <c:f>Sheet3!$A$123</c:f>
              <c:strCache>
                <c:ptCount val="1"/>
                <c:pt idx="0">
                  <c:v>k__Bacteria;p__Planctomycetes;c__Phycisphaerae;o__Phycisphaerales;f__;g__;s__</c:v>
                </c:pt>
              </c:strCache>
            </c:strRef>
          </c:tx>
          <c:spPr>
            <a:solidFill>
              <a:schemeClr val="accent2">
                <a:lumMod val="80000"/>
                <a:lumOff val="20000"/>
              </a:schemeClr>
            </a:solidFill>
            <a:ln>
              <a:noFill/>
            </a:ln>
            <a:effectLst/>
          </c:spPr>
          <c:invertIfNegative val="0"/>
          <c:val>
            <c:numRef>
              <c:f>Sheet3!$B$123:$F$123</c:f>
              <c:numCache>
                <c:formatCode>General</c:formatCode>
                <c:ptCount val="5"/>
                <c:pt idx="0">
                  <c:v>2.0</c:v>
                </c:pt>
                <c:pt idx="1">
                  <c:v>4.0</c:v>
                </c:pt>
                <c:pt idx="2">
                  <c:v>6.0</c:v>
                </c:pt>
                <c:pt idx="3">
                  <c:v>23.0</c:v>
                </c:pt>
                <c:pt idx="4">
                  <c:v>14.0</c:v>
                </c:pt>
              </c:numCache>
            </c:numRef>
          </c:val>
        </c:ser>
        <c:ser>
          <c:idx val="122"/>
          <c:order val="122"/>
          <c:tx>
            <c:strRef>
              <c:f>Sheet3!$A$124</c:f>
              <c:strCache>
                <c:ptCount val="1"/>
                <c:pt idx="0">
                  <c:v>k__Bacteria;p__Planctomycetes;c__Planctomycetia;o__Gemmatales;f__Gemmataceae;g__;s__</c:v>
                </c:pt>
              </c:strCache>
            </c:strRef>
          </c:tx>
          <c:spPr>
            <a:solidFill>
              <a:schemeClr val="accent3">
                <a:lumMod val="80000"/>
                <a:lumOff val="20000"/>
              </a:schemeClr>
            </a:solidFill>
            <a:ln>
              <a:noFill/>
            </a:ln>
            <a:effectLst/>
          </c:spPr>
          <c:invertIfNegative val="0"/>
          <c:val>
            <c:numRef>
              <c:f>Sheet3!$B$124:$F$124</c:f>
              <c:numCache>
                <c:formatCode>General</c:formatCode>
                <c:ptCount val="5"/>
                <c:pt idx="0">
                  <c:v>31.0</c:v>
                </c:pt>
                <c:pt idx="1">
                  <c:v>20.0</c:v>
                </c:pt>
                <c:pt idx="2">
                  <c:v>15.0</c:v>
                </c:pt>
                <c:pt idx="3">
                  <c:v>67.0</c:v>
                </c:pt>
                <c:pt idx="4">
                  <c:v>22.0</c:v>
                </c:pt>
              </c:numCache>
            </c:numRef>
          </c:val>
        </c:ser>
        <c:ser>
          <c:idx val="123"/>
          <c:order val="123"/>
          <c:tx>
            <c:strRef>
              <c:f>Sheet3!$A$125</c:f>
              <c:strCache>
                <c:ptCount val="1"/>
                <c:pt idx="0">
                  <c:v>k__Bacteria;p__Planctomycetes;c__Planctomycetia;o__Pirellulales;f__Pirellulaceae;g__;s__</c:v>
                </c:pt>
              </c:strCache>
            </c:strRef>
          </c:tx>
          <c:spPr>
            <a:solidFill>
              <a:schemeClr val="accent4">
                <a:lumMod val="80000"/>
                <a:lumOff val="20000"/>
              </a:schemeClr>
            </a:solidFill>
            <a:ln>
              <a:noFill/>
            </a:ln>
            <a:effectLst/>
          </c:spPr>
          <c:invertIfNegative val="0"/>
          <c:val>
            <c:numRef>
              <c:f>Sheet3!$B$125:$F$125</c:f>
              <c:numCache>
                <c:formatCode>General</c:formatCode>
                <c:ptCount val="5"/>
                <c:pt idx="0">
                  <c:v>19.0</c:v>
                </c:pt>
                <c:pt idx="1">
                  <c:v>14.0</c:v>
                </c:pt>
                <c:pt idx="2">
                  <c:v>3.0</c:v>
                </c:pt>
                <c:pt idx="3">
                  <c:v>63.0</c:v>
                </c:pt>
                <c:pt idx="4">
                  <c:v>12.0</c:v>
                </c:pt>
              </c:numCache>
            </c:numRef>
          </c:val>
        </c:ser>
        <c:ser>
          <c:idx val="124"/>
          <c:order val="124"/>
          <c:tx>
            <c:strRef>
              <c:f>Sheet3!$A$126</c:f>
              <c:strCache>
                <c:ptCount val="1"/>
                <c:pt idx="0">
                  <c:v>k__Bacteria;p__Planctomycetes;c__Planctomycetia;o__Planctomycetales;f__Planctomycetaceae;g__Planctomyces;s__</c:v>
                </c:pt>
              </c:strCache>
            </c:strRef>
          </c:tx>
          <c:spPr>
            <a:solidFill>
              <a:schemeClr val="accent5">
                <a:lumMod val="80000"/>
                <a:lumOff val="20000"/>
              </a:schemeClr>
            </a:solidFill>
            <a:ln>
              <a:noFill/>
            </a:ln>
            <a:effectLst/>
          </c:spPr>
          <c:invertIfNegative val="0"/>
          <c:val>
            <c:numRef>
              <c:f>Sheet3!$B$126:$F$126</c:f>
              <c:numCache>
                <c:formatCode>General</c:formatCode>
                <c:ptCount val="5"/>
                <c:pt idx="0">
                  <c:v>2.0</c:v>
                </c:pt>
                <c:pt idx="1">
                  <c:v>0.0</c:v>
                </c:pt>
                <c:pt idx="2">
                  <c:v>0.0</c:v>
                </c:pt>
                <c:pt idx="3">
                  <c:v>0.0</c:v>
                </c:pt>
                <c:pt idx="4">
                  <c:v>0.0</c:v>
                </c:pt>
              </c:numCache>
            </c:numRef>
          </c:val>
        </c:ser>
        <c:ser>
          <c:idx val="125"/>
          <c:order val="125"/>
          <c:tx>
            <c:strRef>
              <c:f>Sheet3!$A$127</c:f>
              <c:strCache>
                <c:ptCount val="1"/>
                <c:pt idx="0">
                  <c:v>k__Bacteria;p__Proteobacteria;c__Alphaproteobacteria;o__;f__;g__;s__</c:v>
                </c:pt>
              </c:strCache>
            </c:strRef>
          </c:tx>
          <c:spPr>
            <a:solidFill>
              <a:schemeClr val="accent6">
                <a:lumMod val="80000"/>
                <a:lumOff val="20000"/>
              </a:schemeClr>
            </a:solidFill>
            <a:ln>
              <a:noFill/>
            </a:ln>
            <a:effectLst/>
          </c:spPr>
          <c:invertIfNegative val="0"/>
          <c:val>
            <c:numRef>
              <c:f>Sheet3!$B$127:$F$127</c:f>
              <c:numCache>
                <c:formatCode>General</c:formatCode>
                <c:ptCount val="5"/>
                <c:pt idx="0">
                  <c:v>0.0</c:v>
                </c:pt>
                <c:pt idx="1">
                  <c:v>0.0</c:v>
                </c:pt>
                <c:pt idx="2">
                  <c:v>0.0</c:v>
                </c:pt>
                <c:pt idx="3">
                  <c:v>2.0</c:v>
                </c:pt>
                <c:pt idx="4">
                  <c:v>0.0</c:v>
                </c:pt>
              </c:numCache>
            </c:numRef>
          </c:val>
        </c:ser>
        <c:ser>
          <c:idx val="126"/>
          <c:order val="126"/>
          <c:tx>
            <c:strRef>
              <c:f>Sheet3!$A$128</c:f>
              <c:strCache>
                <c:ptCount val="1"/>
                <c:pt idx="0">
                  <c:v>k__Bacteria;p__Proteobacteria;c__Alphaproteobacteria;o__BD7-3;f__;g__;s__</c:v>
                </c:pt>
              </c:strCache>
            </c:strRef>
          </c:tx>
          <c:spPr>
            <a:solidFill>
              <a:schemeClr val="accent1">
                <a:lumMod val="80000"/>
              </a:schemeClr>
            </a:solidFill>
            <a:ln>
              <a:noFill/>
            </a:ln>
            <a:effectLst/>
          </c:spPr>
          <c:invertIfNegative val="0"/>
          <c:val>
            <c:numRef>
              <c:f>Sheet3!$B$128:$F$128</c:f>
              <c:numCache>
                <c:formatCode>General</c:formatCode>
                <c:ptCount val="5"/>
                <c:pt idx="0">
                  <c:v>0.0</c:v>
                </c:pt>
                <c:pt idx="1">
                  <c:v>2.0</c:v>
                </c:pt>
                <c:pt idx="2">
                  <c:v>1.0</c:v>
                </c:pt>
                <c:pt idx="3">
                  <c:v>1.0</c:v>
                </c:pt>
                <c:pt idx="4">
                  <c:v>0.0</c:v>
                </c:pt>
              </c:numCache>
            </c:numRef>
          </c:val>
        </c:ser>
        <c:ser>
          <c:idx val="127"/>
          <c:order val="127"/>
          <c:tx>
            <c:strRef>
              <c:f>Sheet3!$A$129</c:f>
              <c:strCache>
                <c:ptCount val="1"/>
                <c:pt idx="0">
                  <c:v>k__Bacteria;p__Proteobacteria;c__Alphaproteobacteria;o__Caulobacterales;f__Caulobacteraceae;g__;s__</c:v>
                </c:pt>
              </c:strCache>
            </c:strRef>
          </c:tx>
          <c:spPr>
            <a:solidFill>
              <a:schemeClr val="accent2">
                <a:lumMod val="80000"/>
              </a:schemeClr>
            </a:solidFill>
            <a:ln>
              <a:noFill/>
            </a:ln>
            <a:effectLst/>
          </c:spPr>
          <c:invertIfNegative val="0"/>
          <c:val>
            <c:numRef>
              <c:f>Sheet3!$B$129:$F$129</c:f>
              <c:numCache>
                <c:formatCode>General</c:formatCode>
                <c:ptCount val="5"/>
                <c:pt idx="0">
                  <c:v>3.0</c:v>
                </c:pt>
                <c:pt idx="1">
                  <c:v>0.0</c:v>
                </c:pt>
                <c:pt idx="2">
                  <c:v>1.0</c:v>
                </c:pt>
                <c:pt idx="3">
                  <c:v>2.0</c:v>
                </c:pt>
                <c:pt idx="4">
                  <c:v>1.0</c:v>
                </c:pt>
              </c:numCache>
            </c:numRef>
          </c:val>
        </c:ser>
        <c:ser>
          <c:idx val="128"/>
          <c:order val="128"/>
          <c:tx>
            <c:strRef>
              <c:f>Sheet3!$A$130</c:f>
              <c:strCache>
                <c:ptCount val="1"/>
                <c:pt idx="0">
                  <c:v>k__Bacteria;p__Proteobacteria;c__Alphaproteobacteria;o__Rhizobiales;Other;Other;Other</c:v>
                </c:pt>
              </c:strCache>
            </c:strRef>
          </c:tx>
          <c:spPr>
            <a:solidFill>
              <a:schemeClr val="accent3">
                <a:lumMod val="80000"/>
              </a:schemeClr>
            </a:solidFill>
            <a:ln>
              <a:noFill/>
            </a:ln>
            <a:effectLst/>
          </c:spPr>
          <c:invertIfNegative val="0"/>
          <c:val>
            <c:numRef>
              <c:f>Sheet3!$B$130:$F$130</c:f>
              <c:numCache>
                <c:formatCode>General</c:formatCode>
                <c:ptCount val="5"/>
                <c:pt idx="0">
                  <c:v>0.0</c:v>
                </c:pt>
                <c:pt idx="1">
                  <c:v>0.0</c:v>
                </c:pt>
                <c:pt idx="2">
                  <c:v>0.0</c:v>
                </c:pt>
                <c:pt idx="3">
                  <c:v>0.0</c:v>
                </c:pt>
                <c:pt idx="4">
                  <c:v>2.0</c:v>
                </c:pt>
              </c:numCache>
            </c:numRef>
          </c:val>
        </c:ser>
        <c:ser>
          <c:idx val="129"/>
          <c:order val="129"/>
          <c:tx>
            <c:strRef>
              <c:f>Sheet3!$A$131</c:f>
              <c:strCache>
                <c:ptCount val="1"/>
                <c:pt idx="0">
                  <c:v>k__Bacteria;p__Proteobacteria;c__Alphaproteobacteria;o__Rhizobiales;f__;g__;s__</c:v>
                </c:pt>
              </c:strCache>
            </c:strRef>
          </c:tx>
          <c:spPr>
            <a:solidFill>
              <a:schemeClr val="accent4">
                <a:lumMod val="80000"/>
              </a:schemeClr>
            </a:solidFill>
            <a:ln>
              <a:noFill/>
            </a:ln>
            <a:effectLst/>
          </c:spPr>
          <c:invertIfNegative val="0"/>
          <c:val>
            <c:numRef>
              <c:f>Sheet3!$B$131:$F$131</c:f>
              <c:numCache>
                <c:formatCode>General</c:formatCode>
                <c:ptCount val="5"/>
                <c:pt idx="0">
                  <c:v>111.0</c:v>
                </c:pt>
                <c:pt idx="1">
                  <c:v>39.0</c:v>
                </c:pt>
                <c:pt idx="2">
                  <c:v>32.0</c:v>
                </c:pt>
                <c:pt idx="3">
                  <c:v>85.0</c:v>
                </c:pt>
                <c:pt idx="4">
                  <c:v>58.0</c:v>
                </c:pt>
              </c:numCache>
            </c:numRef>
          </c:val>
        </c:ser>
        <c:ser>
          <c:idx val="130"/>
          <c:order val="130"/>
          <c:tx>
            <c:strRef>
              <c:f>Sheet3!$A$132</c:f>
              <c:strCache>
                <c:ptCount val="1"/>
                <c:pt idx="0">
                  <c:v>k__Bacteria;p__Proteobacteria;c__Alphaproteobacteria;o__Rhizobiales;f__Bradyrhizobiaceae;g__;s__</c:v>
                </c:pt>
              </c:strCache>
            </c:strRef>
          </c:tx>
          <c:spPr>
            <a:solidFill>
              <a:schemeClr val="accent5">
                <a:lumMod val="80000"/>
              </a:schemeClr>
            </a:solidFill>
            <a:ln>
              <a:noFill/>
            </a:ln>
            <a:effectLst/>
          </c:spPr>
          <c:invertIfNegative val="0"/>
          <c:val>
            <c:numRef>
              <c:f>Sheet3!$B$132:$F$132</c:f>
              <c:numCache>
                <c:formatCode>General</c:formatCode>
                <c:ptCount val="5"/>
                <c:pt idx="0">
                  <c:v>1.0</c:v>
                </c:pt>
                <c:pt idx="1">
                  <c:v>7.0</c:v>
                </c:pt>
                <c:pt idx="2">
                  <c:v>7.0</c:v>
                </c:pt>
                <c:pt idx="3">
                  <c:v>10.0</c:v>
                </c:pt>
                <c:pt idx="4">
                  <c:v>1.0</c:v>
                </c:pt>
              </c:numCache>
            </c:numRef>
          </c:val>
        </c:ser>
        <c:ser>
          <c:idx val="131"/>
          <c:order val="131"/>
          <c:tx>
            <c:strRef>
              <c:f>Sheet3!$A$133</c:f>
              <c:strCache>
                <c:ptCount val="1"/>
                <c:pt idx="0">
                  <c:v>k__Bacteria;p__Proteobacteria;c__Alphaproteobacteria;o__Rhizobiales;f__Hyphomicrobiaceae;Other;Other</c:v>
                </c:pt>
              </c:strCache>
            </c:strRef>
          </c:tx>
          <c:spPr>
            <a:solidFill>
              <a:schemeClr val="accent6">
                <a:lumMod val="80000"/>
              </a:schemeClr>
            </a:solidFill>
            <a:ln>
              <a:noFill/>
            </a:ln>
            <a:effectLst/>
          </c:spPr>
          <c:invertIfNegative val="0"/>
          <c:val>
            <c:numRef>
              <c:f>Sheet3!$B$133:$F$133</c:f>
              <c:numCache>
                <c:formatCode>General</c:formatCode>
                <c:ptCount val="5"/>
                <c:pt idx="0">
                  <c:v>1.0</c:v>
                </c:pt>
                <c:pt idx="1">
                  <c:v>0.0</c:v>
                </c:pt>
                <c:pt idx="2">
                  <c:v>0.0</c:v>
                </c:pt>
                <c:pt idx="3">
                  <c:v>0.0</c:v>
                </c:pt>
                <c:pt idx="4">
                  <c:v>1.0</c:v>
                </c:pt>
              </c:numCache>
            </c:numRef>
          </c:val>
        </c:ser>
        <c:ser>
          <c:idx val="132"/>
          <c:order val="132"/>
          <c:tx>
            <c:strRef>
              <c:f>Sheet3!$A$134</c:f>
              <c:strCache>
                <c:ptCount val="1"/>
                <c:pt idx="0">
                  <c:v>k__Bacteria;p__Proteobacteria;c__Alphaproteobacteria;o__Rhizobiales;f__Hyphomicrobiaceae;g__;s__</c:v>
                </c:pt>
              </c:strCache>
            </c:strRef>
          </c:tx>
          <c:spPr>
            <a:solidFill>
              <a:schemeClr val="accent1">
                <a:lumMod val="60000"/>
                <a:lumOff val="40000"/>
              </a:schemeClr>
            </a:solidFill>
            <a:ln>
              <a:noFill/>
            </a:ln>
            <a:effectLst/>
          </c:spPr>
          <c:invertIfNegative val="0"/>
          <c:val>
            <c:numRef>
              <c:f>Sheet3!$B$134:$F$134</c:f>
              <c:numCache>
                <c:formatCode>General</c:formatCode>
                <c:ptCount val="5"/>
                <c:pt idx="0">
                  <c:v>8.0</c:v>
                </c:pt>
                <c:pt idx="1">
                  <c:v>4.0</c:v>
                </c:pt>
                <c:pt idx="2">
                  <c:v>1.0</c:v>
                </c:pt>
                <c:pt idx="3">
                  <c:v>3.0</c:v>
                </c:pt>
                <c:pt idx="4">
                  <c:v>0.0</c:v>
                </c:pt>
              </c:numCache>
            </c:numRef>
          </c:val>
        </c:ser>
        <c:ser>
          <c:idx val="133"/>
          <c:order val="133"/>
          <c:tx>
            <c:strRef>
              <c:f>Sheet3!$A$135</c:f>
              <c:strCache>
                <c:ptCount val="1"/>
                <c:pt idx="0">
                  <c:v>k__Bacteria;p__Proteobacteria;c__Alphaproteobacteria;o__Rhizobiales;f__Hyphomicrobiaceae;g__Devosia;s__</c:v>
                </c:pt>
              </c:strCache>
            </c:strRef>
          </c:tx>
          <c:spPr>
            <a:solidFill>
              <a:schemeClr val="accent2">
                <a:lumMod val="60000"/>
                <a:lumOff val="40000"/>
              </a:schemeClr>
            </a:solidFill>
            <a:ln>
              <a:noFill/>
            </a:ln>
            <a:effectLst/>
          </c:spPr>
          <c:invertIfNegative val="0"/>
          <c:val>
            <c:numRef>
              <c:f>Sheet3!$B$135:$F$135</c:f>
              <c:numCache>
                <c:formatCode>General</c:formatCode>
                <c:ptCount val="5"/>
                <c:pt idx="0">
                  <c:v>1.0</c:v>
                </c:pt>
                <c:pt idx="1">
                  <c:v>1.0</c:v>
                </c:pt>
                <c:pt idx="2">
                  <c:v>0.0</c:v>
                </c:pt>
                <c:pt idx="3">
                  <c:v>0.0</c:v>
                </c:pt>
                <c:pt idx="4">
                  <c:v>2.0</c:v>
                </c:pt>
              </c:numCache>
            </c:numRef>
          </c:val>
        </c:ser>
        <c:ser>
          <c:idx val="134"/>
          <c:order val="134"/>
          <c:tx>
            <c:strRef>
              <c:f>Sheet3!$A$136</c:f>
              <c:strCache>
                <c:ptCount val="1"/>
                <c:pt idx="0">
                  <c:v>k__Bacteria;p__Proteobacteria;c__Alphaproteobacteria;o__Rhizobiales;f__Hyphomicrobiaceae;g__Hyphomicrobium;s__</c:v>
                </c:pt>
              </c:strCache>
            </c:strRef>
          </c:tx>
          <c:spPr>
            <a:solidFill>
              <a:schemeClr val="accent3">
                <a:lumMod val="60000"/>
                <a:lumOff val="40000"/>
              </a:schemeClr>
            </a:solidFill>
            <a:ln>
              <a:noFill/>
            </a:ln>
            <a:effectLst/>
          </c:spPr>
          <c:invertIfNegative val="0"/>
          <c:val>
            <c:numRef>
              <c:f>Sheet3!$B$136:$F$136</c:f>
              <c:numCache>
                <c:formatCode>General</c:formatCode>
                <c:ptCount val="5"/>
                <c:pt idx="0">
                  <c:v>3.0</c:v>
                </c:pt>
                <c:pt idx="1">
                  <c:v>1.0</c:v>
                </c:pt>
                <c:pt idx="2">
                  <c:v>2.0</c:v>
                </c:pt>
                <c:pt idx="3">
                  <c:v>10.0</c:v>
                </c:pt>
                <c:pt idx="4">
                  <c:v>1.0</c:v>
                </c:pt>
              </c:numCache>
            </c:numRef>
          </c:val>
        </c:ser>
        <c:ser>
          <c:idx val="135"/>
          <c:order val="135"/>
          <c:tx>
            <c:strRef>
              <c:f>Sheet3!$A$137</c:f>
              <c:strCache>
                <c:ptCount val="1"/>
                <c:pt idx="0">
                  <c:v>k__Bacteria;p__Proteobacteria;c__Alphaproteobacteria;o__Rhizobiales;f__Hyphomicrobiaceae;g__Pedomicrobium;s__</c:v>
                </c:pt>
              </c:strCache>
            </c:strRef>
          </c:tx>
          <c:spPr>
            <a:solidFill>
              <a:schemeClr val="accent4">
                <a:lumMod val="60000"/>
                <a:lumOff val="40000"/>
              </a:schemeClr>
            </a:solidFill>
            <a:ln>
              <a:noFill/>
            </a:ln>
            <a:effectLst/>
          </c:spPr>
          <c:invertIfNegative val="0"/>
          <c:val>
            <c:numRef>
              <c:f>Sheet3!$B$137:$F$137</c:f>
              <c:numCache>
                <c:formatCode>General</c:formatCode>
                <c:ptCount val="5"/>
                <c:pt idx="0">
                  <c:v>1.0</c:v>
                </c:pt>
                <c:pt idx="1">
                  <c:v>0.0</c:v>
                </c:pt>
                <c:pt idx="2">
                  <c:v>1.0</c:v>
                </c:pt>
                <c:pt idx="3">
                  <c:v>0.0</c:v>
                </c:pt>
                <c:pt idx="4">
                  <c:v>0.0</c:v>
                </c:pt>
              </c:numCache>
            </c:numRef>
          </c:val>
        </c:ser>
        <c:ser>
          <c:idx val="136"/>
          <c:order val="136"/>
          <c:tx>
            <c:strRef>
              <c:f>Sheet3!$A$138</c:f>
              <c:strCache>
                <c:ptCount val="1"/>
                <c:pt idx="0">
                  <c:v>k__Bacteria;p__Proteobacteria;c__Alphaproteobacteria;o__Rhizobiales;f__Hyphomicrobiaceae;g__Rhodoplanes;s__</c:v>
                </c:pt>
              </c:strCache>
            </c:strRef>
          </c:tx>
          <c:spPr>
            <a:solidFill>
              <a:schemeClr val="accent5">
                <a:lumMod val="60000"/>
                <a:lumOff val="40000"/>
              </a:schemeClr>
            </a:solidFill>
            <a:ln>
              <a:noFill/>
            </a:ln>
            <a:effectLst/>
          </c:spPr>
          <c:invertIfNegative val="0"/>
          <c:val>
            <c:numRef>
              <c:f>Sheet3!$B$138:$F$138</c:f>
              <c:numCache>
                <c:formatCode>General</c:formatCode>
                <c:ptCount val="5"/>
                <c:pt idx="0">
                  <c:v>5.0</c:v>
                </c:pt>
                <c:pt idx="1">
                  <c:v>2.0</c:v>
                </c:pt>
                <c:pt idx="2">
                  <c:v>8.0</c:v>
                </c:pt>
                <c:pt idx="3">
                  <c:v>4.0</c:v>
                </c:pt>
                <c:pt idx="4">
                  <c:v>3.0</c:v>
                </c:pt>
              </c:numCache>
            </c:numRef>
          </c:val>
        </c:ser>
        <c:ser>
          <c:idx val="137"/>
          <c:order val="137"/>
          <c:tx>
            <c:strRef>
              <c:f>Sheet3!$A$139</c:f>
              <c:strCache>
                <c:ptCount val="1"/>
                <c:pt idx="0">
                  <c:v>k__Bacteria;p__Proteobacteria;c__Alphaproteobacteria;o__Rhizobiales;f__Methylobacteriaceae;g__;s__</c:v>
                </c:pt>
              </c:strCache>
            </c:strRef>
          </c:tx>
          <c:spPr>
            <a:solidFill>
              <a:schemeClr val="accent6">
                <a:lumMod val="60000"/>
                <a:lumOff val="40000"/>
              </a:schemeClr>
            </a:solidFill>
            <a:ln>
              <a:noFill/>
            </a:ln>
            <a:effectLst/>
          </c:spPr>
          <c:invertIfNegative val="0"/>
          <c:val>
            <c:numRef>
              <c:f>Sheet3!$B$139:$F$139</c:f>
              <c:numCache>
                <c:formatCode>General</c:formatCode>
                <c:ptCount val="5"/>
                <c:pt idx="0">
                  <c:v>1.0</c:v>
                </c:pt>
                <c:pt idx="1">
                  <c:v>1.0</c:v>
                </c:pt>
                <c:pt idx="2">
                  <c:v>1.0</c:v>
                </c:pt>
                <c:pt idx="3">
                  <c:v>0.0</c:v>
                </c:pt>
                <c:pt idx="4">
                  <c:v>0.0</c:v>
                </c:pt>
              </c:numCache>
            </c:numRef>
          </c:val>
        </c:ser>
        <c:ser>
          <c:idx val="138"/>
          <c:order val="138"/>
          <c:tx>
            <c:strRef>
              <c:f>Sheet3!$A$140</c:f>
              <c:strCache>
                <c:ptCount val="1"/>
                <c:pt idx="0">
                  <c:v>k__Bacteria;p__Proteobacteria;c__Alphaproteobacteria;o__Rhizobiales;f__Methylobacteriaceae;g__Methylobacterium;s__</c:v>
                </c:pt>
              </c:strCache>
            </c:strRef>
          </c:tx>
          <c:spPr>
            <a:solidFill>
              <a:schemeClr val="accent1">
                <a:lumMod val="50000"/>
              </a:schemeClr>
            </a:solidFill>
            <a:ln>
              <a:noFill/>
            </a:ln>
            <a:effectLst/>
          </c:spPr>
          <c:invertIfNegative val="0"/>
          <c:val>
            <c:numRef>
              <c:f>Sheet3!$B$140:$F$140</c:f>
              <c:numCache>
                <c:formatCode>General</c:formatCode>
                <c:ptCount val="5"/>
                <c:pt idx="0">
                  <c:v>0.0</c:v>
                </c:pt>
                <c:pt idx="1">
                  <c:v>2.0</c:v>
                </c:pt>
                <c:pt idx="2">
                  <c:v>0.0</c:v>
                </c:pt>
                <c:pt idx="3">
                  <c:v>0.0</c:v>
                </c:pt>
                <c:pt idx="4">
                  <c:v>0.0</c:v>
                </c:pt>
              </c:numCache>
            </c:numRef>
          </c:val>
        </c:ser>
        <c:ser>
          <c:idx val="139"/>
          <c:order val="139"/>
          <c:tx>
            <c:strRef>
              <c:f>Sheet3!$A$141</c:f>
              <c:strCache>
                <c:ptCount val="1"/>
                <c:pt idx="0">
                  <c:v>k__Bacteria;p__Proteobacteria;c__Alphaproteobacteria;o__Rhizobiales;f__Methylobacteriaceae;g__Methylobacterium;s__hispanicum</c:v>
                </c:pt>
              </c:strCache>
            </c:strRef>
          </c:tx>
          <c:spPr>
            <a:solidFill>
              <a:schemeClr val="accent2">
                <a:lumMod val="50000"/>
              </a:schemeClr>
            </a:solidFill>
            <a:ln>
              <a:noFill/>
            </a:ln>
            <a:effectLst/>
          </c:spPr>
          <c:invertIfNegative val="0"/>
          <c:val>
            <c:numRef>
              <c:f>Sheet3!$B$141:$F$141</c:f>
              <c:numCache>
                <c:formatCode>General</c:formatCode>
                <c:ptCount val="5"/>
                <c:pt idx="0">
                  <c:v>1.0</c:v>
                </c:pt>
                <c:pt idx="1">
                  <c:v>3.0</c:v>
                </c:pt>
                <c:pt idx="2">
                  <c:v>1.0</c:v>
                </c:pt>
                <c:pt idx="3">
                  <c:v>0.0</c:v>
                </c:pt>
                <c:pt idx="4">
                  <c:v>0.0</c:v>
                </c:pt>
              </c:numCache>
            </c:numRef>
          </c:val>
        </c:ser>
        <c:ser>
          <c:idx val="140"/>
          <c:order val="140"/>
          <c:tx>
            <c:strRef>
              <c:f>Sheet3!$A$142</c:f>
              <c:strCache>
                <c:ptCount val="1"/>
                <c:pt idx="0">
                  <c:v>k__Bacteria;p__Proteobacteria;c__Alphaproteobacteria;o__Rhizobiales;f__Methylocystaceae;g__Methylosinus;s__</c:v>
                </c:pt>
              </c:strCache>
            </c:strRef>
          </c:tx>
          <c:spPr>
            <a:solidFill>
              <a:schemeClr val="accent3">
                <a:lumMod val="50000"/>
              </a:schemeClr>
            </a:solidFill>
            <a:ln>
              <a:noFill/>
            </a:ln>
            <a:effectLst/>
          </c:spPr>
          <c:invertIfNegative val="0"/>
          <c:val>
            <c:numRef>
              <c:f>Sheet3!$B$142:$F$142</c:f>
              <c:numCache>
                <c:formatCode>General</c:formatCode>
                <c:ptCount val="5"/>
                <c:pt idx="0">
                  <c:v>73.0</c:v>
                </c:pt>
                <c:pt idx="1">
                  <c:v>10.0</c:v>
                </c:pt>
                <c:pt idx="2">
                  <c:v>26.0</c:v>
                </c:pt>
                <c:pt idx="3">
                  <c:v>48.0</c:v>
                </c:pt>
                <c:pt idx="4">
                  <c:v>21.0</c:v>
                </c:pt>
              </c:numCache>
            </c:numRef>
          </c:val>
        </c:ser>
        <c:ser>
          <c:idx val="141"/>
          <c:order val="141"/>
          <c:tx>
            <c:strRef>
              <c:f>Sheet3!$A$143</c:f>
              <c:strCache>
                <c:ptCount val="1"/>
                <c:pt idx="0">
                  <c:v>k__Bacteria;p__Proteobacteria;c__Alphaproteobacteria;o__Rhizobiales;f__Methylocystaceae;g__Pleomorphomonas;s__</c:v>
                </c:pt>
              </c:strCache>
            </c:strRef>
          </c:tx>
          <c:spPr>
            <a:solidFill>
              <a:schemeClr val="accent4">
                <a:lumMod val="50000"/>
              </a:schemeClr>
            </a:solidFill>
            <a:ln>
              <a:noFill/>
            </a:ln>
            <a:effectLst/>
          </c:spPr>
          <c:invertIfNegative val="0"/>
          <c:val>
            <c:numRef>
              <c:f>Sheet3!$B$143:$F$143</c:f>
              <c:numCache>
                <c:formatCode>General</c:formatCode>
                <c:ptCount val="5"/>
                <c:pt idx="0">
                  <c:v>1.0</c:v>
                </c:pt>
                <c:pt idx="1">
                  <c:v>1.0</c:v>
                </c:pt>
                <c:pt idx="2">
                  <c:v>0.0</c:v>
                </c:pt>
                <c:pt idx="3">
                  <c:v>0.0</c:v>
                </c:pt>
                <c:pt idx="4">
                  <c:v>0.0</c:v>
                </c:pt>
              </c:numCache>
            </c:numRef>
          </c:val>
        </c:ser>
        <c:ser>
          <c:idx val="142"/>
          <c:order val="142"/>
          <c:tx>
            <c:strRef>
              <c:f>Sheet3!$A$144</c:f>
              <c:strCache>
                <c:ptCount val="1"/>
                <c:pt idx="0">
                  <c:v>k__Bacteria;p__Proteobacteria;c__Alphaproteobacteria;o__Rhizobiales;f__Phyllobacteriaceae;Other;Other</c:v>
                </c:pt>
              </c:strCache>
            </c:strRef>
          </c:tx>
          <c:spPr>
            <a:solidFill>
              <a:schemeClr val="accent5">
                <a:lumMod val="50000"/>
              </a:schemeClr>
            </a:solidFill>
            <a:ln>
              <a:noFill/>
            </a:ln>
            <a:effectLst/>
          </c:spPr>
          <c:invertIfNegative val="0"/>
          <c:val>
            <c:numRef>
              <c:f>Sheet3!$B$144:$F$144</c:f>
              <c:numCache>
                <c:formatCode>General</c:formatCode>
                <c:ptCount val="5"/>
                <c:pt idx="0">
                  <c:v>0.0</c:v>
                </c:pt>
                <c:pt idx="1">
                  <c:v>0.0</c:v>
                </c:pt>
                <c:pt idx="2">
                  <c:v>0.0</c:v>
                </c:pt>
                <c:pt idx="3">
                  <c:v>0.0</c:v>
                </c:pt>
                <c:pt idx="4">
                  <c:v>2.0</c:v>
                </c:pt>
              </c:numCache>
            </c:numRef>
          </c:val>
        </c:ser>
        <c:ser>
          <c:idx val="143"/>
          <c:order val="143"/>
          <c:tx>
            <c:strRef>
              <c:f>Sheet3!$A$145</c:f>
              <c:strCache>
                <c:ptCount val="1"/>
                <c:pt idx="0">
                  <c:v>k__Bacteria;p__Proteobacteria;c__Alphaproteobacteria;o__Rhizobiales;f__Phyllobacteriaceae;g__;s__</c:v>
                </c:pt>
              </c:strCache>
            </c:strRef>
          </c:tx>
          <c:spPr>
            <a:solidFill>
              <a:schemeClr val="accent6">
                <a:lumMod val="50000"/>
              </a:schemeClr>
            </a:solidFill>
            <a:ln>
              <a:noFill/>
            </a:ln>
            <a:effectLst/>
          </c:spPr>
          <c:invertIfNegative val="0"/>
          <c:val>
            <c:numRef>
              <c:f>Sheet3!$B$145:$F$145</c:f>
              <c:numCache>
                <c:formatCode>General</c:formatCode>
                <c:ptCount val="5"/>
                <c:pt idx="0">
                  <c:v>2.0</c:v>
                </c:pt>
                <c:pt idx="1">
                  <c:v>0.0</c:v>
                </c:pt>
                <c:pt idx="2">
                  <c:v>3.0</c:v>
                </c:pt>
                <c:pt idx="3">
                  <c:v>1.0</c:v>
                </c:pt>
                <c:pt idx="4">
                  <c:v>1.0</c:v>
                </c:pt>
              </c:numCache>
            </c:numRef>
          </c:val>
        </c:ser>
        <c:ser>
          <c:idx val="144"/>
          <c:order val="144"/>
          <c:tx>
            <c:strRef>
              <c:f>Sheet3!$A$146</c:f>
              <c:strCache>
                <c:ptCount val="1"/>
                <c:pt idx="0">
                  <c:v>k__Bacteria;p__Proteobacteria;c__Alphaproteobacteria;o__Rhizobiales;f__Rhizobiaceae;g__;s__</c:v>
                </c:pt>
              </c:strCache>
            </c:strRef>
          </c:tx>
          <c:spPr>
            <a:solidFill>
              <a:schemeClr val="accent1">
                <a:lumMod val="70000"/>
                <a:lumOff val="30000"/>
              </a:schemeClr>
            </a:solidFill>
            <a:ln>
              <a:noFill/>
            </a:ln>
            <a:effectLst/>
          </c:spPr>
          <c:invertIfNegative val="0"/>
          <c:val>
            <c:numRef>
              <c:f>Sheet3!$B$146:$F$146</c:f>
              <c:numCache>
                <c:formatCode>General</c:formatCode>
                <c:ptCount val="5"/>
                <c:pt idx="0">
                  <c:v>2.0</c:v>
                </c:pt>
                <c:pt idx="1">
                  <c:v>1.0</c:v>
                </c:pt>
                <c:pt idx="2">
                  <c:v>0.0</c:v>
                </c:pt>
                <c:pt idx="3">
                  <c:v>0.0</c:v>
                </c:pt>
                <c:pt idx="4">
                  <c:v>0.0</c:v>
                </c:pt>
              </c:numCache>
            </c:numRef>
          </c:val>
        </c:ser>
        <c:ser>
          <c:idx val="145"/>
          <c:order val="145"/>
          <c:tx>
            <c:strRef>
              <c:f>Sheet3!$A$147</c:f>
              <c:strCache>
                <c:ptCount val="1"/>
                <c:pt idx="0">
                  <c:v>k__Bacteria;p__Proteobacteria;c__Alphaproteobacteria;o__Rhizobiales;f__Rhizobiaceae;g__Agrobacterium;s__</c:v>
                </c:pt>
              </c:strCache>
            </c:strRef>
          </c:tx>
          <c:spPr>
            <a:solidFill>
              <a:schemeClr val="accent2">
                <a:lumMod val="70000"/>
                <a:lumOff val="30000"/>
              </a:schemeClr>
            </a:solidFill>
            <a:ln>
              <a:noFill/>
            </a:ln>
            <a:effectLst/>
          </c:spPr>
          <c:invertIfNegative val="0"/>
          <c:val>
            <c:numRef>
              <c:f>Sheet3!$B$147:$F$147</c:f>
              <c:numCache>
                <c:formatCode>General</c:formatCode>
                <c:ptCount val="5"/>
                <c:pt idx="0">
                  <c:v>9.0</c:v>
                </c:pt>
                <c:pt idx="1">
                  <c:v>5.0</c:v>
                </c:pt>
                <c:pt idx="2">
                  <c:v>1.0</c:v>
                </c:pt>
                <c:pt idx="3">
                  <c:v>19.0</c:v>
                </c:pt>
                <c:pt idx="4">
                  <c:v>3.0</c:v>
                </c:pt>
              </c:numCache>
            </c:numRef>
          </c:val>
        </c:ser>
        <c:ser>
          <c:idx val="146"/>
          <c:order val="146"/>
          <c:tx>
            <c:strRef>
              <c:f>Sheet3!$A$148</c:f>
              <c:strCache>
                <c:ptCount val="1"/>
                <c:pt idx="0">
                  <c:v>k__Bacteria;p__Proteobacteria;c__Alphaproteobacteria;o__Rhodobacterales;f__Rhodobacteraceae;g__;s__</c:v>
                </c:pt>
              </c:strCache>
            </c:strRef>
          </c:tx>
          <c:spPr>
            <a:solidFill>
              <a:schemeClr val="accent3">
                <a:lumMod val="70000"/>
                <a:lumOff val="30000"/>
              </a:schemeClr>
            </a:solidFill>
            <a:ln>
              <a:noFill/>
            </a:ln>
            <a:effectLst/>
          </c:spPr>
          <c:invertIfNegative val="0"/>
          <c:val>
            <c:numRef>
              <c:f>Sheet3!$B$148:$F$148</c:f>
              <c:numCache>
                <c:formatCode>General</c:formatCode>
                <c:ptCount val="5"/>
                <c:pt idx="0">
                  <c:v>0.0</c:v>
                </c:pt>
                <c:pt idx="1">
                  <c:v>0.0</c:v>
                </c:pt>
                <c:pt idx="2">
                  <c:v>0.0</c:v>
                </c:pt>
                <c:pt idx="3">
                  <c:v>0.0</c:v>
                </c:pt>
                <c:pt idx="4">
                  <c:v>2.0</c:v>
                </c:pt>
              </c:numCache>
            </c:numRef>
          </c:val>
        </c:ser>
        <c:ser>
          <c:idx val="147"/>
          <c:order val="147"/>
          <c:tx>
            <c:strRef>
              <c:f>Sheet3!$A$149</c:f>
              <c:strCache>
                <c:ptCount val="1"/>
                <c:pt idx="0">
                  <c:v>k__Bacteria;p__Proteobacteria;c__Alphaproteobacteria;o__Rhodobacterales;f__Rhodobacteraceae;g__Anaerospora;Other</c:v>
                </c:pt>
              </c:strCache>
            </c:strRef>
          </c:tx>
          <c:spPr>
            <a:solidFill>
              <a:schemeClr val="accent4">
                <a:lumMod val="70000"/>
                <a:lumOff val="30000"/>
              </a:schemeClr>
            </a:solidFill>
            <a:ln>
              <a:noFill/>
            </a:ln>
            <a:effectLst/>
          </c:spPr>
          <c:invertIfNegative val="0"/>
          <c:val>
            <c:numRef>
              <c:f>Sheet3!$B$149:$F$149</c:f>
              <c:numCache>
                <c:formatCode>General</c:formatCode>
                <c:ptCount val="5"/>
                <c:pt idx="0">
                  <c:v>0.0</c:v>
                </c:pt>
                <c:pt idx="1">
                  <c:v>1.0</c:v>
                </c:pt>
                <c:pt idx="2">
                  <c:v>0.0</c:v>
                </c:pt>
                <c:pt idx="3">
                  <c:v>0.0</c:v>
                </c:pt>
                <c:pt idx="4">
                  <c:v>1.0</c:v>
                </c:pt>
              </c:numCache>
            </c:numRef>
          </c:val>
        </c:ser>
        <c:ser>
          <c:idx val="148"/>
          <c:order val="148"/>
          <c:tx>
            <c:strRef>
              <c:f>Sheet3!$A$150</c:f>
              <c:strCache>
                <c:ptCount val="1"/>
                <c:pt idx="0">
                  <c:v>k__Bacteria;p__Proteobacteria;c__Alphaproteobacteria;o__Rhodobacterales;f__Rhodobacteraceae;g__Anaerospora;s__</c:v>
                </c:pt>
              </c:strCache>
            </c:strRef>
          </c:tx>
          <c:spPr>
            <a:solidFill>
              <a:schemeClr val="accent5">
                <a:lumMod val="70000"/>
                <a:lumOff val="30000"/>
              </a:schemeClr>
            </a:solidFill>
            <a:ln>
              <a:noFill/>
            </a:ln>
            <a:effectLst/>
          </c:spPr>
          <c:invertIfNegative val="0"/>
          <c:val>
            <c:numRef>
              <c:f>Sheet3!$B$150:$F$150</c:f>
              <c:numCache>
                <c:formatCode>General</c:formatCode>
                <c:ptCount val="5"/>
                <c:pt idx="0">
                  <c:v>1.0</c:v>
                </c:pt>
                <c:pt idx="1">
                  <c:v>0.0</c:v>
                </c:pt>
                <c:pt idx="2">
                  <c:v>0.0</c:v>
                </c:pt>
                <c:pt idx="3">
                  <c:v>0.0</c:v>
                </c:pt>
                <c:pt idx="4">
                  <c:v>3.0</c:v>
                </c:pt>
              </c:numCache>
            </c:numRef>
          </c:val>
        </c:ser>
        <c:ser>
          <c:idx val="149"/>
          <c:order val="149"/>
          <c:tx>
            <c:strRef>
              <c:f>Sheet3!$A$151</c:f>
              <c:strCache>
                <c:ptCount val="1"/>
                <c:pt idx="0">
                  <c:v>k__Bacteria;p__Proteobacteria;c__Alphaproteobacteria;o__Rhodobacterales;f__Rhodobacteraceae;g__Rhodobacter;s__</c:v>
                </c:pt>
              </c:strCache>
            </c:strRef>
          </c:tx>
          <c:spPr>
            <a:solidFill>
              <a:schemeClr val="accent6">
                <a:lumMod val="70000"/>
                <a:lumOff val="30000"/>
              </a:schemeClr>
            </a:solidFill>
            <a:ln>
              <a:noFill/>
            </a:ln>
            <a:effectLst/>
          </c:spPr>
          <c:invertIfNegative val="0"/>
          <c:val>
            <c:numRef>
              <c:f>Sheet3!$B$151:$F$151</c:f>
              <c:numCache>
                <c:formatCode>General</c:formatCode>
                <c:ptCount val="5"/>
                <c:pt idx="0">
                  <c:v>3.0</c:v>
                </c:pt>
                <c:pt idx="1">
                  <c:v>1.0</c:v>
                </c:pt>
                <c:pt idx="2">
                  <c:v>1.0</c:v>
                </c:pt>
                <c:pt idx="3">
                  <c:v>4.0</c:v>
                </c:pt>
                <c:pt idx="4">
                  <c:v>0.0</c:v>
                </c:pt>
              </c:numCache>
            </c:numRef>
          </c:val>
        </c:ser>
        <c:ser>
          <c:idx val="150"/>
          <c:order val="150"/>
          <c:tx>
            <c:strRef>
              <c:f>Sheet3!$A$152</c:f>
              <c:strCache>
                <c:ptCount val="1"/>
                <c:pt idx="0">
                  <c:v>k__Bacteria;p__Proteobacteria;c__Alphaproteobacteria;o__Rhodospirillales;f__Acetobacteraceae;g__;s__</c:v>
                </c:pt>
              </c:strCache>
            </c:strRef>
          </c:tx>
          <c:spPr>
            <a:solidFill>
              <a:schemeClr val="accent1">
                <a:lumMod val="70000"/>
              </a:schemeClr>
            </a:solidFill>
            <a:ln>
              <a:noFill/>
            </a:ln>
            <a:effectLst/>
          </c:spPr>
          <c:invertIfNegative val="0"/>
          <c:val>
            <c:numRef>
              <c:f>Sheet3!$B$152:$F$152</c:f>
              <c:numCache>
                <c:formatCode>General</c:formatCode>
                <c:ptCount val="5"/>
                <c:pt idx="0">
                  <c:v>1.0</c:v>
                </c:pt>
                <c:pt idx="1">
                  <c:v>2.0</c:v>
                </c:pt>
                <c:pt idx="2">
                  <c:v>3.0</c:v>
                </c:pt>
                <c:pt idx="3">
                  <c:v>6.0</c:v>
                </c:pt>
                <c:pt idx="4">
                  <c:v>3.0</c:v>
                </c:pt>
              </c:numCache>
            </c:numRef>
          </c:val>
        </c:ser>
        <c:ser>
          <c:idx val="151"/>
          <c:order val="151"/>
          <c:tx>
            <c:strRef>
              <c:f>Sheet3!$A$153</c:f>
              <c:strCache>
                <c:ptCount val="1"/>
                <c:pt idx="0">
                  <c:v>k__Bacteria;p__Proteobacteria;c__Alphaproteobacteria;o__Rhodospirillales;f__Acetobacteraceae;g__Roseomonas;s__mucosa</c:v>
                </c:pt>
              </c:strCache>
            </c:strRef>
          </c:tx>
          <c:spPr>
            <a:solidFill>
              <a:schemeClr val="accent2">
                <a:lumMod val="70000"/>
              </a:schemeClr>
            </a:solidFill>
            <a:ln>
              <a:noFill/>
            </a:ln>
            <a:effectLst/>
          </c:spPr>
          <c:invertIfNegative val="0"/>
          <c:val>
            <c:numRef>
              <c:f>Sheet3!$B$153:$F$153</c:f>
              <c:numCache>
                <c:formatCode>General</c:formatCode>
                <c:ptCount val="5"/>
                <c:pt idx="0">
                  <c:v>0.0</c:v>
                </c:pt>
                <c:pt idx="1">
                  <c:v>0.0</c:v>
                </c:pt>
                <c:pt idx="2">
                  <c:v>0.0</c:v>
                </c:pt>
                <c:pt idx="3">
                  <c:v>2.0</c:v>
                </c:pt>
                <c:pt idx="4">
                  <c:v>0.0</c:v>
                </c:pt>
              </c:numCache>
            </c:numRef>
          </c:val>
        </c:ser>
        <c:ser>
          <c:idx val="152"/>
          <c:order val="152"/>
          <c:tx>
            <c:strRef>
              <c:f>Sheet3!$A$154</c:f>
              <c:strCache>
                <c:ptCount val="1"/>
                <c:pt idx="0">
                  <c:v>k__Bacteria;p__Proteobacteria;c__Alphaproteobacteria;o__Rhodospirillales;f__Rhodospirillaceae;g__;s__</c:v>
                </c:pt>
              </c:strCache>
            </c:strRef>
          </c:tx>
          <c:spPr>
            <a:solidFill>
              <a:schemeClr val="accent3">
                <a:lumMod val="70000"/>
              </a:schemeClr>
            </a:solidFill>
            <a:ln>
              <a:noFill/>
            </a:ln>
            <a:effectLst/>
          </c:spPr>
          <c:invertIfNegative val="0"/>
          <c:val>
            <c:numRef>
              <c:f>Sheet3!$B$154:$F$154</c:f>
              <c:numCache>
                <c:formatCode>General</c:formatCode>
                <c:ptCount val="5"/>
                <c:pt idx="0">
                  <c:v>0.0</c:v>
                </c:pt>
                <c:pt idx="1">
                  <c:v>4.0</c:v>
                </c:pt>
                <c:pt idx="2">
                  <c:v>4.0</c:v>
                </c:pt>
                <c:pt idx="3">
                  <c:v>11.0</c:v>
                </c:pt>
                <c:pt idx="4">
                  <c:v>5.0</c:v>
                </c:pt>
              </c:numCache>
            </c:numRef>
          </c:val>
        </c:ser>
        <c:ser>
          <c:idx val="153"/>
          <c:order val="153"/>
          <c:tx>
            <c:strRef>
              <c:f>Sheet3!$A$155</c:f>
              <c:strCache>
                <c:ptCount val="1"/>
                <c:pt idx="0">
                  <c:v>k__Bacteria;p__Proteobacteria;c__Alphaproteobacteria;o__Rhodospirillales;f__Rhodospirillaceae;g__Azospirillum;s__</c:v>
                </c:pt>
              </c:strCache>
            </c:strRef>
          </c:tx>
          <c:spPr>
            <a:solidFill>
              <a:schemeClr val="accent4">
                <a:lumMod val="70000"/>
              </a:schemeClr>
            </a:solidFill>
            <a:ln>
              <a:noFill/>
            </a:ln>
            <a:effectLst/>
          </c:spPr>
          <c:invertIfNegative val="0"/>
          <c:val>
            <c:numRef>
              <c:f>Sheet3!$B$155:$F$155</c:f>
              <c:numCache>
                <c:formatCode>General</c:formatCode>
                <c:ptCount val="5"/>
                <c:pt idx="0">
                  <c:v>2.0</c:v>
                </c:pt>
                <c:pt idx="1">
                  <c:v>0.0</c:v>
                </c:pt>
                <c:pt idx="2">
                  <c:v>0.0</c:v>
                </c:pt>
                <c:pt idx="3">
                  <c:v>0.0</c:v>
                </c:pt>
                <c:pt idx="4">
                  <c:v>0.0</c:v>
                </c:pt>
              </c:numCache>
            </c:numRef>
          </c:val>
        </c:ser>
        <c:ser>
          <c:idx val="154"/>
          <c:order val="154"/>
          <c:tx>
            <c:strRef>
              <c:f>Sheet3!$A$156</c:f>
              <c:strCache>
                <c:ptCount val="1"/>
                <c:pt idx="0">
                  <c:v>k__Bacteria;p__Proteobacteria;c__Alphaproteobacteria;o__Rickettsiales;f__;g__;s__</c:v>
                </c:pt>
              </c:strCache>
            </c:strRef>
          </c:tx>
          <c:spPr>
            <a:solidFill>
              <a:schemeClr val="accent5">
                <a:lumMod val="70000"/>
              </a:schemeClr>
            </a:solidFill>
            <a:ln>
              <a:noFill/>
            </a:ln>
            <a:effectLst/>
          </c:spPr>
          <c:invertIfNegative val="0"/>
          <c:val>
            <c:numRef>
              <c:f>Sheet3!$B$156:$F$156</c:f>
              <c:numCache>
                <c:formatCode>General</c:formatCode>
                <c:ptCount val="5"/>
                <c:pt idx="0">
                  <c:v>11.0</c:v>
                </c:pt>
                <c:pt idx="1">
                  <c:v>12.0</c:v>
                </c:pt>
                <c:pt idx="2">
                  <c:v>6.0</c:v>
                </c:pt>
                <c:pt idx="3">
                  <c:v>18.0</c:v>
                </c:pt>
                <c:pt idx="4">
                  <c:v>2.0</c:v>
                </c:pt>
              </c:numCache>
            </c:numRef>
          </c:val>
        </c:ser>
        <c:ser>
          <c:idx val="155"/>
          <c:order val="155"/>
          <c:tx>
            <c:strRef>
              <c:f>Sheet3!$A$157</c:f>
              <c:strCache>
                <c:ptCount val="1"/>
                <c:pt idx="0">
                  <c:v>k__Bacteria;p__Proteobacteria;c__Alphaproteobacteria;o__Rickettsiales;f__Rickettsiaceae;g__;s__</c:v>
                </c:pt>
              </c:strCache>
            </c:strRef>
          </c:tx>
          <c:spPr>
            <a:solidFill>
              <a:schemeClr val="accent6">
                <a:lumMod val="70000"/>
              </a:schemeClr>
            </a:solidFill>
            <a:ln>
              <a:noFill/>
            </a:ln>
            <a:effectLst/>
          </c:spPr>
          <c:invertIfNegative val="0"/>
          <c:val>
            <c:numRef>
              <c:f>Sheet3!$B$157:$F$157</c:f>
              <c:numCache>
                <c:formatCode>General</c:formatCode>
                <c:ptCount val="5"/>
                <c:pt idx="0">
                  <c:v>19.0</c:v>
                </c:pt>
                <c:pt idx="1">
                  <c:v>5.0</c:v>
                </c:pt>
                <c:pt idx="2">
                  <c:v>6.0</c:v>
                </c:pt>
                <c:pt idx="3">
                  <c:v>239.0</c:v>
                </c:pt>
                <c:pt idx="4">
                  <c:v>9.0</c:v>
                </c:pt>
              </c:numCache>
            </c:numRef>
          </c:val>
        </c:ser>
        <c:ser>
          <c:idx val="156"/>
          <c:order val="156"/>
          <c:tx>
            <c:strRef>
              <c:f>Sheet3!$A$158</c:f>
              <c:strCache>
                <c:ptCount val="1"/>
                <c:pt idx="0">
                  <c:v>k__Bacteria;p__Proteobacteria;c__Alphaproteobacteria;o__Rickettsiales;f__Rickettsiaceae;g__Wolbachia;s__</c:v>
                </c:pt>
              </c:strCache>
            </c:strRef>
          </c:tx>
          <c:spPr>
            <a:solidFill>
              <a:schemeClr val="accent1">
                <a:lumMod val="50000"/>
                <a:lumOff val="50000"/>
              </a:schemeClr>
            </a:solidFill>
            <a:ln>
              <a:noFill/>
            </a:ln>
            <a:effectLst/>
          </c:spPr>
          <c:invertIfNegative val="0"/>
          <c:val>
            <c:numRef>
              <c:f>Sheet3!$B$158:$F$158</c:f>
              <c:numCache>
                <c:formatCode>General</c:formatCode>
                <c:ptCount val="5"/>
                <c:pt idx="0">
                  <c:v>0.0</c:v>
                </c:pt>
                <c:pt idx="1">
                  <c:v>43.0</c:v>
                </c:pt>
                <c:pt idx="2">
                  <c:v>1.0</c:v>
                </c:pt>
                <c:pt idx="3">
                  <c:v>0.0</c:v>
                </c:pt>
                <c:pt idx="4">
                  <c:v>0.0</c:v>
                </c:pt>
              </c:numCache>
            </c:numRef>
          </c:val>
        </c:ser>
        <c:ser>
          <c:idx val="157"/>
          <c:order val="157"/>
          <c:tx>
            <c:strRef>
              <c:f>Sheet3!$A$159</c:f>
              <c:strCache>
                <c:ptCount val="1"/>
                <c:pt idx="0">
                  <c:v>k__Bacteria;p__Proteobacteria;c__Alphaproteobacteria;o__Rickettsiales;f__mitochondria;Other;Other</c:v>
                </c:pt>
              </c:strCache>
            </c:strRef>
          </c:tx>
          <c:spPr>
            <a:solidFill>
              <a:schemeClr val="accent2">
                <a:lumMod val="50000"/>
                <a:lumOff val="50000"/>
              </a:schemeClr>
            </a:solidFill>
            <a:ln>
              <a:noFill/>
            </a:ln>
            <a:effectLst/>
          </c:spPr>
          <c:invertIfNegative val="0"/>
          <c:val>
            <c:numRef>
              <c:f>Sheet3!$B$159:$F$159</c:f>
              <c:numCache>
                <c:formatCode>General</c:formatCode>
                <c:ptCount val="5"/>
                <c:pt idx="0">
                  <c:v>0.0</c:v>
                </c:pt>
                <c:pt idx="1">
                  <c:v>2.0</c:v>
                </c:pt>
                <c:pt idx="2">
                  <c:v>1.0</c:v>
                </c:pt>
                <c:pt idx="3">
                  <c:v>1.0</c:v>
                </c:pt>
                <c:pt idx="4">
                  <c:v>0.0</c:v>
                </c:pt>
              </c:numCache>
            </c:numRef>
          </c:val>
        </c:ser>
        <c:ser>
          <c:idx val="158"/>
          <c:order val="158"/>
          <c:tx>
            <c:strRef>
              <c:f>Sheet3!$A$160</c:f>
              <c:strCache>
                <c:ptCount val="1"/>
                <c:pt idx="0">
                  <c:v>k__Bacteria;p__Proteobacteria;c__Alphaproteobacteria;o__Sphingomonadales;f__Sphingomonadaceae;g__Sphingomonas;s__</c:v>
                </c:pt>
              </c:strCache>
            </c:strRef>
          </c:tx>
          <c:spPr>
            <a:solidFill>
              <a:schemeClr val="accent3">
                <a:lumMod val="50000"/>
                <a:lumOff val="50000"/>
              </a:schemeClr>
            </a:solidFill>
            <a:ln>
              <a:noFill/>
            </a:ln>
            <a:effectLst/>
          </c:spPr>
          <c:invertIfNegative val="0"/>
          <c:val>
            <c:numRef>
              <c:f>Sheet3!$B$160:$F$160</c:f>
              <c:numCache>
                <c:formatCode>General</c:formatCode>
                <c:ptCount val="5"/>
                <c:pt idx="0">
                  <c:v>0.0</c:v>
                </c:pt>
                <c:pt idx="1">
                  <c:v>2.0</c:v>
                </c:pt>
                <c:pt idx="2">
                  <c:v>0.0</c:v>
                </c:pt>
                <c:pt idx="3">
                  <c:v>0.0</c:v>
                </c:pt>
                <c:pt idx="4">
                  <c:v>0.0</c:v>
                </c:pt>
              </c:numCache>
            </c:numRef>
          </c:val>
        </c:ser>
        <c:ser>
          <c:idx val="159"/>
          <c:order val="159"/>
          <c:tx>
            <c:strRef>
              <c:f>Sheet3!$A$161</c:f>
              <c:strCache>
                <c:ptCount val="1"/>
                <c:pt idx="0">
                  <c:v>k__Bacteria;p__Proteobacteria;c__Betaproteobacteria;Other;Other;Other;Other</c:v>
                </c:pt>
              </c:strCache>
            </c:strRef>
          </c:tx>
          <c:spPr>
            <a:solidFill>
              <a:schemeClr val="accent4">
                <a:lumMod val="50000"/>
                <a:lumOff val="50000"/>
              </a:schemeClr>
            </a:solidFill>
            <a:ln>
              <a:noFill/>
            </a:ln>
            <a:effectLst/>
          </c:spPr>
          <c:invertIfNegative val="0"/>
          <c:val>
            <c:numRef>
              <c:f>Sheet3!$B$161:$F$161</c:f>
              <c:numCache>
                <c:formatCode>General</c:formatCode>
                <c:ptCount val="5"/>
                <c:pt idx="0">
                  <c:v>2.0</c:v>
                </c:pt>
                <c:pt idx="1">
                  <c:v>0.0</c:v>
                </c:pt>
                <c:pt idx="2">
                  <c:v>0.0</c:v>
                </c:pt>
                <c:pt idx="3">
                  <c:v>2.0</c:v>
                </c:pt>
                <c:pt idx="4">
                  <c:v>0.0</c:v>
                </c:pt>
              </c:numCache>
            </c:numRef>
          </c:val>
        </c:ser>
        <c:ser>
          <c:idx val="160"/>
          <c:order val="160"/>
          <c:tx>
            <c:strRef>
              <c:f>Sheet3!$A$162</c:f>
              <c:strCache>
                <c:ptCount val="1"/>
                <c:pt idx="0">
                  <c:v>k__Bacteria;p__Proteobacteria;c__Betaproteobacteria;o__;f__;g__;s__</c:v>
                </c:pt>
              </c:strCache>
            </c:strRef>
          </c:tx>
          <c:spPr>
            <a:solidFill>
              <a:schemeClr val="accent5">
                <a:lumMod val="50000"/>
                <a:lumOff val="50000"/>
              </a:schemeClr>
            </a:solidFill>
            <a:ln>
              <a:noFill/>
            </a:ln>
            <a:effectLst/>
          </c:spPr>
          <c:invertIfNegative val="0"/>
          <c:val>
            <c:numRef>
              <c:f>Sheet3!$B$162:$F$162</c:f>
              <c:numCache>
                <c:formatCode>General</c:formatCode>
                <c:ptCount val="5"/>
                <c:pt idx="0">
                  <c:v>0.0</c:v>
                </c:pt>
                <c:pt idx="1">
                  <c:v>3.0</c:v>
                </c:pt>
                <c:pt idx="2">
                  <c:v>1.0</c:v>
                </c:pt>
                <c:pt idx="3">
                  <c:v>1.0</c:v>
                </c:pt>
                <c:pt idx="4">
                  <c:v>0.0</c:v>
                </c:pt>
              </c:numCache>
            </c:numRef>
          </c:val>
        </c:ser>
        <c:ser>
          <c:idx val="161"/>
          <c:order val="161"/>
          <c:tx>
            <c:strRef>
              <c:f>Sheet3!$A$163</c:f>
              <c:strCache>
                <c:ptCount val="1"/>
                <c:pt idx="0">
                  <c:v>k__Bacteria;p__Proteobacteria;c__Betaproteobacteria;o__Burkholderiales;f__Alcaligenaceae;g__;s__</c:v>
                </c:pt>
              </c:strCache>
            </c:strRef>
          </c:tx>
          <c:spPr>
            <a:solidFill>
              <a:schemeClr val="accent6">
                <a:lumMod val="50000"/>
                <a:lumOff val="50000"/>
              </a:schemeClr>
            </a:solidFill>
            <a:ln>
              <a:noFill/>
            </a:ln>
            <a:effectLst/>
          </c:spPr>
          <c:invertIfNegative val="0"/>
          <c:val>
            <c:numRef>
              <c:f>Sheet3!$B$163:$F$163</c:f>
              <c:numCache>
                <c:formatCode>General</c:formatCode>
                <c:ptCount val="5"/>
                <c:pt idx="0">
                  <c:v>3.0</c:v>
                </c:pt>
                <c:pt idx="1">
                  <c:v>8.0</c:v>
                </c:pt>
                <c:pt idx="2">
                  <c:v>8.0</c:v>
                </c:pt>
                <c:pt idx="3">
                  <c:v>15.0</c:v>
                </c:pt>
                <c:pt idx="4">
                  <c:v>6.0</c:v>
                </c:pt>
              </c:numCache>
            </c:numRef>
          </c:val>
        </c:ser>
        <c:ser>
          <c:idx val="162"/>
          <c:order val="162"/>
          <c:tx>
            <c:strRef>
              <c:f>Sheet3!$A$164</c:f>
              <c:strCache>
                <c:ptCount val="1"/>
                <c:pt idx="0">
                  <c:v>k__Bacteria;p__Proteobacteria;c__Betaproteobacteria;o__Burkholderiales;f__Comamonadaceae;g__;s__</c:v>
                </c:pt>
              </c:strCache>
            </c:strRef>
          </c:tx>
          <c:spPr>
            <a:solidFill>
              <a:schemeClr val="accent1"/>
            </a:solidFill>
            <a:ln>
              <a:noFill/>
            </a:ln>
            <a:effectLst/>
          </c:spPr>
          <c:invertIfNegative val="0"/>
          <c:val>
            <c:numRef>
              <c:f>Sheet3!$B$164:$F$164</c:f>
              <c:numCache>
                <c:formatCode>General</c:formatCode>
                <c:ptCount val="5"/>
                <c:pt idx="0">
                  <c:v>0.0</c:v>
                </c:pt>
                <c:pt idx="1">
                  <c:v>0.0</c:v>
                </c:pt>
                <c:pt idx="2">
                  <c:v>0.0</c:v>
                </c:pt>
                <c:pt idx="3">
                  <c:v>2.0</c:v>
                </c:pt>
                <c:pt idx="4">
                  <c:v>0.0</c:v>
                </c:pt>
              </c:numCache>
            </c:numRef>
          </c:val>
        </c:ser>
        <c:ser>
          <c:idx val="163"/>
          <c:order val="163"/>
          <c:tx>
            <c:strRef>
              <c:f>Sheet3!$A$165</c:f>
              <c:strCache>
                <c:ptCount val="1"/>
                <c:pt idx="0">
                  <c:v>k__Bacteria;p__Proteobacteria;c__Betaproteobacteria;o__Burkholderiales;f__Oxalobacteraceae;g__;s__</c:v>
                </c:pt>
              </c:strCache>
            </c:strRef>
          </c:tx>
          <c:spPr>
            <a:solidFill>
              <a:schemeClr val="accent2"/>
            </a:solidFill>
            <a:ln>
              <a:noFill/>
            </a:ln>
            <a:effectLst/>
          </c:spPr>
          <c:invertIfNegative val="0"/>
          <c:val>
            <c:numRef>
              <c:f>Sheet3!$B$165:$F$165</c:f>
              <c:numCache>
                <c:formatCode>General</c:formatCode>
                <c:ptCount val="5"/>
                <c:pt idx="0">
                  <c:v>2.0</c:v>
                </c:pt>
                <c:pt idx="1">
                  <c:v>2.0</c:v>
                </c:pt>
                <c:pt idx="2">
                  <c:v>1.0</c:v>
                </c:pt>
                <c:pt idx="3">
                  <c:v>1.0</c:v>
                </c:pt>
                <c:pt idx="4">
                  <c:v>0.0</c:v>
                </c:pt>
              </c:numCache>
            </c:numRef>
          </c:val>
        </c:ser>
        <c:ser>
          <c:idx val="164"/>
          <c:order val="164"/>
          <c:tx>
            <c:strRef>
              <c:f>Sheet3!$A$166</c:f>
              <c:strCache>
                <c:ptCount val="1"/>
                <c:pt idx="0">
                  <c:v>k__Bacteria;p__Proteobacteria;c__Betaproteobacteria;o__Methylophilales;f__Methylophilaceae;g__;s__</c:v>
                </c:pt>
              </c:strCache>
            </c:strRef>
          </c:tx>
          <c:spPr>
            <a:solidFill>
              <a:schemeClr val="accent3"/>
            </a:solidFill>
            <a:ln>
              <a:noFill/>
            </a:ln>
            <a:effectLst/>
          </c:spPr>
          <c:invertIfNegative val="0"/>
          <c:val>
            <c:numRef>
              <c:f>Sheet3!$B$166:$F$166</c:f>
              <c:numCache>
                <c:formatCode>General</c:formatCode>
                <c:ptCount val="5"/>
                <c:pt idx="0">
                  <c:v>0.0</c:v>
                </c:pt>
                <c:pt idx="1">
                  <c:v>0.0</c:v>
                </c:pt>
                <c:pt idx="2">
                  <c:v>0.0</c:v>
                </c:pt>
                <c:pt idx="3">
                  <c:v>1.0</c:v>
                </c:pt>
                <c:pt idx="4">
                  <c:v>1.0</c:v>
                </c:pt>
              </c:numCache>
            </c:numRef>
          </c:val>
        </c:ser>
        <c:ser>
          <c:idx val="165"/>
          <c:order val="165"/>
          <c:tx>
            <c:strRef>
              <c:f>Sheet3!$A$167</c:f>
              <c:strCache>
                <c:ptCount val="1"/>
                <c:pt idx="0">
                  <c:v>k__Bacteria;p__Proteobacteria;c__Betaproteobacteria;o__Neisseriales;f__Neisseriaceae;g__;s__</c:v>
                </c:pt>
              </c:strCache>
            </c:strRef>
          </c:tx>
          <c:spPr>
            <a:solidFill>
              <a:schemeClr val="accent4"/>
            </a:solidFill>
            <a:ln>
              <a:noFill/>
            </a:ln>
            <a:effectLst/>
          </c:spPr>
          <c:invertIfNegative val="0"/>
          <c:val>
            <c:numRef>
              <c:f>Sheet3!$B$167:$F$167</c:f>
              <c:numCache>
                <c:formatCode>General</c:formatCode>
                <c:ptCount val="5"/>
                <c:pt idx="0">
                  <c:v>0.0</c:v>
                </c:pt>
                <c:pt idx="1">
                  <c:v>2.0</c:v>
                </c:pt>
                <c:pt idx="2">
                  <c:v>7.0</c:v>
                </c:pt>
                <c:pt idx="3">
                  <c:v>10.0</c:v>
                </c:pt>
                <c:pt idx="4">
                  <c:v>0.0</c:v>
                </c:pt>
              </c:numCache>
            </c:numRef>
          </c:val>
        </c:ser>
        <c:ser>
          <c:idx val="166"/>
          <c:order val="166"/>
          <c:tx>
            <c:strRef>
              <c:f>Sheet3!$A$168</c:f>
              <c:strCache>
                <c:ptCount val="1"/>
                <c:pt idx="0">
                  <c:v>k__Bacteria;p__Proteobacteria;c__Betaproteobacteria;o__Rhodocyclales;f__Rhodocyclaceae;g__C39;s__</c:v>
                </c:pt>
              </c:strCache>
            </c:strRef>
          </c:tx>
          <c:spPr>
            <a:solidFill>
              <a:schemeClr val="accent5"/>
            </a:solidFill>
            <a:ln>
              <a:noFill/>
            </a:ln>
            <a:effectLst/>
          </c:spPr>
          <c:invertIfNegative val="0"/>
          <c:val>
            <c:numRef>
              <c:f>Sheet3!$B$168:$F$168</c:f>
              <c:numCache>
                <c:formatCode>General</c:formatCode>
                <c:ptCount val="5"/>
                <c:pt idx="0">
                  <c:v>34.0</c:v>
                </c:pt>
                <c:pt idx="1">
                  <c:v>3.0</c:v>
                </c:pt>
                <c:pt idx="2">
                  <c:v>3.0</c:v>
                </c:pt>
                <c:pt idx="3">
                  <c:v>1.0</c:v>
                </c:pt>
                <c:pt idx="4">
                  <c:v>11.0</c:v>
                </c:pt>
              </c:numCache>
            </c:numRef>
          </c:val>
        </c:ser>
        <c:ser>
          <c:idx val="167"/>
          <c:order val="167"/>
          <c:tx>
            <c:strRef>
              <c:f>Sheet3!$A$169</c:f>
              <c:strCache>
                <c:ptCount val="1"/>
                <c:pt idx="0">
                  <c:v>k__Bacteria;p__Proteobacteria;c__Betaproteobacteria;o__Rhodocyclales;f__Rhodocyclaceae;g__Dechloromonas;s__</c:v>
                </c:pt>
              </c:strCache>
            </c:strRef>
          </c:tx>
          <c:spPr>
            <a:solidFill>
              <a:schemeClr val="accent6"/>
            </a:solidFill>
            <a:ln>
              <a:noFill/>
            </a:ln>
            <a:effectLst/>
          </c:spPr>
          <c:invertIfNegative val="0"/>
          <c:val>
            <c:numRef>
              <c:f>Sheet3!$B$169:$F$169</c:f>
              <c:numCache>
                <c:formatCode>General</c:formatCode>
                <c:ptCount val="5"/>
                <c:pt idx="0">
                  <c:v>0.0</c:v>
                </c:pt>
                <c:pt idx="1">
                  <c:v>0.0</c:v>
                </c:pt>
                <c:pt idx="2">
                  <c:v>0.0</c:v>
                </c:pt>
                <c:pt idx="3">
                  <c:v>9.0</c:v>
                </c:pt>
                <c:pt idx="4">
                  <c:v>1.0</c:v>
                </c:pt>
              </c:numCache>
            </c:numRef>
          </c:val>
        </c:ser>
        <c:ser>
          <c:idx val="168"/>
          <c:order val="168"/>
          <c:tx>
            <c:strRef>
              <c:f>Sheet3!$A$170</c:f>
              <c:strCache>
                <c:ptCount val="1"/>
                <c:pt idx="0">
                  <c:v>k__Bacteria;p__Proteobacteria;c__Deltaproteobacteria;o__;f__;g__;s__</c:v>
                </c:pt>
              </c:strCache>
            </c:strRef>
          </c:tx>
          <c:spPr>
            <a:solidFill>
              <a:schemeClr val="accent1">
                <a:lumMod val="60000"/>
              </a:schemeClr>
            </a:solidFill>
            <a:ln>
              <a:noFill/>
            </a:ln>
            <a:effectLst/>
          </c:spPr>
          <c:invertIfNegative val="0"/>
          <c:val>
            <c:numRef>
              <c:f>Sheet3!$B$170:$F$170</c:f>
              <c:numCache>
                <c:formatCode>General</c:formatCode>
                <c:ptCount val="5"/>
                <c:pt idx="0">
                  <c:v>1.0</c:v>
                </c:pt>
                <c:pt idx="1">
                  <c:v>1.0</c:v>
                </c:pt>
                <c:pt idx="2">
                  <c:v>1.0</c:v>
                </c:pt>
                <c:pt idx="3">
                  <c:v>5.0</c:v>
                </c:pt>
                <c:pt idx="4">
                  <c:v>0.0</c:v>
                </c:pt>
              </c:numCache>
            </c:numRef>
          </c:val>
        </c:ser>
        <c:ser>
          <c:idx val="169"/>
          <c:order val="169"/>
          <c:tx>
            <c:strRef>
              <c:f>Sheet3!$A$171</c:f>
              <c:strCache>
                <c:ptCount val="1"/>
                <c:pt idx="0">
                  <c:v>k__Bacteria;p__Proteobacteria;c__Deltaproteobacteria;o__Desulfobacterales;f__Desulfobacteraceae;g__Desulfococcus;s__</c:v>
                </c:pt>
              </c:strCache>
            </c:strRef>
          </c:tx>
          <c:spPr>
            <a:solidFill>
              <a:schemeClr val="accent2">
                <a:lumMod val="60000"/>
              </a:schemeClr>
            </a:solidFill>
            <a:ln>
              <a:noFill/>
            </a:ln>
            <a:effectLst/>
          </c:spPr>
          <c:invertIfNegative val="0"/>
          <c:val>
            <c:numRef>
              <c:f>Sheet3!$B$171:$F$171</c:f>
              <c:numCache>
                <c:formatCode>General</c:formatCode>
                <c:ptCount val="5"/>
                <c:pt idx="0">
                  <c:v>0.0</c:v>
                </c:pt>
                <c:pt idx="1">
                  <c:v>2.0</c:v>
                </c:pt>
                <c:pt idx="2">
                  <c:v>1.0</c:v>
                </c:pt>
                <c:pt idx="3">
                  <c:v>0.0</c:v>
                </c:pt>
                <c:pt idx="4">
                  <c:v>1.0</c:v>
                </c:pt>
              </c:numCache>
            </c:numRef>
          </c:val>
        </c:ser>
        <c:ser>
          <c:idx val="170"/>
          <c:order val="170"/>
          <c:tx>
            <c:strRef>
              <c:f>Sheet3!$A$172</c:f>
              <c:strCache>
                <c:ptCount val="1"/>
                <c:pt idx="0">
                  <c:v>k__Bacteria;p__Proteobacteria;c__Deltaproteobacteria;o__Desulfobacterales;f__Desulfobulbaceae;g__Desulfobulbus;s__</c:v>
                </c:pt>
              </c:strCache>
            </c:strRef>
          </c:tx>
          <c:spPr>
            <a:solidFill>
              <a:schemeClr val="accent3">
                <a:lumMod val="60000"/>
              </a:schemeClr>
            </a:solidFill>
            <a:ln>
              <a:noFill/>
            </a:ln>
            <a:effectLst/>
          </c:spPr>
          <c:invertIfNegative val="0"/>
          <c:val>
            <c:numRef>
              <c:f>Sheet3!$B$172:$F$172</c:f>
              <c:numCache>
                <c:formatCode>General</c:formatCode>
                <c:ptCount val="5"/>
                <c:pt idx="0">
                  <c:v>1.0</c:v>
                </c:pt>
                <c:pt idx="1">
                  <c:v>2.0</c:v>
                </c:pt>
                <c:pt idx="2">
                  <c:v>2.0</c:v>
                </c:pt>
                <c:pt idx="3">
                  <c:v>2.0</c:v>
                </c:pt>
                <c:pt idx="4">
                  <c:v>1.0</c:v>
                </c:pt>
              </c:numCache>
            </c:numRef>
          </c:val>
        </c:ser>
        <c:ser>
          <c:idx val="171"/>
          <c:order val="171"/>
          <c:tx>
            <c:strRef>
              <c:f>Sheet3!$A$173</c:f>
              <c:strCache>
                <c:ptCount val="1"/>
                <c:pt idx="0">
                  <c:v>k__Bacteria;p__Proteobacteria;c__Deltaproteobacteria;o__FAC87;f__;g__;s__</c:v>
                </c:pt>
              </c:strCache>
            </c:strRef>
          </c:tx>
          <c:spPr>
            <a:solidFill>
              <a:schemeClr val="accent4">
                <a:lumMod val="60000"/>
              </a:schemeClr>
            </a:solidFill>
            <a:ln>
              <a:noFill/>
            </a:ln>
            <a:effectLst/>
          </c:spPr>
          <c:invertIfNegative val="0"/>
          <c:val>
            <c:numRef>
              <c:f>Sheet3!$B$173:$F$173</c:f>
              <c:numCache>
                <c:formatCode>General</c:formatCode>
                <c:ptCount val="5"/>
                <c:pt idx="0">
                  <c:v>0.0</c:v>
                </c:pt>
                <c:pt idx="1">
                  <c:v>4.0</c:v>
                </c:pt>
                <c:pt idx="2">
                  <c:v>0.0</c:v>
                </c:pt>
                <c:pt idx="3">
                  <c:v>6.0</c:v>
                </c:pt>
                <c:pt idx="4">
                  <c:v>1.0</c:v>
                </c:pt>
              </c:numCache>
            </c:numRef>
          </c:val>
        </c:ser>
        <c:ser>
          <c:idx val="172"/>
          <c:order val="172"/>
          <c:tx>
            <c:strRef>
              <c:f>Sheet3!$A$174</c:f>
              <c:strCache>
                <c:ptCount val="1"/>
                <c:pt idx="0">
                  <c:v>k__Bacteria;p__Proteobacteria;c__Deltaproteobacteria;o__Spirobacillales;f__;g__;s__</c:v>
                </c:pt>
              </c:strCache>
            </c:strRef>
          </c:tx>
          <c:spPr>
            <a:solidFill>
              <a:schemeClr val="accent5">
                <a:lumMod val="60000"/>
              </a:schemeClr>
            </a:solidFill>
            <a:ln>
              <a:noFill/>
            </a:ln>
            <a:effectLst/>
          </c:spPr>
          <c:invertIfNegative val="0"/>
          <c:val>
            <c:numRef>
              <c:f>Sheet3!$B$174:$F$174</c:f>
              <c:numCache>
                <c:formatCode>General</c:formatCode>
                <c:ptCount val="5"/>
                <c:pt idx="0">
                  <c:v>3.0</c:v>
                </c:pt>
                <c:pt idx="1">
                  <c:v>2.0</c:v>
                </c:pt>
                <c:pt idx="2">
                  <c:v>4.0</c:v>
                </c:pt>
                <c:pt idx="3">
                  <c:v>14.0</c:v>
                </c:pt>
                <c:pt idx="4">
                  <c:v>5.0</c:v>
                </c:pt>
              </c:numCache>
            </c:numRef>
          </c:val>
        </c:ser>
        <c:ser>
          <c:idx val="173"/>
          <c:order val="173"/>
          <c:tx>
            <c:strRef>
              <c:f>Sheet3!$A$175</c:f>
              <c:strCache>
                <c:ptCount val="1"/>
                <c:pt idx="0">
                  <c:v>k__Bacteria;p__Proteobacteria;c__Deltaproteobacteria;o__Syntrophobacterales;f__Syntrophaceae;g__Desulfomonile;s__</c:v>
                </c:pt>
              </c:strCache>
            </c:strRef>
          </c:tx>
          <c:spPr>
            <a:solidFill>
              <a:schemeClr val="accent6">
                <a:lumMod val="60000"/>
              </a:schemeClr>
            </a:solidFill>
            <a:ln>
              <a:noFill/>
            </a:ln>
            <a:effectLst/>
          </c:spPr>
          <c:invertIfNegative val="0"/>
          <c:val>
            <c:numRef>
              <c:f>Sheet3!$B$175:$F$175</c:f>
              <c:numCache>
                <c:formatCode>General</c:formatCode>
                <c:ptCount val="5"/>
                <c:pt idx="0">
                  <c:v>0.0</c:v>
                </c:pt>
                <c:pt idx="1">
                  <c:v>0.0</c:v>
                </c:pt>
                <c:pt idx="2">
                  <c:v>1.0</c:v>
                </c:pt>
                <c:pt idx="3">
                  <c:v>3.0</c:v>
                </c:pt>
                <c:pt idx="4">
                  <c:v>2.0</c:v>
                </c:pt>
              </c:numCache>
            </c:numRef>
          </c:val>
        </c:ser>
        <c:ser>
          <c:idx val="174"/>
          <c:order val="174"/>
          <c:tx>
            <c:strRef>
              <c:f>Sheet3!$A$176</c:f>
              <c:strCache>
                <c:ptCount val="1"/>
                <c:pt idx="0">
                  <c:v>k__Bacteria;p__Proteobacteria;c__Deltaproteobacteria;o__Syntrophobacterales;f__Syntrophobacteraceae;g__Syntrophobacter;s__</c:v>
                </c:pt>
              </c:strCache>
            </c:strRef>
          </c:tx>
          <c:spPr>
            <a:solidFill>
              <a:schemeClr val="accent1">
                <a:lumMod val="80000"/>
                <a:lumOff val="20000"/>
              </a:schemeClr>
            </a:solidFill>
            <a:ln>
              <a:noFill/>
            </a:ln>
            <a:effectLst/>
          </c:spPr>
          <c:invertIfNegative val="0"/>
          <c:val>
            <c:numRef>
              <c:f>Sheet3!$B$176:$F$176</c:f>
              <c:numCache>
                <c:formatCode>General</c:formatCode>
                <c:ptCount val="5"/>
                <c:pt idx="0">
                  <c:v>3.0</c:v>
                </c:pt>
                <c:pt idx="1">
                  <c:v>2.0</c:v>
                </c:pt>
                <c:pt idx="2">
                  <c:v>1.0</c:v>
                </c:pt>
                <c:pt idx="3">
                  <c:v>14.0</c:v>
                </c:pt>
                <c:pt idx="4">
                  <c:v>0.0</c:v>
                </c:pt>
              </c:numCache>
            </c:numRef>
          </c:val>
        </c:ser>
        <c:ser>
          <c:idx val="175"/>
          <c:order val="175"/>
          <c:tx>
            <c:strRef>
              <c:f>Sheet3!$A$177</c:f>
              <c:strCache>
                <c:ptCount val="1"/>
                <c:pt idx="0">
                  <c:v>k__Bacteria;p__Proteobacteria;c__Epsilonproteobacteria;o__Campylobacterales;f__Campylobacteraceae;g__;s__</c:v>
                </c:pt>
              </c:strCache>
            </c:strRef>
          </c:tx>
          <c:spPr>
            <a:solidFill>
              <a:schemeClr val="accent2">
                <a:lumMod val="80000"/>
                <a:lumOff val="20000"/>
              </a:schemeClr>
            </a:solidFill>
            <a:ln>
              <a:noFill/>
            </a:ln>
            <a:effectLst/>
          </c:spPr>
          <c:invertIfNegative val="0"/>
          <c:val>
            <c:numRef>
              <c:f>Sheet3!$B$177:$F$177</c:f>
              <c:numCache>
                <c:formatCode>General</c:formatCode>
                <c:ptCount val="5"/>
                <c:pt idx="0">
                  <c:v>0.0</c:v>
                </c:pt>
                <c:pt idx="1">
                  <c:v>4.0</c:v>
                </c:pt>
                <c:pt idx="2">
                  <c:v>0.0</c:v>
                </c:pt>
                <c:pt idx="3">
                  <c:v>0.0</c:v>
                </c:pt>
                <c:pt idx="4">
                  <c:v>0.0</c:v>
                </c:pt>
              </c:numCache>
            </c:numRef>
          </c:val>
        </c:ser>
        <c:ser>
          <c:idx val="176"/>
          <c:order val="176"/>
          <c:tx>
            <c:strRef>
              <c:f>Sheet3!$A$178</c:f>
              <c:strCache>
                <c:ptCount val="1"/>
                <c:pt idx="0">
                  <c:v>k__Bacteria;p__Proteobacteria;c__Gammaproteobacteria;o__Aeromonadales;f__Aeromonadaceae;g__;s__</c:v>
                </c:pt>
              </c:strCache>
            </c:strRef>
          </c:tx>
          <c:spPr>
            <a:solidFill>
              <a:schemeClr val="accent3">
                <a:lumMod val="80000"/>
                <a:lumOff val="20000"/>
              </a:schemeClr>
            </a:solidFill>
            <a:ln>
              <a:noFill/>
            </a:ln>
            <a:effectLst/>
          </c:spPr>
          <c:invertIfNegative val="0"/>
          <c:val>
            <c:numRef>
              <c:f>Sheet3!$B$178:$F$178</c:f>
              <c:numCache>
                <c:formatCode>General</c:formatCode>
                <c:ptCount val="5"/>
                <c:pt idx="0">
                  <c:v>24.0</c:v>
                </c:pt>
                <c:pt idx="1">
                  <c:v>5.0</c:v>
                </c:pt>
                <c:pt idx="2">
                  <c:v>5.0</c:v>
                </c:pt>
                <c:pt idx="3">
                  <c:v>0.0</c:v>
                </c:pt>
                <c:pt idx="4">
                  <c:v>50.0</c:v>
                </c:pt>
              </c:numCache>
            </c:numRef>
          </c:val>
        </c:ser>
        <c:ser>
          <c:idx val="177"/>
          <c:order val="177"/>
          <c:tx>
            <c:strRef>
              <c:f>Sheet3!$A$179</c:f>
              <c:strCache>
                <c:ptCount val="1"/>
                <c:pt idx="0">
                  <c:v>k__Bacteria;p__Proteobacteria;c__Gammaproteobacteria;o__Aeromonadales;f__Aeromonadaceae;g__Aeromonas;Other</c:v>
                </c:pt>
              </c:strCache>
            </c:strRef>
          </c:tx>
          <c:spPr>
            <a:solidFill>
              <a:schemeClr val="accent4">
                <a:lumMod val="80000"/>
                <a:lumOff val="20000"/>
              </a:schemeClr>
            </a:solidFill>
            <a:ln>
              <a:noFill/>
            </a:ln>
            <a:effectLst/>
          </c:spPr>
          <c:invertIfNegative val="0"/>
          <c:val>
            <c:numRef>
              <c:f>Sheet3!$B$179:$F$179</c:f>
              <c:numCache>
                <c:formatCode>General</c:formatCode>
                <c:ptCount val="5"/>
                <c:pt idx="0">
                  <c:v>1.0</c:v>
                </c:pt>
                <c:pt idx="1">
                  <c:v>1.0</c:v>
                </c:pt>
                <c:pt idx="2">
                  <c:v>3.0</c:v>
                </c:pt>
                <c:pt idx="3">
                  <c:v>1.0</c:v>
                </c:pt>
                <c:pt idx="4">
                  <c:v>6.0</c:v>
                </c:pt>
              </c:numCache>
            </c:numRef>
          </c:val>
        </c:ser>
        <c:ser>
          <c:idx val="178"/>
          <c:order val="178"/>
          <c:tx>
            <c:strRef>
              <c:f>Sheet3!$A$180</c:f>
              <c:strCache>
                <c:ptCount val="1"/>
                <c:pt idx="0">
                  <c:v>k__Bacteria;p__Proteobacteria;c__Gammaproteobacteria;o__Enterobacteriales;f__Enterobacteriaceae;Other;Other</c:v>
                </c:pt>
              </c:strCache>
            </c:strRef>
          </c:tx>
          <c:spPr>
            <a:solidFill>
              <a:schemeClr val="accent5">
                <a:lumMod val="80000"/>
                <a:lumOff val="20000"/>
              </a:schemeClr>
            </a:solidFill>
            <a:ln>
              <a:noFill/>
            </a:ln>
            <a:effectLst/>
          </c:spPr>
          <c:invertIfNegative val="0"/>
          <c:val>
            <c:numRef>
              <c:f>Sheet3!$B$180:$F$180</c:f>
              <c:numCache>
                <c:formatCode>General</c:formatCode>
                <c:ptCount val="5"/>
                <c:pt idx="0">
                  <c:v>9.0</c:v>
                </c:pt>
                <c:pt idx="1">
                  <c:v>112.0</c:v>
                </c:pt>
                <c:pt idx="2">
                  <c:v>190.0</c:v>
                </c:pt>
                <c:pt idx="3">
                  <c:v>5.0</c:v>
                </c:pt>
                <c:pt idx="4">
                  <c:v>171.0</c:v>
                </c:pt>
              </c:numCache>
            </c:numRef>
          </c:val>
        </c:ser>
        <c:ser>
          <c:idx val="179"/>
          <c:order val="179"/>
          <c:tx>
            <c:strRef>
              <c:f>Sheet3!$A$181</c:f>
              <c:strCache>
                <c:ptCount val="1"/>
                <c:pt idx="0">
                  <c:v>k__Bacteria;p__Proteobacteria;c__Gammaproteobacteria;o__Enterobacteriales;f__Enterobacteriaceae;g__;s__</c:v>
                </c:pt>
              </c:strCache>
            </c:strRef>
          </c:tx>
          <c:spPr>
            <a:solidFill>
              <a:schemeClr val="accent6">
                <a:lumMod val="80000"/>
                <a:lumOff val="20000"/>
              </a:schemeClr>
            </a:solidFill>
            <a:ln>
              <a:noFill/>
            </a:ln>
            <a:effectLst/>
          </c:spPr>
          <c:invertIfNegative val="0"/>
          <c:val>
            <c:numRef>
              <c:f>Sheet3!$B$181:$F$181</c:f>
              <c:numCache>
                <c:formatCode>General</c:formatCode>
                <c:ptCount val="5"/>
                <c:pt idx="0">
                  <c:v>0.0</c:v>
                </c:pt>
                <c:pt idx="1">
                  <c:v>4.0</c:v>
                </c:pt>
                <c:pt idx="2">
                  <c:v>1.0</c:v>
                </c:pt>
                <c:pt idx="3">
                  <c:v>4.0</c:v>
                </c:pt>
                <c:pt idx="4">
                  <c:v>3.0</c:v>
                </c:pt>
              </c:numCache>
            </c:numRef>
          </c:val>
        </c:ser>
        <c:ser>
          <c:idx val="180"/>
          <c:order val="180"/>
          <c:tx>
            <c:strRef>
              <c:f>Sheet3!$A$182</c:f>
              <c:strCache>
                <c:ptCount val="1"/>
                <c:pt idx="0">
                  <c:v>k__Bacteria;p__Proteobacteria;c__Gammaproteobacteria;o__Enterobacteriales;f__Enterobacteriaceae;g__Plesiomonas;Other</c:v>
                </c:pt>
              </c:strCache>
            </c:strRef>
          </c:tx>
          <c:spPr>
            <a:solidFill>
              <a:schemeClr val="accent1">
                <a:lumMod val="80000"/>
              </a:schemeClr>
            </a:solidFill>
            <a:ln>
              <a:noFill/>
            </a:ln>
            <a:effectLst/>
          </c:spPr>
          <c:invertIfNegative val="0"/>
          <c:val>
            <c:numRef>
              <c:f>Sheet3!$B$182:$F$182</c:f>
              <c:numCache>
                <c:formatCode>General</c:formatCode>
                <c:ptCount val="5"/>
                <c:pt idx="0">
                  <c:v>3.0</c:v>
                </c:pt>
                <c:pt idx="1">
                  <c:v>12.0</c:v>
                </c:pt>
                <c:pt idx="2">
                  <c:v>24.0</c:v>
                </c:pt>
                <c:pt idx="3">
                  <c:v>1.0</c:v>
                </c:pt>
                <c:pt idx="4">
                  <c:v>22.0</c:v>
                </c:pt>
              </c:numCache>
            </c:numRef>
          </c:val>
        </c:ser>
        <c:ser>
          <c:idx val="181"/>
          <c:order val="181"/>
          <c:tx>
            <c:strRef>
              <c:f>Sheet3!$A$183</c:f>
              <c:strCache>
                <c:ptCount val="1"/>
                <c:pt idx="0">
                  <c:v>k__Bacteria;p__Proteobacteria;c__Gammaproteobacteria;o__Enterobacteriales;f__Enterobacteriaceae;g__Plesiomonas;s__</c:v>
                </c:pt>
              </c:strCache>
            </c:strRef>
          </c:tx>
          <c:spPr>
            <a:solidFill>
              <a:schemeClr val="accent2">
                <a:lumMod val="80000"/>
              </a:schemeClr>
            </a:solidFill>
            <a:ln>
              <a:noFill/>
            </a:ln>
            <a:effectLst/>
          </c:spPr>
          <c:invertIfNegative val="0"/>
          <c:val>
            <c:numRef>
              <c:f>Sheet3!$B$183:$F$183</c:f>
              <c:numCache>
                <c:formatCode>General</c:formatCode>
                <c:ptCount val="5"/>
                <c:pt idx="0">
                  <c:v>2.0</c:v>
                </c:pt>
                <c:pt idx="1">
                  <c:v>9.0</c:v>
                </c:pt>
                <c:pt idx="2">
                  <c:v>7.0</c:v>
                </c:pt>
                <c:pt idx="3">
                  <c:v>0.0</c:v>
                </c:pt>
                <c:pt idx="4">
                  <c:v>3.0</c:v>
                </c:pt>
              </c:numCache>
            </c:numRef>
          </c:val>
        </c:ser>
        <c:ser>
          <c:idx val="182"/>
          <c:order val="182"/>
          <c:tx>
            <c:strRef>
              <c:f>Sheet3!$A$184</c:f>
              <c:strCache>
                <c:ptCount val="1"/>
                <c:pt idx="0">
                  <c:v>k__Bacteria;p__Proteobacteria;c__Gammaproteobacteria;o__Enterobacteriales;f__Enterobacteriaceae;g__Plesiomonas;s__shigelloides</c:v>
                </c:pt>
              </c:strCache>
            </c:strRef>
          </c:tx>
          <c:spPr>
            <a:solidFill>
              <a:schemeClr val="accent3">
                <a:lumMod val="80000"/>
              </a:schemeClr>
            </a:solidFill>
            <a:ln>
              <a:noFill/>
            </a:ln>
            <a:effectLst/>
          </c:spPr>
          <c:invertIfNegative val="0"/>
          <c:val>
            <c:numRef>
              <c:f>Sheet3!$B$184:$F$184</c:f>
              <c:numCache>
                <c:formatCode>General</c:formatCode>
                <c:ptCount val="5"/>
                <c:pt idx="0">
                  <c:v>2.0</c:v>
                </c:pt>
                <c:pt idx="1">
                  <c:v>14.0</c:v>
                </c:pt>
                <c:pt idx="2">
                  <c:v>19.0</c:v>
                </c:pt>
                <c:pt idx="3">
                  <c:v>0.0</c:v>
                </c:pt>
                <c:pt idx="4">
                  <c:v>11.0</c:v>
                </c:pt>
              </c:numCache>
            </c:numRef>
          </c:val>
        </c:ser>
        <c:ser>
          <c:idx val="183"/>
          <c:order val="183"/>
          <c:tx>
            <c:strRef>
              <c:f>Sheet3!$A$185</c:f>
              <c:strCache>
                <c:ptCount val="1"/>
                <c:pt idx="0">
                  <c:v>k__Bacteria;p__Proteobacteria;c__Gammaproteobacteria;o__Legionellales;f__;g__;s__</c:v>
                </c:pt>
              </c:strCache>
            </c:strRef>
          </c:tx>
          <c:spPr>
            <a:solidFill>
              <a:schemeClr val="accent4">
                <a:lumMod val="80000"/>
              </a:schemeClr>
            </a:solidFill>
            <a:ln>
              <a:noFill/>
            </a:ln>
            <a:effectLst/>
          </c:spPr>
          <c:invertIfNegative val="0"/>
          <c:val>
            <c:numRef>
              <c:f>Sheet3!$B$185:$F$185</c:f>
              <c:numCache>
                <c:formatCode>General</c:formatCode>
                <c:ptCount val="5"/>
                <c:pt idx="0">
                  <c:v>224.0</c:v>
                </c:pt>
                <c:pt idx="1">
                  <c:v>30.0</c:v>
                </c:pt>
                <c:pt idx="2">
                  <c:v>0.0</c:v>
                </c:pt>
                <c:pt idx="3">
                  <c:v>13.0</c:v>
                </c:pt>
                <c:pt idx="4">
                  <c:v>87.0</c:v>
                </c:pt>
              </c:numCache>
            </c:numRef>
          </c:val>
        </c:ser>
        <c:ser>
          <c:idx val="184"/>
          <c:order val="184"/>
          <c:tx>
            <c:strRef>
              <c:f>Sheet3!$A$186</c:f>
              <c:strCache>
                <c:ptCount val="1"/>
                <c:pt idx="0">
                  <c:v>k__Bacteria;p__Proteobacteria;c__Gammaproteobacteria;o__Legionellales;f__Coxiellaceae;g__;s__</c:v>
                </c:pt>
              </c:strCache>
            </c:strRef>
          </c:tx>
          <c:spPr>
            <a:solidFill>
              <a:schemeClr val="accent5">
                <a:lumMod val="80000"/>
              </a:schemeClr>
            </a:solidFill>
            <a:ln>
              <a:noFill/>
            </a:ln>
            <a:effectLst/>
          </c:spPr>
          <c:invertIfNegative val="0"/>
          <c:val>
            <c:numRef>
              <c:f>Sheet3!$B$186:$F$186</c:f>
              <c:numCache>
                <c:formatCode>General</c:formatCode>
                <c:ptCount val="5"/>
                <c:pt idx="0">
                  <c:v>0.0</c:v>
                </c:pt>
                <c:pt idx="1">
                  <c:v>1.0</c:v>
                </c:pt>
                <c:pt idx="2">
                  <c:v>0.0</c:v>
                </c:pt>
                <c:pt idx="3">
                  <c:v>3.0</c:v>
                </c:pt>
                <c:pt idx="4">
                  <c:v>1.0</c:v>
                </c:pt>
              </c:numCache>
            </c:numRef>
          </c:val>
        </c:ser>
        <c:ser>
          <c:idx val="185"/>
          <c:order val="185"/>
          <c:tx>
            <c:strRef>
              <c:f>Sheet3!$A$187</c:f>
              <c:strCache>
                <c:ptCount val="1"/>
                <c:pt idx="0">
                  <c:v>k__Bacteria;p__Proteobacteria;c__Gammaproteobacteria;o__Legionellales;f__Coxiellaceae;g__Rickettsiella;s__</c:v>
                </c:pt>
              </c:strCache>
            </c:strRef>
          </c:tx>
          <c:spPr>
            <a:solidFill>
              <a:schemeClr val="accent6">
                <a:lumMod val="80000"/>
              </a:schemeClr>
            </a:solidFill>
            <a:ln>
              <a:noFill/>
            </a:ln>
            <a:effectLst/>
          </c:spPr>
          <c:invertIfNegative val="0"/>
          <c:val>
            <c:numRef>
              <c:f>Sheet3!$B$187:$F$187</c:f>
              <c:numCache>
                <c:formatCode>General</c:formatCode>
                <c:ptCount val="5"/>
                <c:pt idx="0">
                  <c:v>0.0</c:v>
                </c:pt>
                <c:pt idx="1">
                  <c:v>2.0</c:v>
                </c:pt>
                <c:pt idx="2">
                  <c:v>0.0</c:v>
                </c:pt>
                <c:pt idx="3">
                  <c:v>0.0</c:v>
                </c:pt>
                <c:pt idx="4">
                  <c:v>0.0</c:v>
                </c:pt>
              </c:numCache>
            </c:numRef>
          </c:val>
        </c:ser>
        <c:ser>
          <c:idx val="186"/>
          <c:order val="186"/>
          <c:tx>
            <c:strRef>
              <c:f>Sheet3!$A$188</c:f>
              <c:strCache>
                <c:ptCount val="1"/>
                <c:pt idx="0">
                  <c:v>k__Bacteria;p__Proteobacteria;c__Gammaproteobacteria;o__Legionellales;f__Legionellaceae;Other;Other</c:v>
                </c:pt>
              </c:strCache>
            </c:strRef>
          </c:tx>
          <c:spPr>
            <a:solidFill>
              <a:schemeClr val="accent1">
                <a:lumMod val="60000"/>
                <a:lumOff val="40000"/>
              </a:schemeClr>
            </a:solidFill>
            <a:ln>
              <a:noFill/>
            </a:ln>
            <a:effectLst/>
          </c:spPr>
          <c:invertIfNegative val="0"/>
          <c:val>
            <c:numRef>
              <c:f>Sheet3!$B$188:$F$188</c:f>
              <c:numCache>
                <c:formatCode>General</c:formatCode>
                <c:ptCount val="5"/>
                <c:pt idx="0">
                  <c:v>4.0</c:v>
                </c:pt>
                <c:pt idx="1">
                  <c:v>0.0</c:v>
                </c:pt>
                <c:pt idx="2">
                  <c:v>0.0</c:v>
                </c:pt>
                <c:pt idx="3">
                  <c:v>0.0</c:v>
                </c:pt>
                <c:pt idx="4">
                  <c:v>0.0</c:v>
                </c:pt>
              </c:numCache>
            </c:numRef>
          </c:val>
        </c:ser>
        <c:ser>
          <c:idx val="187"/>
          <c:order val="187"/>
          <c:tx>
            <c:strRef>
              <c:f>Sheet3!$A$189</c:f>
              <c:strCache>
                <c:ptCount val="1"/>
                <c:pt idx="0">
                  <c:v>k__Bacteria;p__Proteobacteria;c__Gammaproteobacteria;o__Legionellales;f__Legionellaceae;g__;s__</c:v>
                </c:pt>
              </c:strCache>
            </c:strRef>
          </c:tx>
          <c:spPr>
            <a:solidFill>
              <a:schemeClr val="accent2">
                <a:lumMod val="60000"/>
                <a:lumOff val="40000"/>
              </a:schemeClr>
            </a:solidFill>
            <a:ln>
              <a:noFill/>
            </a:ln>
            <a:effectLst/>
          </c:spPr>
          <c:invertIfNegative val="0"/>
          <c:val>
            <c:numRef>
              <c:f>Sheet3!$B$189:$F$189</c:f>
              <c:numCache>
                <c:formatCode>General</c:formatCode>
                <c:ptCount val="5"/>
                <c:pt idx="0">
                  <c:v>1.0</c:v>
                </c:pt>
                <c:pt idx="1">
                  <c:v>0.0</c:v>
                </c:pt>
                <c:pt idx="2">
                  <c:v>3.0</c:v>
                </c:pt>
                <c:pt idx="3">
                  <c:v>0.0</c:v>
                </c:pt>
                <c:pt idx="4">
                  <c:v>5.0</c:v>
                </c:pt>
              </c:numCache>
            </c:numRef>
          </c:val>
        </c:ser>
        <c:ser>
          <c:idx val="188"/>
          <c:order val="188"/>
          <c:tx>
            <c:strRef>
              <c:f>Sheet3!$A$190</c:f>
              <c:strCache>
                <c:ptCount val="1"/>
                <c:pt idx="0">
                  <c:v>k__Bacteria;p__Proteobacteria;c__Gammaproteobacteria;o__Legionellales;f__Legionellaceae;g__Legionella;s__</c:v>
                </c:pt>
              </c:strCache>
            </c:strRef>
          </c:tx>
          <c:spPr>
            <a:solidFill>
              <a:schemeClr val="accent3">
                <a:lumMod val="60000"/>
                <a:lumOff val="40000"/>
              </a:schemeClr>
            </a:solidFill>
            <a:ln>
              <a:noFill/>
            </a:ln>
            <a:effectLst/>
          </c:spPr>
          <c:invertIfNegative val="0"/>
          <c:val>
            <c:numRef>
              <c:f>Sheet3!$B$190:$F$190</c:f>
              <c:numCache>
                <c:formatCode>General</c:formatCode>
                <c:ptCount val="5"/>
                <c:pt idx="0">
                  <c:v>2.0</c:v>
                </c:pt>
                <c:pt idx="1">
                  <c:v>0.0</c:v>
                </c:pt>
                <c:pt idx="2">
                  <c:v>1.0</c:v>
                </c:pt>
                <c:pt idx="3">
                  <c:v>0.0</c:v>
                </c:pt>
                <c:pt idx="4">
                  <c:v>1.0</c:v>
                </c:pt>
              </c:numCache>
            </c:numRef>
          </c:val>
        </c:ser>
        <c:ser>
          <c:idx val="189"/>
          <c:order val="189"/>
          <c:tx>
            <c:strRef>
              <c:f>Sheet3!$A$191</c:f>
              <c:strCache>
                <c:ptCount val="1"/>
                <c:pt idx="0">
                  <c:v>k__Bacteria;p__Proteobacteria;c__Gammaproteobacteria;o__Methylococcales;f__Crenotrichaceae;g__Crenothrix;s__</c:v>
                </c:pt>
              </c:strCache>
            </c:strRef>
          </c:tx>
          <c:spPr>
            <a:solidFill>
              <a:schemeClr val="accent4">
                <a:lumMod val="60000"/>
                <a:lumOff val="40000"/>
              </a:schemeClr>
            </a:solidFill>
            <a:ln>
              <a:noFill/>
            </a:ln>
            <a:effectLst/>
          </c:spPr>
          <c:invertIfNegative val="0"/>
          <c:val>
            <c:numRef>
              <c:f>Sheet3!$B$191:$F$191</c:f>
              <c:numCache>
                <c:formatCode>General</c:formatCode>
                <c:ptCount val="5"/>
                <c:pt idx="0">
                  <c:v>0.0</c:v>
                </c:pt>
                <c:pt idx="1">
                  <c:v>0.0</c:v>
                </c:pt>
                <c:pt idx="2">
                  <c:v>1.0</c:v>
                </c:pt>
                <c:pt idx="3">
                  <c:v>5.0</c:v>
                </c:pt>
                <c:pt idx="4">
                  <c:v>0.0</c:v>
                </c:pt>
              </c:numCache>
            </c:numRef>
          </c:val>
        </c:ser>
        <c:ser>
          <c:idx val="190"/>
          <c:order val="190"/>
          <c:tx>
            <c:strRef>
              <c:f>Sheet3!$A$192</c:f>
              <c:strCache>
                <c:ptCount val="1"/>
                <c:pt idx="0">
                  <c:v>k__Bacteria;p__Proteobacteria;c__Gammaproteobacteria;o__Methylococcales;f__Methylococcaceae;g__Methylocaldum;s__</c:v>
                </c:pt>
              </c:strCache>
            </c:strRef>
          </c:tx>
          <c:spPr>
            <a:solidFill>
              <a:schemeClr val="accent5">
                <a:lumMod val="60000"/>
                <a:lumOff val="40000"/>
              </a:schemeClr>
            </a:solidFill>
            <a:ln>
              <a:noFill/>
            </a:ln>
            <a:effectLst/>
          </c:spPr>
          <c:invertIfNegative val="0"/>
          <c:val>
            <c:numRef>
              <c:f>Sheet3!$B$192:$F$192</c:f>
              <c:numCache>
                <c:formatCode>General</c:formatCode>
                <c:ptCount val="5"/>
                <c:pt idx="0">
                  <c:v>32.0</c:v>
                </c:pt>
                <c:pt idx="1">
                  <c:v>9.0</c:v>
                </c:pt>
                <c:pt idx="2">
                  <c:v>6.0</c:v>
                </c:pt>
                <c:pt idx="3">
                  <c:v>71.0</c:v>
                </c:pt>
                <c:pt idx="4">
                  <c:v>43.0</c:v>
                </c:pt>
              </c:numCache>
            </c:numRef>
          </c:val>
        </c:ser>
        <c:ser>
          <c:idx val="191"/>
          <c:order val="191"/>
          <c:tx>
            <c:strRef>
              <c:f>Sheet3!$A$193</c:f>
              <c:strCache>
                <c:ptCount val="1"/>
                <c:pt idx="0">
                  <c:v>k__Bacteria;p__Proteobacteria;c__Gammaproteobacteria;o__Methylococcales;f__Methylococcaceae;g__Methylomonas;s__</c:v>
                </c:pt>
              </c:strCache>
            </c:strRef>
          </c:tx>
          <c:spPr>
            <a:solidFill>
              <a:schemeClr val="accent6">
                <a:lumMod val="60000"/>
                <a:lumOff val="40000"/>
              </a:schemeClr>
            </a:solidFill>
            <a:ln>
              <a:noFill/>
            </a:ln>
            <a:effectLst/>
          </c:spPr>
          <c:invertIfNegative val="0"/>
          <c:val>
            <c:numRef>
              <c:f>Sheet3!$B$193:$F$193</c:f>
              <c:numCache>
                <c:formatCode>General</c:formatCode>
                <c:ptCount val="5"/>
                <c:pt idx="0">
                  <c:v>1.0</c:v>
                </c:pt>
                <c:pt idx="1">
                  <c:v>1.0</c:v>
                </c:pt>
                <c:pt idx="2">
                  <c:v>1.0</c:v>
                </c:pt>
                <c:pt idx="3">
                  <c:v>0.0</c:v>
                </c:pt>
                <c:pt idx="4">
                  <c:v>0.0</c:v>
                </c:pt>
              </c:numCache>
            </c:numRef>
          </c:val>
        </c:ser>
        <c:ser>
          <c:idx val="192"/>
          <c:order val="192"/>
          <c:tx>
            <c:strRef>
              <c:f>Sheet3!$A$194</c:f>
              <c:strCache>
                <c:ptCount val="1"/>
                <c:pt idx="0">
                  <c:v>k__Bacteria;p__Proteobacteria;c__Gammaproteobacteria;o__Pseudomonadales;f__Moraxellaceae;g__Enhydrobacter;s__</c:v>
                </c:pt>
              </c:strCache>
            </c:strRef>
          </c:tx>
          <c:spPr>
            <a:solidFill>
              <a:schemeClr val="accent1">
                <a:lumMod val="50000"/>
              </a:schemeClr>
            </a:solidFill>
            <a:ln>
              <a:noFill/>
            </a:ln>
            <a:effectLst/>
          </c:spPr>
          <c:invertIfNegative val="0"/>
          <c:val>
            <c:numRef>
              <c:f>Sheet3!$B$194:$F$194</c:f>
              <c:numCache>
                <c:formatCode>General</c:formatCode>
                <c:ptCount val="5"/>
                <c:pt idx="0">
                  <c:v>0.0</c:v>
                </c:pt>
                <c:pt idx="1">
                  <c:v>0.0</c:v>
                </c:pt>
                <c:pt idx="2">
                  <c:v>1.0</c:v>
                </c:pt>
                <c:pt idx="3">
                  <c:v>3.0</c:v>
                </c:pt>
                <c:pt idx="4">
                  <c:v>0.0</c:v>
                </c:pt>
              </c:numCache>
            </c:numRef>
          </c:val>
        </c:ser>
        <c:ser>
          <c:idx val="193"/>
          <c:order val="193"/>
          <c:tx>
            <c:strRef>
              <c:f>Sheet3!$A$195</c:f>
              <c:strCache>
                <c:ptCount val="1"/>
                <c:pt idx="0">
                  <c:v>k__Bacteria;p__Proteobacteria;c__Gammaproteobacteria;o__Vibrionales;f__Pseudoalteromonadaceae;g__;s__</c:v>
                </c:pt>
              </c:strCache>
            </c:strRef>
          </c:tx>
          <c:spPr>
            <a:solidFill>
              <a:schemeClr val="accent2">
                <a:lumMod val="50000"/>
              </a:schemeClr>
            </a:solidFill>
            <a:ln>
              <a:noFill/>
            </a:ln>
            <a:effectLst/>
          </c:spPr>
          <c:invertIfNegative val="0"/>
          <c:val>
            <c:numRef>
              <c:f>Sheet3!$B$195:$F$195</c:f>
              <c:numCache>
                <c:formatCode>General</c:formatCode>
                <c:ptCount val="5"/>
                <c:pt idx="0">
                  <c:v>0.0</c:v>
                </c:pt>
                <c:pt idx="1">
                  <c:v>1.0</c:v>
                </c:pt>
                <c:pt idx="2">
                  <c:v>0.0</c:v>
                </c:pt>
                <c:pt idx="3">
                  <c:v>1.0</c:v>
                </c:pt>
                <c:pt idx="4">
                  <c:v>0.0</c:v>
                </c:pt>
              </c:numCache>
            </c:numRef>
          </c:val>
        </c:ser>
        <c:ser>
          <c:idx val="194"/>
          <c:order val="194"/>
          <c:tx>
            <c:strRef>
              <c:f>Sheet3!$A$196</c:f>
              <c:strCache>
                <c:ptCount val="1"/>
                <c:pt idx="0">
                  <c:v>k__Bacteria;p__Proteobacteria;c__Gammaproteobacteria;o__Vibrionales;f__Pseudoalteromonadaceae;g__Vibrio;Other</c:v>
                </c:pt>
              </c:strCache>
            </c:strRef>
          </c:tx>
          <c:spPr>
            <a:solidFill>
              <a:schemeClr val="accent3">
                <a:lumMod val="50000"/>
              </a:schemeClr>
            </a:solidFill>
            <a:ln>
              <a:noFill/>
            </a:ln>
            <a:effectLst/>
          </c:spPr>
          <c:invertIfNegative val="0"/>
          <c:val>
            <c:numRef>
              <c:f>Sheet3!$B$196:$F$196</c:f>
              <c:numCache>
                <c:formatCode>General</c:formatCode>
                <c:ptCount val="5"/>
                <c:pt idx="0">
                  <c:v>0.0</c:v>
                </c:pt>
                <c:pt idx="1">
                  <c:v>0.0</c:v>
                </c:pt>
                <c:pt idx="2">
                  <c:v>1.0</c:v>
                </c:pt>
                <c:pt idx="3">
                  <c:v>0.0</c:v>
                </c:pt>
                <c:pt idx="4">
                  <c:v>1.0</c:v>
                </c:pt>
              </c:numCache>
            </c:numRef>
          </c:val>
        </c:ser>
        <c:ser>
          <c:idx val="195"/>
          <c:order val="195"/>
          <c:tx>
            <c:strRef>
              <c:f>Sheet3!$A$197</c:f>
              <c:strCache>
                <c:ptCount val="1"/>
                <c:pt idx="0">
                  <c:v>k__Bacteria;p__Proteobacteria;c__Gammaproteobacteria;o__Vibrionales;f__Vibrionaceae;Other;Other</c:v>
                </c:pt>
              </c:strCache>
            </c:strRef>
          </c:tx>
          <c:spPr>
            <a:solidFill>
              <a:schemeClr val="accent4">
                <a:lumMod val="50000"/>
              </a:schemeClr>
            </a:solidFill>
            <a:ln>
              <a:noFill/>
            </a:ln>
            <a:effectLst/>
          </c:spPr>
          <c:invertIfNegative val="0"/>
          <c:val>
            <c:numRef>
              <c:f>Sheet3!$B$197:$F$197</c:f>
              <c:numCache>
                <c:formatCode>General</c:formatCode>
                <c:ptCount val="5"/>
                <c:pt idx="0">
                  <c:v>19.0</c:v>
                </c:pt>
                <c:pt idx="1">
                  <c:v>117.0</c:v>
                </c:pt>
                <c:pt idx="2">
                  <c:v>139.0</c:v>
                </c:pt>
                <c:pt idx="3">
                  <c:v>106.0</c:v>
                </c:pt>
                <c:pt idx="4">
                  <c:v>323.0</c:v>
                </c:pt>
              </c:numCache>
            </c:numRef>
          </c:val>
        </c:ser>
        <c:ser>
          <c:idx val="196"/>
          <c:order val="196"/>
          <c:tx>
            <c:strRef>
              <c:f>Sheet3!$A$198</c:f>
              <c:strCache>
                <c:ptCount val="1"/>
                <c:pt idx="0">
                  <c:v>k__Bacteria;p__Proteobacteria;c__Gammaproteobacteria;o__Vibrionales;f__Vibrionaceae;g__;s__</c:v>
                </c:pt>
              </c:strCache>
            </c:strRef>
          </c:tx>
          <c:spPr>
            <a:solidFill>
              <a:schemeClr val="accent5">
                <a:lumMod val="50000"/>
              </a:schemeClr>
            </a:solidFill>
            <a:ln>
              <a:noFill/>
            </a:ln>
            <a:effectLst/>
          </c:spPr>
          <c:invertIfNegative val="0"/>
          <c:val>
            <c:numRef>
              <c:f>Sheet3!$B$198:$F$198</c:f>
              <c:numCache>
                <c:formatCode>General</c:formatCode>
                <c:ptCount val="5"/>
                <c:pt idx="0">
                  <c:v>2.0</c:v>
                </c:pt>
                <c:pt idx="1">
                  <c:v>11.0</c:v>
                </c:pt>
                <c:pt idx="2">
                  <c:v>2.0</c:v>
                </c:pt>
                <c:pt idx="3">
                  <c:v>6.0</c:v>
                </c:pt>
                <c:pt idx="4">
                  <c:v>14.0</c:v>
                </c:pt>
              </c:numCache>
            </c:numRef>
          </c:val>
        </c:ser>
        <c:ser>
          <c:idx val="197"/>
          <c:order val="197"/>
          <c:tx>
            <c:strRef>
              <c:f>Sheet3!$A$199</c:f>
              <c:strCache>
                <c:ptCount val="1"/>
                <c:pt idx="0">
                  <c:v>k__Bacteria;p__Proteobacteria;c__Gammaproteobacteria;o__Vibrionales;f__Vibrionaceae;g__Enterovibrio;Other</c:v>
                </c:pt>
              </c:strCache>
            </c:strRef>
          </c:tx>
          <c:spPr>
            <a:solidFill>
              <a:schemeClr val="accent6">
                <a:lumMod val="50000"/>
              </a:schemeClr>
            </a:solidFill>
            <a:ln>
              <a:noFill/>
            </a:ln>
            <a:effectLst/>
          </c:spPr>
          <c:invertIfNegative val="0"/>
          <c:val>
            <c:numRef>
              <c:f>Sheet3!$B$199:$F$199</c:f>
              <c:numCache>
                <c:formatCode>General</c:formatCode>
                <c:ptCount val="5"/>
                <c:pt idx="0">
                  <c:v>1.0</c:v>
                </c:pt>
                <c:pt idx="1">
                  <c:v>7.0</c:v>
                </c:pt>
                <c:pt idx="2">
                  <c:v>6.0</c:v>
                </c:pt>
                <c:pt idx="3">
                  <c:v>6.0</c:v>
                </c:pt>
                <c:pt idx="4">
                  <c:v>22.0</c:v>
                </c:pt>
              </c:numCache>
            </c:numRef>
          </c:val>
        </c:ser>
        <c:ser>
          <c:idx val="198"/>
          <c:order val="198"/>
          <c:tx>
            <c:strRef>
              <c:f>Sheet3!$A$200</c:f>
              <c:strCache>
                <c:ptCount val="1"/>
                <c:pt idx="0">
                  <c:v>k__Bacteria;p__Proteobacteria;c__Gammaproteobacteria;o__Vibrionales;f__Vibrionaceae;g__Enterovibrio;s__</c:v>
                </c:pt>
              </c:strCache>
            </c:strRef>
          </c:tx>
          <c:spPr>
            <a:solidFill>
              <a:schemeClr val="accent1">
                <a:lumMod val="70000"/>
                <a:lumOff val="30000"/>
              </a:schemeClr>
            </a:solidFill>
            <a:ln>
              <a:noFill/>
            </a:ln>
            <a:effectLst/>
          </c:spPr>
          <c:invertIfNegative val="0"/>
          <c:val>
            <c:numRef>
              <c:f>Sheet3!$B$200:$F$200</c:f>
              <c:numCache>
                <c:formatCode>General</c:formatCode>
                <c:ptCount val="5"/>
                <c:pt idx="0">
                  <c:v>0.0</c:v>
                </c:pt>
                <c:pt idx="1">
                  <c:v>1.0</c:v>
                </c:pt>
                <c:pt idx="2">
                  <c:v>0.0</c:v>
                </c:pt>
                <c:pt idx="3">
                  <c:v>5.0</c:v>
                </c:pt>
                <c:pt idx="4">
                  <c:v>2.0</c:v>
                </c:pt>
              </c:numCache>
            </c:numRef>
          </c:val>
        </c:ser>
        <c:ser>
          <c:idx val="199"/>
          <c:order val="199"/>
          <c:tx>
            <c:strRef>
              <c:f>Sheet3!$A$201</c:f>
              <c:strCache>
                <c:ptCount val="1"/>
                <c:pt idx="0">
                  <c:v>k__Bacteria;p__Proteobacteria;c__Gammaproteobacteria;o__Vibrionales;f__Vibrionaceae;g__Grimontia;s__hollisae</c:v>
                </c:pt>
              </c:strCache>
            </c:strRef>
          </c:tx>
          <c:spPr>
            <a:solidFill>
              <a:schemeClr val="accent2">
                <a:lumMod val="70000"/>
                <a:lumOff val="30000"/>
              </a:schemeClr>
            </a:solidFill>
            <a:ln>
              <a:noFill/>
            </a:ln>
            <a:effectLst/>
          </c:spPr>
          <c:invertIfNegative val="0"/>
          <c:val>
            <c:numRef>
              <c:f>Sheet3!$B$201:$F$201</c:f>
              <c:numCache>
                <c:formatCode>General</c:formatCode>
                <c:ptCount val="5"/>
                <c:pt idx="0">
                  <c:v>0.0</c:v>
                </c:pt>
                <c:pt idx="1">
                  <c:v>1.0</c:v>
                </c:pt>
                <c:pt idx="2">
                  <c:v>1.0</c:v>
                </c:pt>
                <c:pt idx="3">
                  <c:v>0.0</c:v>
                </c:pt>
                <c:pt idx="4">
                  <c:v>0.0</c:v>
                </c:pt>
              </c:numCache>
            </c:numRef>
          </c:val>
        </c:ser>
        <c:ser>
          <c:idx val="200"/>
          <c:order val="200"/>
          <c:tx>
            <c:strRef>
              <c:f>Sheet3!$A$202</c:f>
              <c:strCache>
                <c:ptCount val="1"/>
                <c:pt idx="0">
                  <c:v>k__Bacteria;p__Proteobacteria;c__Gammaproteobacteria;o__Vibrionales;f__Vibrionaceae;g__Photobacterium;Other</c:v>
                </c:pt>
              </c:strCache>
            </c:strRef>
          </c:tx>
          <c:spPr>
            <a:solidFill>
              <a:schemeClr val="accent3">
                <a:lumMod val="70000"/>
                <a:lumOff val="30000"/>
              </a:schemeClr>
            </a:solidFill>
            <a:ln>
              <a:noFill/>
            </a:ln>
            <a:effectLst/>
          </c:spPr>
          <c:invertIfNegative val="0"/>
          <c:val>
            <c:numRef>
              <c:f>Sheet3!$B$202:$F$202</c:f>
              <c:numCache>
                <c:formatCode>General</c:formatCode>
                <c:ptCount val="5"/>
                <c:pt idx="0">
                  <c:v>0.0</c:v>
                </c:pt>
                <c:pt idx="1">
                  <c:v>1.0</c:v>
                </c:pt>
                <c:pt idx="2">
                  <c:v>0.0</c:v>
                </c:pt>
                <c:pt idx="3">
                  <c:v>0.0</c:v>
                </c:pt>
                <c:pt idx="4">
                  <c:v>2.0</c:v>
                </c:pt>
              </c:numCache>
            </c:numRef>
          </c:val>
        </c:ser>
        <c:ser>
          <c:idx val="201"/>
          <c:order val="201"/>
          <c:tx>
            <c:strRef>
              <c:f>Sheet3!$A$203</c:f>
              <c:strCache>
                <c:ptCount val="1"/>
                <c:pt idx="0">
                  <c:v>k__Bacteria;p__Proteobacteria;c__Gammaproteobacteria;o__Vibrionales;f__Vibrionaceae;g__Photobacterium;s__</c:v>
                </c:pt>
              </c:strCache>
            </c:strRef>
          </c:tx>
          <c:spPr>
            <a:solidFill>
              <a:schemeClr val="accent4">
                <a:lumMod val="70000"/>
                <a:lumOff val="30000"/>
              </a:schemeClr>
            </a:solidFill>
            <a:ln>
              <a:noFill/>
            </a:ln>
            <a:effectLst/>
          </c:spPr>
          <c:invertIfNegative val="0"/>
          <c:val>
            <c:numRef>
              <c:f>Sheet3!$B$203:$F$203</c:f>
              <c:numCache>
                <c:formatCode>General</c:formatCode>
                <c:ptCount val="5"/>
                <c:pt idx="0">
                  <c:v>2.0</c:v>
                </c:pt>
                <c:pt idx="1">
                  <c:v>12.0</c:v>
                </c:pt>
                <c:pt idx="2">
                  <c:v>1.0</c:v>
                </c:pt>
                <c:pt idx="3">
                  <c:v>4.0</c:v>
                </c:pt>
                <c:pt idx="4">
                  <c:v>2.0</c:v>
                </c:pt>
              </c:numCache>
            </c:numRef>
          </c:val>
        </c:ser>
        <c:ser>
          <c:idx val="202"/>
          <c:order val="202"/>
          <c:tx>
            <c:strRef>
              <c:f>Sheet3!$A$204</c:f>
              <c:strCache>
                <c:ptCount val="1"/>
                <c:pt idx="0">
                  <c:v>k__Bacteria;p__Proteobacteria;c__Gammaproteobacteria;o__Vibrionales;f__Vibrionaceae;g__Photobacterium;s__rosenbergii</c:v>
                </c:pt>
              </c:strCache>
            </c:strRef>
          </c:tx>
          <c:spPr>
            <a:solidFill>
              <a:schemeClr val="accent5">
                <a:lumMod val="70000"/>
                <a:lumOff val="30000"/>
              </a:schemeClr>
            </a:solidFill>
            <a:ln>
              <a:noFill/>
            </a:ln>
            <a:effectLst/>
          </c:spPr>
          <c:invertIfNegative val="0"/>
          <c:val>
            <c:numRef>
              <c:f>Sheet3!$B$204:$F$204</c:f>
              <c:numCache>
                <c:formatCode>General</c:formatCode>
                <c:ptCount val="5"/>
                <c:pt idx="0">
                  <c:v>0.0</c:v>
                </c:pt>
                <c:pt idx="1">
                  <c:v>1.0</c:v>
                </c:pt>
                <c:pt idx="2">
                  <c:v>0.0</c:v>
                </c:pt>
                <c:pt idx="3">
                  <c:v>0.0</c:v>
                </c:pt>
                <c:pt idx="4">
                  <c:v>2.0</c:v>
                </c:pt>
              </c:numCache>
            </c:numRef>
          </c:val>
        </c:ser>
        <c:ser>
          <c:idx val="203"/>
          <c:order val="203"/>
          <c:tx>
            <c:strRef>
              <c:f>Sheet3!$A$205</c:f>
              <c:strCache>
                <c:ptCount val="1"/>
                <c:pt idx="0">
                  <c:v>k__Bacteria;p__Proteobacteria;c__Gammaproteobacteria;o__Xanthomonadales;f__Sinobacteraceae;g__;s__</c:v>
                </c:pt>
              </c:strCache>
            </c:strRef>
          </c:tx>
          <c:spPr>
            <a:solidFill>
              <a:schemeClr val="accent6">
                <a:lumMod val="70000"/>
                <a:lumOff val="30000"/>
              </a:schemeClr>
            </a:solidFill>
            <a:ln>
              <a:noFill/>
            </a:ln>
            <a:effectLst/>
          </c:spPr>
          <c:invertIfNegative val="0"/>
          <c:val>
            <c:numRef>
              <c:f>Sheet3!$B$205:$F$205</c:f>
              <c:numCache>
                <c:formatCode>General</c:formatCode>
                <c:ptCount val="5"/>
                <c:pt idx="0">
                  <c:v>0.0</c:v>
                </c:pt>
                <c:pt idx="1">
                  <c:v>0.0</c:v>
                </c:pt>
                <c:pt idx="2">
                  <c:v>0.0</c:v>
                </c:pt>
                <c:pt idx="3">
                  <c:v>2.0</c:v>
                </c:pt>
                <c:pt idx="4">
                  <c:v>0.0</c:v>
                </c:pt>
              </c:numCache>
            </c:numRef>
          </c:val>
        </c:ser>
        <c:ser>
          <c:idx val="204"/>
          <c:order val="204"/>
          <c:tx>
            <c:strRef>
              <c:f>Sheet3!$A$206</c:f>
              <c:strCache>
                <c:ptCount val="1"/>
                <c:pt idx="0">
                  <c:v>k__Bacteria;p__Proteobacteria;c__Gammaproteobacteria;o__Xanthomonadales;f__Xanthomonadaceae;g__;s__</c:v>
                </c:pt>
              </c:strCache>
            </c:strRef>
          </c:tx>
          <c:spPr>
            <a:solidFill>
              <a:schemeClr val="accent1">
                <a:lumMod val="70000"/>
              </a:schemeClr>
            </a:solidFill>
            <a:ln>
              <a:noFill/>
            </a:ln>
            <a:effectLst/>
          </c:spPr>
          <c:invertIfNegative val="0"/>
          <c:val>
            <c:numRef>
              <c:f>Sheet3!$B$206:$F$206</c:f>
              <c:numCache>
                <c:formatCode>General</c:formatCode>
                <c:ptCount val="5"/>
                <c:pt idx="0">
                  <c:v>0.0</c:v>
                </c:pt>
                <c:pt idx="1">
                  <c:v>0.0</c:v>
                </c:pt>
                <c:pt idx="2">
                  <c:v>0.0</c:v>
                </c:pt>
                <c:pt idx="3">
                  <c:v>2.0</c:v>
                </c:pt>
                <c:pt idx="4">
                  <c:v>0.0</c:v>
                </c:pt>
              </c:numCache>
            </c:numRef>
          </c:val>
        </c:ser>
        <c:ser>
          <c:idx val="205"/>
          <c:order val="205"/>
          <c:tx>
            <c:strRef>
              <c:f>Sheet3!$A$207</c:f>
              <c:strCache>
                <c:ptCount val="1"/>
                <c:pt idx="0">
                  <c:v>k__Bacteria;p__Spirochaetes;c__Spirochaetes;o__Spirochaetales;f__Spirochaetaceae;g__Treponema;s__</c:v>
                </c:pt>
              </c:strCache>
            </c:strRef>
          </c:tx>
          <c:spPr>
            <a:solidFill>
              <a:schemeClr val="accent2">
                <a:lumMod val="70000"/>
              </a:schemeClr>
            </a:solidFill>
            <a:ln>
              <a:noFill/>
            </a:ln>
            <a:effectLst/>
          </c:spPr>
          <c:invertIfNegative val="0"/>
          <c:val>
            <c:numRef>
              <c:f>Sheet3!$B$207:$F$207</c:f>
              <c:numCache>
                <c:formatCode>General</c:formatCode>
                <c:ptCount val="5"/>
                <c:pt idx="0">
                  <c:v>0.0</c:v>
                </c:pt>
                <c:pt idx="1">
                  <c:v>0.0</c:v>
                </c:pt>
                <c:pt idx="2">
                  <c:v>0.0</c:v>
                </c:pt>
                <c:pt idx="3">
                  <c:v>2.0</c:v>
                </c:pt>
                <c:pt idx="4">
                  <c:v>0.0</c:v>
                </c:pt>
              </c:numCache>
            </c:numRef>
          </c:val>
        </c:ser>
        <c:ser>
          <c:idx val="206"/>
          <c:order val="206"/>
          <c:tx>
            <c:strRef>
              <c:f>Sheet3!$A$208</c:f>
              <c:strCache>
                <c:ptCount val="1"/>
                <c:pt idx="0">
                  <c:v>k__Bacteria;p__TM6;c__SJA-4;o__;f__;g__;s__</c:v>
                </c:pt>
              </c:strCache>
            </c:strRef>
          </c:tx>
          <c:spPr>
            <a:solidFill>
              <a:schemeClr val="accent3">
                <a:lumMod val="70000"/>
              </a:schemeClr>
            </a:solidFill>
            <a:ln>
              <a:noFill/>
            </a:ln>
            <a:effectLst/>
          </c:spPr>
          <c:invertIfNegative val="0"/>
          <c:val>
            <c:numRef>
              <c:f>Sheet3!$B$208:$F$208</c:f>
              <c:numCache>
                <c:formatCode>General</c:formatCode>
                <c:ptCount val="5"/>
                <c:pt idx="0">
                  <c:v>0.0</c:v>
                </c:pt>
                <c:pt idx="1">
                  <c:v>0.0</c:v>
                </c:pt>
                <c:pt idx="2">
                  <c:v>0.0</c:v>
                </c:pt>
                <c:pt idx="3">
                  <c:v>8.0</c:v>
                </c:pt>
                <c:pt idx="4">
                  <c:v>0.0</c:v>
                </c:pt>
              </c:numCache>
            </c:numRef>
          </c:val>
        </c:ser>
        <c:ser>
          <c:idx val="207"/>
          <c:order val="207"/>
          <c:tx>
            <c:strRef>
              <c:f>Sheet3!$A$209</c:f>
              <c:strCache>
                <c:ptCount val="1"/>
                <c:pt idx="0">
                  <c:v>k__Bacteria;p__TM7;c__SC3;o__;f__;g__;s__</c:v>
                </c:pt>
              </c:strCache>
            </c:strRef>
          </c:tx>
          <c:spPr>
            <a:solidFill>
              <a:schemeClr val="accent4">
                <a:lumMod val="70000"/>
              </a:schemeClr>
            </a:solidFill>
            <a:ln>
              <a:noFill/>
            </a:ln>
            <a:effectLst/>
          </c:spPr>
          <c:invertIfNegative val="0"/>
          <c:val>
            <c:numRef>
              <c:f>Sheet3!$B$209:$F$209</c:f>
              <c:numCache>
                <c:formatCode>General</c:formatCode>
                <c:ptCount val="5"/>
                <c:pt idx="0">
                  <c:v>15.0</c:v>
                </c:pt>
                <c:pt idx="1">
                  <c:v>9.0</c:v>
                </c:pt>
                <c:pt idx="2">
                  <c:v>2.0</c:v>
                </c:pt>
                <c:pt idx="3">
                  <c:v>1.0</c:v>
                </c:pt>
                <c:pt idx="4">
                  <c:v>14.0</c:v>
                </c:pt>
              </c:numCache>
            </c:numRef>
          </c:val>
        </c:ser>
        <c:ser>
          <c:idx val="208"/>
          <c:order val="208"/>
          <c:tx>
            <c:strRef>
              <c:f>Sheet3!$A$210</c:f>
              <c:strCache>
                <c:ptCount val="1"/>
                <c:pt idx="0">
                  <c:v>k__Bacteria;p__TM7;c__TM7-1;o__;f__;g__;s__</c:v>
                </c:pt>
              </c:strCache>
            </c:strRef>
          </c:tx>
          <c:spPr>
            <a:solidFill>
              <a:schemeClr val="accent5">
                <a:lumMod val="70000"/>
              </a:schemeClr>
            </a:solidFill>
            <a:ln>
              <a:noFill/>
            </a:ln>
            <a:effectLst/>
          </c:spPr>
          <c:invertIfNegative val="0"/>
          <c:val>
            <c:numRef>
              <c:f>Sheet3!$B$210:$F$210</c:f>
              <c:numCache>
                <c:formatCode>General</c:formatCode>
                <c:ptCount val="5"/>
                <c:pt idx="0">
                  <c:v>26.0</c:v>
                </c:pt>
                <c:pt idx="1">
                  <c:v>0.0</c:v>
                </c:pt>
                <c:pt idx="2">
                  <c:v>5.0</c:v>
                </c:pt>
                <c:pt idx="3">
                  <c:v>32.0</c:v>
                </c:pt>
                <c:pt idx="4">
                  <c:v>85.0</c:v>
                </c:pt>
              </c:numCache>
            </c:numRef>
          </c:val>
        </c:ser>
        <c:ser>
          <c:idx val="209"/>
          <c:order val="209"/>
          <c:tx>
            <c:strRef>
              <c:f>Sheet3!$A$211</c:f>
              <c:strCache>
                <c:ptCount val="1"/>
                <c:pt idx="0">
                  <c:v>k__Bacteria;p__TM7;c__TM7-3;o__EW055;f__;g__;s__</c:v>
                </c:pt>
              </c:strCache>
            </c:strRef>
          </c:tx>
          <c:spPr>
            <a:solidFill>
              <a:schemeClr val="accent6">
                <a:lumMod val="70000"/>
              </a:schemeClr>
            </a:solidFill>
            <a:ln>
              <a:noFill/>
            </a:ln>
            <a:effectLst/>
          </c:spPr>
          <c:invertIfNegative val="0"/>
          <c:val>
            <c:numRef>
              <c:f>Sheet3!$B$211:$F$211</c:f>
              <c:numCache>
                <c:formatCode>General</c:formatCode>
                <c:ptCount val="5"/>
                <c:pt idx="0">
                  <c:v>2.0</c:v>
                </c:pt>
                <c:pt idx="1">
                  <c:v>2.0</c:v>
                </c:pt>
                <c:pt idx="2">
                  <c:v>1.0</c:v>
                </c:pt>
                <c:pt idx="3">
                  <c:v>0.0</c:v>
                </c:pt>
                <c:pt idx="4">
                  <c:v>1.0</c:v>
                </c:pt>
              </c:numCache>
            </c:numRef>
          </c:val>
        </c:ser>
        <c:ser>
          <c:idx val="210"/>
          <c:order val="210"/>
          <c:tx>
            <c:strRef>
              <c:f>Sheet3!$A$212</c:f>
              <c:strCache>
                <c:ptCount val="1"/>
                <c:pt idx="0">
                  <c:v>k__Bacteria;p__Tenericutes;c__Mollicutes;o__;f__;g__;s__</c:v>
                </c:pt>
              </c:strCache>
            </c:strRef>
          </c:tx>
          <c:spPr>
            <a:solidFill>
              <a:schemeClr val="accent1">
                <a:lumMod val="50000"/>
                <a:lumOff val="50000"/>
              </a:schemeClr>
            </a:solidFill>
            <a:ln>
              <a:noFill/>
            </a:ln>
            <a:effectLst/>
          </c:spPr>
          <c:invertIfNegative val="0"/>
          <c:val>
            <c:numRef>
              <c:f>Sheet3!$B$212:$F$212</c:f>
              <c:numCache>
                <c:formatCode>General</c:formatCode>
                <c:ptCount val="5"/>
                <c:pt idx="0">
                  <c:v>0.0</c:v>
                </c:pt>
                <c:pt idx="1">
                  <c:v>0.0</c:v>
                </c:pt>
                <c:pt idx="2">
                  <c:v>3.0</c:v>
                </c:pt>
                <c:pt idx="3">
                  <c:v>0.0</c:v>
                </c:pt>
                <c:pt idx="4">
                  <c:v>0.0</c:v>
                </c:pt>
              </c:numCache>
            </c:numRef>
          </c:val>
        </c:ser>
        <c:ser>
          <c:idx val="211"/>
          <c:order val="211"/>
          <c:tx>
            <c:strRef>
              <c:f>Sheet3!$A$213</c:f>
              <c:strCache>
                <c:ptCount val="1"/>
                <c:pt idx="0">
                  <c:v>k__Bacteria;p__Tenericutes;c__Mollicutes;o__RsaHF231;f__;g__;s__</c:v>
                </c:pt>
              </c:strCache>
            </c:strRef>
          </c:tx>
          <c:spPr>
            <a:solidFill>
              <a:schemeClr val="accent2">
                <a:lumMod val="50000"/>
                <a:lumOff val="50000"/>
              </a:schemeClr>
            </a:solidFill>
            <a:ln>
              <a:noFill/>
            </a:ln>
            <a:effectLst/>
          </c:spPr>
          <c:invertIfNegative val="0"/>
          <c:val>
            <c:numRef>
              <c:f>Sheet3!$B$213:$F$213</c:f>
              <c:numCache>
                <c:formatCode>General</c:formatCode>
                <c:ptCount val="5"/>
                <c:pt idx="0">
                  <c:v>0.0</c:v>
                </c:pt>
                <c:pt idx="1">
                  <c:v>0.0</c:v>
                </c:pt>
                <c:pt idx="2">
                  <c:v>2.0</c:v>
                </c:pt>
                <c:pt idx="3">
                  <c:v>0.0</c:v>
                </c:pt>
                <c:pt idx="4">
                  <c:v>1.0</c:v>
                </c:pt>
              </c:numCache>
            </c:numRef>
          </c:val>
        </c:ser>
        <c:ser>
          <c:idx val="212"/>
          <c:order val="212"/>
          <c:tx>
            <c:strRef>
              <c:f>Sheet3!$A$214</c:f>
              <c:strCache>
                <c:ptCount val="1"/>
                <c:pt idx="0">
                  <c:v>k__Bacteria;p__Verrucomicrobia;c__[Spartobacteria];o__[Chthoniobacterales];f__[Chthoniobacteraceae];g__Candidatus Xiphinematobacter;s__</c:v>
                </c:pt>
              </c:strCache>
            </c:strRef>
          </c:tx>
          <c:spPr>
            <a:solidFill>
              <a:schemeClr val="accent3">
                <a:lumMod val="50000"/>
                <a:lumOff val="50000"/>
              </a:schemeClr>
            </a:solidFill>
            <a:ln>
              <a:noFill/>
            </a:ln>
            <a:effectLst/>
          </c:spPr>
          <c:invertIfNegative val="0"/>
          <c:val>
            <c:numRef>
              <c:f>Sheet3!$B$214:$F$214</c:f>
              <c:numCache>
                <c:formatCode>General</c:formatCode>
                <c:ptCount val="5"/>
                <c:pt idx="0">
                  <c:v>4.0</c:v>
                </c:pt>
                <c:pt idx="1">
                  <c:v>1.0</c:v>
                </c:pt>
                <c:pt idx="2">
                  <c:v>1.0</c:v>
                </c:pt>
                <c:pt idx="3">
                  <c:v>4.0</c:v>
                </c:pt>
                <c:pt idx="4">
                  <c:v>4.0</c:v>
                </c:pt>
              </c:numCache>
            </c:numRef>
          </c:val>
        </c:ser>
        <c:ser>
          <c:idx val="213"/>
          <c:order val="213"/>
          <c:tx>
            <c:strRef>
              <c:f>Sheet3!$A$215</c:f>
              <c:strCache>
                <c:ptCount val="1"/>
                <c:pt idx="0">
                  <c:v>k__Bacteria;p__WS5;c__;o__;f__;g__;s__</c:v>
                </c:pt>
              </c:strCache>
            </c:strRef>
          </c:tx>
          <c:spPr>
            <a:solidFill>
              <a:schemeClr val="accent4">
                <a:lumMod val="50000"/>
                <a:lumOff val="50000"/>
              </a:schemeClr>
            </a:solidFill>
            <a:ln>
              <a:noFill/>
            </a:ln>
            <a:effectLst/>
          </c:spPr>
          <c:invertIfNegative val="0"/>
          <c:val>
            <c:numRef>
              <c:f>Sheet3!$B$215:$F$215</c:f>
              <c:numCache>
                <c:formatCode>General</c:formatCode>
                <c:ptCount val="5"/>
                <c:pt idx="0">
                  <c:v>1.0</c:v>
                </c:pt>
                <c:pt idx="1">
                  <c:v>2.0</c:v>
                </c:pt>
                <c:pt idx="2">
                  <c:v>2.0</c:v>
                </c:pt>
                <c:pt idx="3">
                  <c:v>9.0</c:v>
                </c:pt>
                <c:pt idx="4">
                  <c:v>4.0</c:v>
                </c:pt>
              </c:numCache>
            </c:numRef>
          </c:val>
        </c:ser>
        <c:dLbls>
          <c:showLegendKey val="0"/>
          <c:showVal val="0"/>
          <c:showCatName val="0"/>
          <c:showSerName val="0"/>
          <c:showPercent val="0"/>
          <c:showBubbleSize val="0"/>
        </c:dLbls>
        <c:gapWidth val="2"/>
        <c:overlap val="100"/>
        <c:axId val="-2042816936"/>
        <c:axId val="-2042822168"/>
      </c:barChart>
      <c:catAx>
        <c:axId val="-2042816936"/>
        <c:scaling>
          <c:orientation val="minMax"/>
        </c:scaling>
        <c:delete val="1"/>
        <c:axPos val="b"/>
        <c:numFmt formatCode="General" sourceLinked="1"/>
        <c:majorTickMark val="none"/>
        <c:minorTickMark val="none"/>
        <c:tickLblPos val="nextTo"/>
        <c:crossAx val="-2042822168"/>
        <c:crosses val="autoZero"/>
        <c:auto val="1"/>
        <c:lblAlgn val="ctr"/>
        <c:lblOffset val="100"/>
        <c:noMultiLvlLbl val="0"/>
      </c:catAx>
      <c:valAx>
        <c:axId val="-2042822168"/>
        <c:scaling>
          <c:orientation val="minMax"/>
        </c:scaling>
        <c:delete val="1"/>
        <c:axPos val="l"/>
        <c:numFmt formatCode="0%" sourceLinked="1"/>
        <c:majorTickMark val="none"/>
        <c:minorTickMark val="none"/>
        <c:tickLblPos val="nextTo"/>
        <c:crossAx val="-2042816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mean!$A$2</c:f>
              <c:strCache>
                <c:ptCount val="1"/>
                <c:pt idx="0">
                  <c:v>Cellular Processes;Cell Growth and Death</c:v>
                </c:pt>
              </c:strCache>
            </c:strRef>
          </c:tx>
          <c:spPr>
            <a:solidFill>
              <a:schemeClr val="accent1"/>
            </a:solidFill>
            <a:ln>
              <a:noFill/>
            </a:ln>
            <a:effectLst/>
          </c:spPr>
          <c:invertIfNegative val="0"/>
          <c:cat>
            <c:strRef>
              <c:f>mean!$B$1:$F$1</c:f>
              <c:strCache>
                <c:ptCount val="5"/>
                <c:pt idx="0">
                  <c:v>t1</c:v>
                </c:pt>
                <c:pt idx="1">
                  <c:v>t2</c:v>
                </c:pt>
                <c:pt idx="2">
                  <c:v>t3</c:v>
                </c:pt>
                <c:pt idx="3">
                  <c:v>t4</c:v>
                </c:pt>
                <c:pt idx="4">
                  <c:v>t5</c:v>
                </c:pt>
              </c:strCache>
            </c:strRef>
          </c:cat>
          <c:val>
            <c:numRef>
              <c:f>mean!$B$2:$F$2</c:f>
              <c:numCache>
                <c:formatCode>General</c:formatCode>
                <c:ptCount val="5"/>
                <c:pt idx="0">
                  <c:v>15982.25</c:v>
                </c:pt>
                <c:pt idx="1">
                  <c:v>12688.25</c:v>
                </c:pt>
                <c:pt idx="2">
                  <c:v>15927.0</c:v>
                </c:pt>
                <c:pt idx="3">
                  <c:v>23698.75</c:v>
                </c:pt>
                <c:pt idx="4">
                  <c:v>19070.5</c:v>
                </c:pt>
              </c:numCache>
            </c:numRef>
          </c:val>
        </c:ser>
        <c:ser>
          <c:idx val="1"/>
          <c:order val="1"/>
          <c:tx>
            <c:strRef>
              <c:f>mean!$A$3</c:f>
              <c:strCache>
                <c:ptCount val="1"/>
                <c:pt idx="0">
                  <c:v>Cellular Processes;Cell Motility</c:v>
                </c:pt>
              </c:strCache>
            </c:strRef>
          </c:tx>
          <c:spPr>
            <a:solidFill>
              <a:schemeClr val="accent2"/>
            </a:solidFill>
            <a:ln>
              <a:noFill/>
            </a:ln>
            <a:effectLst/>
          </c:spPr>
          <c:invertIfNegative val="0"/>
          <c:cat>
            <c:strRef>
              <c:f>mean!$B$1:$F$1</c:f>
              <c:strCache>
                <c:ptCount val="5"/>
                <c:pt idx="0">
                  <c:v>t1</c:v>
                </c:pt>
                <c:pt idx="1">
                  <c:v>t2</c:v>
                </c:pt>
                <c:pt idx="2">
                  <c:v>t3</c:v>
                </c:pt>
                <c:pt idx="3">
                  <c:v>t4</c:v>
                </c:pt>
                <c:pt idx="4">
                  <c:v>t5</c:v>
                </c:pt>
              </c:strCache>
            </c:strRef>
          </c:cat>
          <c:val>
            <c:numRef>
              <c:f>mean!$B$3:$F$3</c:f>
              <c:numCache>
                <c:formatCode>General</c:formatCode>
                <c:ptCount val="5"/>
                <c:pt idx="0">
                  <c:v>60626.25</c:v>
                </c:pt>
                <c:pt idx="1">
                  <c:v>43207.125</c:v>
                </c:pt>
                <c:pt idx="2">
                  <c:v>43754.25</c:v>
                </c:pt>
                <c:pt idx="3">
                  <c:v>73343.0</c:v>
                </c:pt>
                <c:pt idx="4">
                  <c:v>42667.0</c:v>
                </c:pt>
              </c:numCache>
            </c:numRef>
          </c:val>
        </c:ser>
        <c:ser>
          <c:idx val="2"/>
          <c:order val="2"/>
          <c:tx>
            <c:strRef>
              <c:f>mean!$A$4</c:f>
              <c:strCache>
                <c:ptCount val="1"/>
                <c:pt idx="0">
                  <c:v>Cellular Processes;Transport and Catabolism</c:v>
                </c:pt>
              </c:strCache>
            </c:strRef>
          </c:tx>
          <c:spPr>
            <a:solidFill>
              <a:schemeClr val="accent3"/>
            </a:solidFill>
            <a:ln>
              <a:noFill/>
            </a:ln>
            <a:effectLst/>
          </c:spPr>
          <c:invertIfNegative val="0"/>
          <c:cat>
            <c:strRef>
              <c:f>mean!$B$1:$F$1</c:f>
              <c:strCache>
                <c:ptCount val="5"/>
                <c:pt idx="0">
                  <c:v>t1</c:v>
                </c:pt>
                <c:pt idx="1">
                  <c:v>t2</c:v>
                </c:pt>
                <c:pt idx="2">
                  <c:v>t3</c:v>
                </c:pt>
                <c:pt idx="3">
                  <c:v>t4</c:v>
                </c:pt>
                <c:pt idx="4">
                  <c:v>t5</c:v>
                </c:pt>
              </c:strCache>
            </c:strRef>
          </c:cat>
          <c:val>
            <c:numRef>
              <c:f>mean!$B$4:$F$4</c:f>
              <c:numCache>
                <c:formatCode>General</c:formatCode>
                <c:ptCount val="5"/>
                <c:pt idx="0">
                  <c:v>5222.0</c:v>
                </c:pt>
                <c:pt idx="1">
                  <c:v>4432.5</c:v>
                </c:pt>
                <c:pt idx="2">
                  <c:v>5613.375</c:v>
                </c:pt>
                <c:pt idx="3">
                  <c:v>8040.375</c:v>
                </c:pt>
                <c:pt idx="4">
                  <c:v>6635.125</c:v>
                </c:pt>
              </c:numCache>
            </c:numRef>
          </c:val>
        </c:ser>
        <c:ser>
          <c:idx val="3"/>
          <c:order val="3"/>
          <c:tx>
            <c:strRef>
              <c:f>mean!$A$5</c:f>
              <c:strCache>
                <c:ptCount val="1"/>
                <c:pt idx="0">
                  <c:v>Environmental Information Processing;Membrane Transport</c:v>
                </c:pt>
              </c:strCache>
            </c:strRef>
          </c:tx>
          <c:spPr>
            <a:solidFill>
              <a:schemeClr val="accent4"/>
            </a:solidFill>
            <a:ln>
              <a:noFill/>
            </a:ln>
            <a:effectLst/>
          </c:spPr>
          <c:invertIfNegative val="0"/>
          <c:cat>
            <c:strRef>
              <c:f>mean!$B$1:$F$1</c:f>
              <c:strCache>
                <c:ptCount val="5"/>
                <c:pt idx="0">
                  <c:v>t1</c:v>
                </c:pt>
                <c:pt idx="1">
                  <c:v>t2</c:v>
                </c:pt>
                <c:pt idx="2">
                  <c:v>t3</c:v>
                </c:pt>
                <c:pt idx="3">
                  <c:v>t4</c:v>
                </c:pt>
                <c:pt idx="4">
                  <c:v>t5</c:v>
                </c:pt>
              </c:strCache>
            </c:strRef>
          </c:cat>
          <c:val>
            <c:numRef>
              <c:f>mean!$B$5:$F$5</c:f>
              <c:numCache>
                <c:formatCode>General</c:formatCode>
                <c:ptCount val="5"/>
                <c:pt idx="0">
                  <c:v>371242.75</c:v>
                </c:pt>
                <c:pt idx="1">
                  <c:v>310578.125</c:v>
                </c:pt>
                <c:pt idx="2">
                  <c:v>391320.875</c:v>
                </c:pt>
                <c:pt idx="3">
                  <c:v>555479.0</c:v>
                </c:pt>
                <c:pt idx="4">
                  <c:v>459734.5</c:v>
                </c:pt>
              </c:numCache>
            </c:numRef>
          </c:val>
        </c:ser>
        <c:ser>
          <c:idx val="4"/>
          <c:order val="4"/>
          <c:tx>
            <c:strRef>
              <c:f>mean!$A$6</c:f>
              <c:strCache>
                <c:ptCount val="1"/>
                <c:pt idx="0">
                  <c:v>Environmental Information Processing;Signal Transduction</c:v>
                </c:pt>
              </c:strCache>
            </c:strRef>
          </c:tx>
          <c:spPr>
            <a:solidFill>
              <a:schemeClr val="accent5"/>
            </a:solidFill>
            <a:ln>
              <a:noFill/>
            </a:ln>
            <a:effectLst/>
          </c:spPr>
          <c:invertIfNegative val="0"/>
          <c:cat>
            <c:strRef>
              <c:f>mean!$B$1:$F$1</c:f>
              <c:strCache>
                <c:ptCount val="5"/>
                <c:pt idx="0">
                  <c:v>t1</c:v>
                </c:pt>
                <c:pt idx="1">
                  <c:v>t2</c:v>
                </c:pt>
                <c:pt idx="2">
                  <c:v>t3</c:v>
                </c:pt>
                <c:pt idx="3">
                  <c:v>t4</c:v>
                </c:pt>
                <c:pt idx="4">
                  <c:v>t5</c:v>
                </c:pt>
              </c:strCache>
            </c:strRef>
          </c:cat>
          <c:val>
            <c:numRef>
              <c:f>mean!$B$6:$F$6</c:f>
              <c:numCache>
                <c:formatCode>General</c:formatCode>
                <c:ptCount val="5"/>
                <c:pt idx="0">
                  <c:v>62914.125</c:v>
                </c:pt>
                <c:pt idx="1">
                  <c:v>52937.25</c:v>
                </c:pt>
                <c:pt idx="2">
                  <c:v>69141.125</c:v>
                </c:pt>
                <c:pt idx="3">
                  <c:v>97723.75</c:v>
                </c:pt>
                <c:pt idx="4">
                  <c:v>87043.0</c:v>
                </c:pt>
              </c:numCache>
            </c:numRef>
          </c:val>
        </c:ser>
        <c:ser>
          <c:idx val="5"/>
          <c:order val="5"/>
          <c:tx>
            <c:strRef>
              <c:f>mean!$A$7</c:f>
              <c:strCache>
                <c:ptCount val="1"/>
                <c:pt idx="0">
                  <c:v>Environmental Information Processing;Signaling Molecules and Interaction</c:v>
                </c:pt>
              </c:strCache>
            </c:strRef>
          </c:tx>
          <c:spPr>
            <a:solidFill>
              <a:schemeClr val="accent6"/>
            </a:solidFill>
            <a:ln>
              <a:noFill/>
            </a:ln>
            <a:effectLst/>
          </c:spPr>
          <c:invertIfNegative val="0"/>
          <c:cat>
            <c:strRef>
              <c:f>mean!$B$1:$F$1</c:f>
              <c:strCache>
                <c:ptCount val="5"/>
                <c:pt idx="0">
                  <c:v>t1</c:v>
                </c:pt>
                <c:pt idx="1">
                  <c:v>t2</c:v>
                </c:pt>
                <c:pt idx="2">
                  <c:v>t3</c:v>
                </c:pt>
                <c:pt idx="3">
                  <c:v>t4</c:v>
                </c:pt>
                <c:pt idx="4">
                  <c:v>t5</c:v>
                </c:pt>
              </c:strCache>
            </c:strRef>
          </c:cat>
          <c:val>
            <c:numRef>
              <c:f>mean!$B$7:$F$7</c:f>
              <c:numCache>
                <c:formatCode>General</c:formatCode>
                <c:ptCount val="5"/>
                <c:pt idx="0">
                  <c:v>6997.0</c:v>
                </c:pt>
                <c:pt idx="1">
                  <c:v>6851.875</c:v>
                </c:pt>
                <c:pt idx="2">
                  <c:v>9622.75</c:v>
                </c:pt>
                <c:pt idx="3">
                  <c:v>12301.0</c:v>
                </c:pt>
                <c:pt idx="4">
                  <c:v>11997.375</c:v>
                </c:pt>
              </c:numCache>
            </c:numRef>
          </c:val>
        </c:ser>
        <c:ser>
          <c:idx val="6"/>
          <c:order val="6"/>
          <c:tx>
            <c:strRef>
              <c:f>mean!$A$8</c:f>
              <c:strCache>
                <c:ptCount val="1"/>
                <c:pt idx="0">
                  <c:v>Genetic Information Processing;Folding, Sorting and Degradation</c:v>
                </c:pt>
              </c:strCache>
            </c:strRef>
          </c:tx>
          <c:spPr>
            <a:solidFill>
              <a:schemeClr val="accent1">
                <a:lumMod val="60000"/>
              </a:schemeClr>
            </a:solidFill>
            <a:ln>
              <a:noFill/>
            </a:ln>
            <a:effectLst/>
          </c:spPr>
          <c:invertIfNegative val="0"/>
          <c:cat>
            <c:strRef>
              <c:f>mean!$B$1:$F$1</c:f>
              <c:strCache>
                <c:ptCount val="5"/>
                <c:pt idx="0">
                  <c:v>t1</c:v>
                </c:pt>
                <c:pt idx="1">
                  <c:v>t2</c:v>
                </c:pt>
                <c:pt idx="2">
                  <c:v>t3</c:v>
                </c:pt>
                <c:pt idx="3">
                  <c:v>t4</c:v>
                </c:pt>
                <c:pt idx="4">
                  <c:v>t5</c:v>
                </c:pt>
              </c:strCache>
            </c:strRef>
          </c:cat>
          <c:val>
            <c:numRef>
              <c:f>mean!$B$8:$F$8</c:f>
              <c:numCache>
                <c:formatCode>General</c:formatCode>
                <c:ptCount val="5"/>
                <c:pt idx="0">
                  <c:v>75567.875</c:v>
                </c:pt>
                <c:pt idx="1">
                  <c:v>62283.75</c:v>
                </c:pt>
                <c:pt idx="2">
                  <c:v>79915.0</c:v>
                </c:pt>
                <c:pt idx="3">
                  <c:v>114980.0</c:v>
                </c:pt>
                <c:pt idx="4">
                  <c:v>96772.625</c:v>
                </c:pt>
              </c:numCache>
            </c:numRef>
          </c:val>
        </c:ser>
        <c:ser>
          <c:idx val="7"/>
          <c:order val="7"/>
          <c:tx>
            <c:strRef>
              <c:f>mean!$A$9</c:f>
              <c:strCache>
                <c:ptCount val="1"/>
                <c:pt idx="0">
                  <c:v>Genetic Information Processing;Replication and Repair</c:v>
                </c:pt>
              </c:strCache>
            </c:strRef>
          </c:tx>
          <c:spPr>
            <a:solidFill>
              <a:schemeClr val="accent2">
                <a:lumMod val="60000"/>
              </a:schemeClr>
            </a:solidFill>
            <a:ln>
              <a:noFill/>
            </a:ln>
            <a:effectLst/>
          </c:spPr>
          <c:invertIfNegative val="0"/>
          <c:cat>
            <c:strRef>
              <c:f>mean!$B$1:$F$1</c:f>
              <c:strCache>
                <c:ptCount val="5"/>
                <c:pt idx="0">
                  <c:v>t1</c:v>
                </c:pt>
                <c:pt idx="1">
                  <c:v>t2</c:v>
                </c:pt>
                <c:pt idx="2">
                  <c:v>t3</c:v>
                </c:pt>
                <c:pt idx="3">
                  <c:v>t4</c:v>
                </c:pt>
                <c:pt idx="4">
                  <c:v>t5</c:v>
                </c:pt>
              </c:strCache>
            </c:strRef>
          </c:cat>
          <c:val>
            <c:numRef>
              <c:f>mean!$B$9:$F$9</c:f>
              <c:numCache>
                <c:formatCode>General</c:formatCode>
                <c:ptCount val="5"/>
                <c:pt idx="0">
                  <c:v>231732.0</c:v>
                </c:pt>
                <c:pt idx="1">
                  <c:v>197178.875</c:v>
                </c:pt>
                <c:pt idx="2">
                  <c:v>256027.375</c:v>
                </c:pt>
                <c:pt idx="3">
                  <c:v>349481.0</c:v>
                </c:pt>
                <c:pt idx="4">
                  <c:v>306259.125</c:v>
                </c:pt>
              </c:numCache>
            </c:numRef>
          </c:val>
        </c:ser>
        <c:ser>
          <c:idx val="8"/>
          <c:order val="8"/>
          <c:tx>
            <c:strRef>
              <c:f>mean!$A$10</c:f>
              <c:strCache>
                <c:ptCount val="1"/>
                <c:pt idx="0">
                  <c:v>Genetic Information Processing;Transcription</c:v>
                </c:pt>
              </c:strCache>
            </c:strRef>
          </c:tx>
          <c:spPr>
            <a:solidFill>
              <a:schemeClr val="accent3">
                <a:lumMod val="60000"/>
              </a:schemeClr>
            </a:solidFill>
            <a:ln>
              <a:noFill/>
            </a:ln>
            <a:effectLst/>
          </c:spPr>
          <c:invertIfNegative val="0"/>
          <c:cat>
            <c:strRef>
              <c:f>mean!$B$1:$F$1</c:f>
              <c:strCache>
                <c:ptCount val="5"/>
                <c:pt idx="0">
                  <c:v>t1</c:v>
                </c:pt>
                <c:pt idx="1">
                  <c:v>t2</c:v>
                </c:pt>
                <c:pt idx="2">
                  <c:v>t3</c:v>
                </c:pt>
                <c:pt idx="3">
                  <c:v>t4</c:v>
                </c:pt>
                <c:pt idx="4">
                  <c:v>t5</c:v>
                </c:pt>
              </c:strCache>
            </c:strRef>
          </c:cat>
          <c:val>
            <c:numRef>
              <c:f>mean!$B$10:$F$10</c:f>
              <c:numCache>
                <c:formatCode>General</c:formatCode>
                <c:ptCount val="5"/>
                <c:pt idx="0">
                  <c:v>68866.5</c:v>
                </c:pt>
                <c:pt idx="1">
                  <c:v>56683.125</c:v>
                </c:pt>
                <c:pt idx="2">
                  <c:v>68790.625</c:v>
                </c:pt>
                <c:pt idx="3">
                  <c:v>96961.25</c:v>
                </c:pt>
                <c:pt idx="4">
                  <c:v>76520.875</c:v>
                </c:pt>
              </c:numCache>
            </c:numRef>
          </c:val>
        </c:ser>
        <c:ser>
          <c:idx val="9"/>
          <c:order val="9"/>
          <c:tx>
            <c:strRef>
              <c:f>mean!$A$11</c:f>
              <c:strCache>
                <c:ptCount val="1"/>
                <c:pt idx="0">
                  <c:v>Genetic Information Processing;Translation</c:v>
                </c:pt>
              </c:strCache>
            </c:strRef>
          </c:tx>
          <c:spPr>
            <a:solidFill>
              <a:schemeClr val="accent4">
                <a:lumMod val="60000"/>
              </a:schemeClr>
            </a:solidFill>
            <a:ln>
              <a:noFill/>
            </a:ln>
            <a:effectLst/>
          </c:spPr>
          <c:invertIfNegative val="0"/>
          <c:cat>
            <c:strRef>
              <c:f>mean!$B$1:$F$1</c:f>
              <c:strCache>
                <c:ptCount val="5"/>
                <c:pt idx="0">
                  <c:v>t1</c:v>
                </c:pt>
                <c:pt idx="1">
                  <c:v>t2</c:v>
                </c:pt>
                <c:pt idx="2">
                  <c:v>t3</c:v>
                </c:pt>
                <c:pt idx="3">
                  <c:v>t4</c:v>
                </c:pt>
                <c:pt idx="4">
                  <c:v>t5</c:v>
                </c:pt>
              </c:strCache>
            </c:strRef>
          </c:cat>
          <c:val>
            <c:numRef>
              <c:f>mean!$B$11:$F$11</c:f>
              <c:numCache>
                <c:formatCode>General</c:formatCode>
                <c:ptCount val="5"/>
                <c:pt idx="0">
                  <c:v>147259.125</c:v>
                </c:pt>
                <c:pt idx="1">
                  <c:v>127588.0</c:v>
                </c:pt>
                <c:pt idx="2">
                  <c:v>168021.875</c:v>
                </c:pt>
                <c:pt idx="3">
                  <c:v>228893.75</c:v>
                </c:pt>
                <c:pt idx="4">
                  <c:v>201414.625</c:v>
                </c:pt>
              </c:numCache>
            </c:numRef>
          </c:val>
        </c:ser>
        <c:ser>
          <c:idx val="10"/>
          <c:order val="10"/>
          <c:tx>
            <c:strRef>
              <c:f>mean!$A$12</c:f>
              <c:strCache>
                <c:ptCount val="1"/>
                <c:pt idx="0">
                  <c:v>Metabolism;Amino Acid Metabolism</c:v>
                </c:pt>
              </c:strCache>
            </c:strRef>
          </c:tx>
          <c:spPr>
            <a:solidFill>
              <a:schemeClr val="accent5">
                <a:lumMod val="60000"/>
              </a:schemeClr>
            </a:solidFill>
            <a:ln>
              <a:noFill/>
            </a:ln>
            <a:effectLst/>
          </c:spPr>
          <c:invertIfNegative val="0"/>
          <c:cat>
            <c:strRef>
              <c:f>mean!$B$1:$F$1</c:f>
              <c:strCache>
                <c:ptCount val="5"/>
                <c:pt idx="0">
                  <c:v>t1</c:v>
                </c:pt>
                <c:pt idx="1">
                  <c:v>t2</c:v>
                </c:pt>
                <c:pt idx="2">
                  <c:v>t3</c:v>
                </c:pt>
                <c:pt idx="3">
                  <c:v>t4</c:v>
                </c:pt>
                <c:pt idx="4">
                  <c:v>t5</c:v>
                </c:pt>
              </c:strCache>
            </c:strRef>
          </c:cat>
          <c:val>
            <c:numRef>
              <c:f>mean!$B$12:$F$12</c:f>
              <c:numCache>
                <c:formatCode>General</c:formatCode>
                <c:ptCount val="5"/>
                <c:pt idx="0">
                  <c:v>281098.5</c:v>
                </c:pt>
                <c:pt idx="1">
                  <c:v>245258.75</c:v>
                </c:pt>
                <c:pt idx="2">
                  <c:v>326440.375</c:v>
                </c:pt>
                <c:pt idx="3">
                  <c:v>442463.875</c:v>
                </c:pt>
                <c:pt idx="4">
                  <c:v>394203.125</c:v>
                </c:pt>
              </c:numCache>
            </c:numRef>
          </c:val>
        </c:ser>
        <c:ser>
          <c:idx val="11"/>
          <c:order val="11"/>
          <c:tx>
            <c:strRef>
              <c:f>mean!$A$13</c:f>
              <c:strCache>
                <c:ptCount val="1"/>
                <c:pt idx="0">
                  <c:v>Metabolism;Biosynthesis of Other Secondary Metabolites</c:v>
                </c:pt>
              </c:strCache>
            </c:strRef>
          </c:tx>
          <c:spPr>
            <a:solidFill>
              <a:schemeClr val="accent6">
                <a:lumMod val="60000"/>
              </a:schemeClr>
            </a:solidFill>
            <a:ln>
              <a:noFill/>
            </a:ln>
            <a:effectLst/>
          </c:spPr>
          <c:invertIfNegative val="0"/>
          <c:cat>
            <c:strRef>
              <c:f>mean!$B$1:$F$1</c:f>
              <c:strCache>
                <c:ptCount val="5"/>
                <c:pt idx="0">
                  <c:v>t1</c:v>
                </c:pt>
                <c:pt idx="1">
                  <c:v>t2</c:v>
                </c:pt>
                <c:pt idx="2">
                  <c:v>t3</c:v>
                </c:pt>
                <c:pt idx="3">
                  <c:v>t4</c:v>
                </c:pt>
                <c:pt idx="4">
                  <c:v>t5</c:v>
                </c:pt>
              </c:strCache>
            </c:strRef>
          </c:cat>
          <c:val>
            <c:numRef>
              <c:f>mean!$B$13:$F$13</c:f>
              <c:numCache>
                <c:formatCode>General</c:formatCode>
                <c:ptCount val="5"/>
                <c:pt idx="0">
                  <c:v>30865.5</c:v>
                </c:pt>
                <c:pt idx="1">
                  <c:v>26352.0</c:v>
                </c:pt>
                <c:pt idx="2">
                  <c:v>34998.375</c:v>
                </c:pt>
                <c:pt idx="3">
                  <c:v>48800.5</c:v>
                </c:pt>
                <c:pt idx="4">
                  <c:v>42849.125</c:v>
                </c:pt>
              </c:numCache>
            </c:numRef>
          </c:val>
        </c:ser>
        <c:ser>
          <c:idx val="12"/>
          <c:order val="12"/>
          <c:tx>
            <c:strRef>
              <c:f>mean!$A$14</c:f>
              <c:strCache>
                <c:ptCount val="1"/>
                <c:pt idx="0">
                  <c:v>Metabolism;Carbohydrate Metabolism</c:v>
                </c:pt>
              </c:strCache>
            </c:strRef>
          </c:tx>
          <c:spPr>
            <a:solidFill>
              <a:schemeClr val="accent1">
                <a:lumMod val="80000"/>
                <a:lumOff val="20000"/>
              </a:schemeClr>
            </a:solidFill>
            <a:ln>
              <a:noFill/>
            </a:ln>
            <a:effectLst/>
          </c:spPr>
          <c:invertIfNegative val="0"/>
          <c:cat>
            <c:strRef>
              <c:f>mean!$B$1:$F$1</c:f>
              <c:strCache>
                <c:ptCount val="5"/>
                <c:pt idx="0">
                  <c:v>t1</c:v>
                </c:pt>
                <c:pt idx="1">
                  <c:v>t2</c:v>
                </c:pt>
                <c:pt idx="2">
                  <c:v>t3</c:v>
                </c:pt>
                <c:pt idx="3">
                  <c:v>t4</c:v>
                </c:pt>
                <c:pt idx="4">
                  <c:v>t5</c:v>
                </c:pt>
              </c:strCache>
            </c:strRef>
          </c:cat>
          <c:val>
            <c:numRef>
              <c:f>mean!$B$14:$F$14</c:f>
              <c:numCache>
                <c:formatCode>General</c:formatCode>
                <c:ptCount val="5"/>
                <c:pt idx="0">
                  <c:v>320157.0</c:v>
                </c:pt>
                <c:pt idx="1">
                  <c:v>291577.0</c:v>
                </c:pt>
                <c:pt idx="2">
                  <c:v>395342.375</c:v>
                </c:pt>
                <c:pt idx="3">
                  <c:v>525668.5</c:v>
                </c:pt>
                <c:pt idx="4">
                  <c:v>482490.625</c:v>
                </c:pt>
              </c:numCache>
            </c:numRef>
          </c:val>
        </c:ser>
        <c:ser>
          <c:idx val="13"/>
          <c:order val="13"/>
          <c:tx>
            <c:strRef>
              <c:f>mean!$A$15</c:f>
              <c:strCache>
                <c:ptCount val="1"/>
                <c:pt idx="0">
                  <c:v>Metabolism;Energy Metabolism</c:v>
                </c:pt>
              </c:strCache>
            </c:strRef>
          </c:tx>
          <c:spPr>
            <a:solidFill>
              <a:schemeClr val="accent2">
                <a:lumMod val="80000"/>
                <a:lumOff val="20000"/>
              </a:schemeClr>
            </a:solidFill>
            <a:ln>
              <a:noFill/>
            </a:ln>
            <a:effectLst/>
          </c:spPr>
          <c:invertIfNegative val="0"/>
          <c:cat>
            <c:strRef>
              <c:f>mean!$B$1:$F$1</c:f>
              <c:strCache>
                <c:ptCount val="5"/>
                <c:pt idx="0">
                  <c:v>t1</c:v>
                </c:pt>
                <c:pt idx="1">
                  <c:v>t2</c:v>
                </c:pt>
                <c:pt idx="2">
                  <c:v>t3</c:v>
                </c:pt>
                <c:pt idx="3">
                  <c:v>t4</c:v>
                </c:pt>
                <c:pt idx="4">
                  <c:v>t5</c:v>
                </c:pt>
              </c:strCache>
            </c:strRef>
          </c:cat>
          <c:val>
            <c:numRef>
              <c:f>mean!$B$15:$F$15</c:f>
              <c:numCache>
                <c:formatCode>General</c:formatCode>
                <c:ptCount val="5"/>
                <c:pt idx="0">
                  <c:v>232985.125</c:v>
                </c:pt>
                <c:pt idx="1">
                  <c:v>182481.375</c:v>
                </c:pt>
                <c:pt idx="2">
                  <c:v>233705.875</c:v>
                </c:pt>
                <c:pt idx="3">
                  <c:v>350761.875</c:v>
                </c:pt>
                <c:pt idx="4">
                  <c:v>283833.25</c:v>
                </c:pt>
              </c:numCache>
            </c:numRef>
          </c:val>
        </c:ser>
        <c:ser>
          <c:idx val="14"/>
          <c:order val="14"/>
          <c:tx>
            <c:strRef>
              <c:f>mean!$A$16</c:f>
              <c:strCache>
                <c:ptCount val="1"/>
                <c:pt idx="0">
                  <c:v>Metabolism;Enzyme Families</c:v>
                </c:pt>
              </c:strCache>
            </c:strRef>
          </c:tx>
          <c:spPr>
            <a:solidFill>
              <a:schemeClr val="accent3">
                <a:lumMod val="80000"/>
                <a:lumOff val="20000"/>
              </a:schemeClr>
            </a:solidFill>
            <a:ln>
              <a:noFill/>
            </a:ln>
            <a:effectLst/>
          </c:spPr>
          <c:invertIfNegative val="0"/>
          <c:cat>
            <c:strRef>
              <c:f>mean!$B$1:$F$1</c:f>
              <c:strCache>
                <c:ptCount val="5"/>
                <c:pt idx="0">
                  <c:v>t1</c:v>
                </c:pt>
                <c:pt idx="1">
                  <c:v>t2</c:v>
                </c:pt>
                <c:pt idx="2">
                  <c:v>t3</c:v>
                </c:pt>
                <c:pt idx="3">
                  <c:v>t4</c:v>
                </c:pt>
                <c:pt idx="4">
                  <c:v>t5</c:v>
                </c:pt>
              </c:strCache>
            </c:strRef>
          </c:cat>
          <c:val>
            <c:numRef>
              <c:f>mean!$B$16:$F$16</c:f>
              <c:numCache>
                <c:formatCode>General</c:formatCode>
                <c:ptCount val="5"/>
                <c:pt idx="0">
                  <c:v>73984.75</c:v>
                </c:pt>
                <c:pt idx="1">
                  <c:v>59022.5</c:v>
                </c:pt>
                <c:pt idx="2">
                  <c:v>72753.125</c:v>
                </c:pt>
                <c:pt idx="3">
                  <c:v>108976.875</c:v>
                </c:pt>
                <c:pt idx="4">
                  <c:v>86124.375</c:v>
                </c:pt>
              </c:numCache>
            </c:numRef>
          </c:val>
        </c:ser>
        <c:ser>
          <c:idx val="15"/>
          <c:order val="15"/>
          <c:tx>
            <c:strRef>
              <c:f>mean!$A$17</c:f>
              <c:strCache>
                <c:ptCount val="1"/>
                <c:pt idx="0">
                  <c:v>Metabolism;Glycan Biosynthesis and Metabolism</c:v>
                </c:pt>
              </c:strCache>
            </c:strRef>
          </c:tx>
          <c:spPr>
            <a:solidFill>
              <a:schemeClr val="accent4">
                <a:lumMod val="80000"/>
                <a:lumOff val="20000"/>
              </a:schemeClr>
            </a:solidFill>
            <a:ln>
              <a:noFill/>
            </a:ln>
            <a:effectLst/>
          </c:spPr>
          <c:invertIfNegative val="0"/>
          <c:cat>
            <c:strRef>
              <c:f>mean!$B$1:$F$1</c:f>
              <c:strCache>
                <c:ptCount val="5"/>
                <c:pt idx="0">
                  <c:v>t1</c:v>
                </c:pt>
                <c:pt idx="1">
                  <c:v>t2</c:v>
                </c:pt>
                <c:pt idx="2">
                  <c:v>t3</c:v>
                </c:pt>
                <c:pt idx="3">
                  <c:v>t4</c:v>
                </c:pt>
                <c:pt idx="4">
                  <c:v>t5</c:v>
                </c:pt>
              </c:strCache>
            </c:strRef>
          </c:cat>
          <c:val>
            <c:numRef>
              <c:f>mean!$B$17:$F$17</c:f>
              <c:numCache>
                <c:formatCode>General</c:formatCode>
                <c:ptCount val="5"/>
                <c:pt idx="0">
                  <c:v>57768.0</c:v>
                </c:pt>
                <c:pt idx="1">
                  <c:v>53362.875</c:v>
                </c:pt>
                <c:pt idx="2">
                  <c:v>74310.625</c:v>
                </c:pt>
                <c:pt idx="3">
                  <c:v>98133.0</c:v>
                </c:pt>
                <c:pt idx="4">
                  <c:v>93702.125</c:v>
                </c:pt>
              </c:numCache>
            </c:numRef>
          </c:val>
        </c:ser>
        <c:ser>
          <c:idx val="16"/>
          <c:order val="16"/>
          <c:tx>
            <c:strRef>
              <c:f>mean!$A$18</c:f>
              <c:strCache>
                <c:ptCount val="1"/>
                <c:pt idx="0">
                  <c:v>Metabolism;Lipid Metabolism</c:v>
                </c:pt>
              </c:strCache>
            </c:strRef>
          </c:tx>
          <c:spPr>
            <a:solidFill>
              <a:schemeClr val="accent5">
                <a:lumMod val="80000"/>
                <a:lumOff val="20000"/>
              </a:schemeClr>
            </a:solidFill>
            <a:ln>
              <a:noFill/>
            </a:ln>
            <a:effectLst/>
          </c:spPr>
          <c:invertIfNegative val="0"/>
          <c:cat>
            <c:strRef>
              <c:f>mean!$B$1:$F$1</c:f>
              <c:strCache>
                <c:ptCount val="5"/>
                <c:pt idx="0">
                  <c:v>t1</c:v>
                </c:pt>
                <c:pt idx="1">
                  <c:v>t2</c:v>
                </c:pt>
                <c:pt idx="2">
                  <c:v>t3</c:v>
                </c:pt>
                <c:pt idx="3">
                  <c:v>t4</c:v>
                </c:pt>
                <c:pt idx="4">
                  <c:v>t5</c:v>
                </c:pt>
              </c:strCache>
            </c:strRef>
          </c:cat>
          <c:val>
            <c:numRef>
              <c:f>mean!$B$18:$F$18</c:f>
              <c:numCache>
                <c:formatCode>General</c:formatCode>
                <c:ptCount val="5"/>
                <c:pt idx="0">
                  <c:v>86650.0</c:v>
                </c:pt>
                <c:pt idx="1">
                  <c:v>75752.875</c:v>
                </c:pt>
                <c:pt idx="2">
                  <c:v>102171.375</c:v>
                </c:pt>
                <c:pt idx="3">
                  <c:v>137161.125</c:v>
                </c:pt>
                <c:pt idx="4">
                  <c:v>125141.75</c:v>
                </c:pt>
              </c:numCache>
            </c:numRef>
          </c:val>
        </c:ser>
        <c:ser>
          <c:idx val="17"/>
          <c:order val="17"/>
          <c:tx>
            <c:strRef>
              <c:f>mean!$A$19</c:f>
              <c:strCache>
                <c:ptCount val="1"/>
                <c:pt idx="0">
                  <c:v>Metabolism;Metabolism of Cofactors and Vitamins</c:v>
                </c:pt>
              </c:strCache>
            </c:strRef>
          </c:tx>
          <c:spPr>
            <a:solidFill>
              <a:schemeClr val="accent6">
                <a:lumMod val="80000"/>
                <a:lumOff val="20000"/>
              </a:schemeClr>
            </a:solidFill>
            <a:ln>
              <a:noFill/>
            </a:ln>
            <a:effectLst/>
          </c:spPr>
          <c:invertIfNegative val="0"/>
          <c:cat>
            <c:strRef>
              <c:f>mean!$B$1:$F$1</c:f>
              <c:strCache>
                <c:ptCount val="5"/>
                <c:pt idx="0">
                  <c:v>t1</c:v>
                </c:pt>
                <c:pt idx="1">
                  <c:v>t2</c:v>
                </c:pt>
                <c:pt idx="2">
                  <c:v>t3</c:v>
                </c:pt>
                <c:pt idx="3">
                  <c:v>t4</c:v>
                </c:pt>
                <c:pt idx="4">
                  <c:v>t5</c:v>
                </c:pt>
              </c:strCache>
            </c:strRef>
          </c:cat>
          <c:val>
            <c:numRef>
              <c:f>mean!$B$19:$F$19</c:f>
              <c:numCache>
                <c:formatCode>General</c:formatCode>
                <c:ptCount val="5"/>
                <c:pt idx="0">
                  <c:v>154291.125</c:v>
                </c:pt>
                <c:pt idx="1">
                  <c:v>126822.875</c:v>
                </c:pt>
                <c:pt idx="2">
                  <c:v>165562.5</c:v>
                </c:pt>
                <c:pt idx="3">
                  <c:v>236308.5</c:v>
                </c:pt>
                <c:pt idx="4">
                  <c:v>200895.125</c:v>
                </c:pt>
              </c:numCache>
            </c:numRef>
          </c:val>
        </c:ser>
        <c:ser>
          <c:idx val="18"/>
          <c:order val="18"/>
          <c:tx>
            <c:strRef>
              <c:f>mean!$A$20</c:f>
              <c:strCache>
                <c:ptCount val="1"/>
                <c:pt idx="0">
                  <c:v>Metabolism;Metabolism of Other Amino Acids</c:v>
                </c:pt>
              </c:strCache>
            </c:strRef>
          </c:tx>
          <c:spPr>
            <a:solidFill>
              <a:schemeClr val="accent1">
                <a:lumMod val="80000"/>
              </a:schemeClr>
            </a:solidFill>
            <a:ln>
              <a:noFill/>
            </a:ln>
            <a:effectLst/>
          </c:spPr>
          <c:invertIfNegative val="0"/>
          <c:cat>
            <c:strRef>
              <c:f>mean!$B$1:$F$1</c:f>
              <c:strCache>
                <c:ptCount val="5"/>
                <c:pt idx="0">
                  <c:v>t1</c:v>
                </c:pt>
                <c:pt idx="1">
                  <c:v>t2</c:v>
                </c:pt>
                <c:pt idx="2">
                  <c:v>t3</c:v>
                </c:pt>
                <c:pt idx="3">
                  <c:v>t4</c:v>
                </c:pt>
                <c:pt idx="4">
                  <c:v>t5</c:v>
                </c:pt>
              </c:strCache>
            </c:strRef>
          </c:cat>
          <c:val>
            <c:numRef>
              <c:f>mean!$B$20:$F$20</c:f>
              <c:numCache>
                <c:formatCode>General</c:formatCode>
                <c:ptCount val="5"/>
                <c:pt idx="0">
                  <c:v>48220.625</c:v>
                </c:pt>
                <c:pt idx="1">
                  <c:v>41312.875</c:v>
                </c:pt>
                <c:pt idx="2">
                  <c:v>54849.875</c:v>
                </c:pt>
                <c:pt idx="3">
                  <c:v>76066.25</c:v>
                </c:pt>
                <c:pt idx="4">
                  <c:v>65908.75</c:v>
                </c:pt>
              </c:numCache>
            </c:numRef>
          </c:val>
        </c:ser>
        <c:ser>
          <c:idx val="19"/>
          <c:order val="19"/>
          <c:tx>
            <c:strRef>
              <c:f>mean!$A$21</c:f>
              <c:strCache>
                <c:ptCount val="1"/>
                <c:pt idx="0">
                  <c:v>Metabolism;Metabolism of Terpenoids and Polyketides</c:v>
                </c:pt>
              </c:strCache>
            </c:strRef>
          </c:tx>
          <c:spPr>
            <a:solidFill>
              <a:schemeClr val="accent2">
                <a:lumMod val="80000"/>
              </a:schemeClr>
            </a:solidFill>
            <a:ln>
              <a:noFill/>
            </a:ln>
            <a:effectLst/>
          </c:spPr>
          <c:invertIfNegative val="0"/>
          <c:cat>
            <c:strRef>
              <c:f>mean!$B$1:$F$1</c:f>
              <c:strCache>
                <c:ptCount val="5"/>
                <c:pt idx="0">
                  <c:v>t1</c:v>
                </c:pt>
                <c:pt idx="1">
                  <c:v>t2</c:v>
                </c:pt>
                <c:pt idx="2">
                  <c:v>t3</c:v>
                </c:pt>
                <c:pt idx="3">
                  <c:v>t4</c:v>
                </c:pt>
                <c:pt idx="4">
                  <c:v>t5</c:v>
                </c:pt>
              </c:strCache>
            </c:strRef>
          </c:cat>
          <c:val>
            <c:numRef>
              <c:f>mean!$B$21:$F$21</c:f>
              <c:numCache>
                <c:formatCode>General</c:formatCode>
                <c:ptCount val="5"/>
                <c:pt idx="0">
                  <c:v>55080.0</c:v>
                </c:pt>
                <c:pt idx="1">
                  <c:v>45183.625</c:v>
                </c:pt>
                <c:pt idx="2">
                  <c:v>58304.25</c:v>
                </c:pt>
                <c:pt idx="3">
                  <c:v>84166.5</c:v>
                </c:pt>
                <c:pt idx="4">
                  <c:v>70774.125</c:v>
                </c:pt>
              </c:numCache>
            </c:numRef>
          </c:val>
        </c:ser>
        <c:ser>
          <c:idx val="20"/>
          <c:order val="20"/>
          <c:tx>
            <c:strRef>
              <c:f>mean!$A$22</c:f>
              <c:strCache>
                <c:ptCount val="1"/>
                <c:pt idx="0">
                  <c:v>Metabolism;Nucleotide Metabolism</c:v>
                </c:pt>
              </c:strCache>
            </c:strRef>
          </c:tx>
          <c:spPr>
            <a:solidFill>
              <a:schemeClr val="accent3">
                <a:lumMod val="80000"/>
              </a:schemeClr>
            </a:solidFill>
            <a:ln>
              <a:noFill/>
            </a:ln>
            <a:effectLst/>
          </c:spPr>
          <c:invertIfNegative val="0"/>
          <c:cat>
            <c:strRef>
              <c:f>mean!$B$1:$F$1</c:f>
              <c:strCache>
                <c:ptCount val="5"/>
                <c:pt idx="0">
                  <c:v>t1</c:v>
                </c:pt>
                <c:pt idx="1">
                  <c:v>t2</c:v>
                </c:pt>
                <c:pt idx="2">
                  <c:v>t3</c:v>
                </c:pt>
                <c:pt idx="3">
                  <c:v>t4</c:v>
                </c:pt>
                <c:pt idx="4">
                  <c:v>t5</c:v>
                </c:pt>
              </c:strCache>
            </c:strRef>
          </c:cat>
          <c:val>
            <c:numRef>
              <c:f>mean!$B$22:$F$22</c:f>
              <c:numCache>
                <c:formatCode>General</c:formatCode>
                <c:ptCount val="5"/>
                <c:pt idx="0">
                  <c:v>113025.25</c:v>
                </c:pt>
                <c:pt idx="1">
                  <c:v>100194.0</c:v>
                </c:pt>
                <c:pt idx="2">
                  <c:v>134160.0</c:v>
                </c:pt>
                <c:pt idx="3">
                  <c:v>179906.625</c:v>
                </c:pt>
                <c:pt idx="4">
                  <c:v>161861.75</c:v>
                </c:pt>
              </c:numCache>
            </c:numRef>
          </c:val>
        </c:ser>
        <c:ser>
          <c:idx val="21"/>
          <c:order val="21"/>
          <c:tx>
            <c:strRef>
              <c:f>mean!$A$23</c:f>
              <c:strCache>
                <c:ptCount val="1"/>
                <c:pt idx="0">
                  <c:v>Metabolism;Xenobiotics Biodegradation and Metabolism</c:v>
                </c:pt>
              </c:strCache>
            </c:strRef>
          </c:tx>
          <c:spPr>
            <a:solidFill>
              <a:schemeClr val="accent4">
                <a:lumMod val="80000"/>
              </a:schemeClr>
            </a:solidFill>
            <a:ln>
              <a:noFill/>
            </a:ln>
            <a:effectLst/>
          </c:spPr>
          <c:invertIfNegative val="0"/>
          <c:cat>
            <c:strRef>
              <c:f>mean!$B$1:$F$1</c:f>
              <c:strCache>
                <c:ptCount val="5"/>
                <c:pt idx="0">
                  <c:v>t1</c:v>
                </c:pt>
                <c:pt idx="1">
                  <c:v>t2</c:v>
                </c:pt>
                <c:pt idx="2">
                  <c:v>t3</c:v>
                </c:pt>
                <c:pt idx="3">
                  <c:v>t4</c:v>
                </c:pt>
                <c:pt idx="4">
                  <c:v>t5</c:v>
                </c:pt>
              </c:strCache>
            </c:strRef>
          </c:cat>
          <c:val>
            <c:numRef>
              <c:f>mean!$B$23:$F$23</c:f>
              <c:numCache>
                <c:formatCode>General</c:formatCode>
                <c:ptCount val="5"/>
                <c:pt idx="0">
                  <c:v>70325.625</c:v>
                </c:pt>
                <c:pt idx="1">
                  <c:v>61039.75</c:v>
                </c:pt>
                <c:pt idx="2">
                  <c:v>82521.5</c:v>
                </c:pt>
                <c:pt idx="3">
                  <c:v>111715.25</c:v>
                </c:pt>
                <c:pt idx="4">
                  <c:v>101792.875</c:v>
                </c:pt>
              </c:numCache>
            </c:numRef>
          </c:val>
        </c:ser>
        <c:ser>
          <c:idx val="22"/>
          <c:order val="22"/>
          <c:tx>
            <c:strRef>
              <c:f>mean!$A$24</c:f>
              <c:strCache>
                <c:ptCount val="1"/>
                <c:pt idx="0">
                  <c:v>Organismal Systems;Circulatory System</c:v>
                </c:pt>
              </c:strCache>
            </c:strRef>
          </c:tx>
          <c:spPr>
            <a:solidFill>
              <a:schemeClr val="accent5">
                <a:lumMod val="80000"/>
              </a:schemeClr>
            </a:solidFill>
            <a:ln>
              <a:noFill/>
            </a:ln>
            <a:effectLst/>
          </c:spPr>
          <c:invertIfNegative val="0"/>
          <c:cat>
            <c:strRef>
              <c:f>mean!$B$1:$F$1</c:f>
              <c:strCache>
                <c:ptCount val="5"/>
                <c:pt idx="0">
                  <c:v>t1</c:v>
                </c:pt>
                <c:pt idx="1">
                  <c:v>t2</c:v>
                </c:pt>
                <c:pt idx="2">
                  <c:v>t3</c:v>
                </c:pt>
                <c:pt idx="3">
                  <c:v>t4</c:v>
                </c:pt>
                <c:pt idx="4">
                  <c:v>t5</c:v>
                </c:pt>
              </c:strCache>
            </c:strRef>
          </c:cat>
          <c:val>
            <c:numRef>
              <c:f>mean!$B$24:$F$24</c:f>
              <c:numCache>
                <c:formatCode>General</c:formatCode>
                <c:ptCount val="5"/>
                <c:pt idx="0">
                  <c:v>42.125</c:v>
                </c:pt>
                <c:pt idx="1">
                  <c:v>40.375</c:v>
                </c:pt>
                <c:pt idx="2">
                  <c:v>24.625</c:v>
                </c:pt>
                <c:pt idx="3">
                  <c:v>65.75</c:v>
                </c:pt>
                <c:pt idx="4">
                  <c:v>32.625</c:v>
                </c:pt>
              </c:numCache>
            </c:numRef>
          </c:val>
        </c:ser>
        <c:ser>
          <c:idx val="23"/>
          <c:order val="23"/>
          <c:tx>
            <c:strRef>
              <c:f>mean!$A$25</c:f>
              <c:strCache>
                <c:ptCount val="1"/>
                <c:pt idx="0">
                  <c:v>Organismal Systems;Digestive System</c:v>
                </c:pt>
              </c:strCache>
            </c:strRef>
          </c:tx>
          <c:spPr>
            <a:solidFill>
              <a:schemeClr val="accent6">
                <a:lumMod val="80000"/>
              </a:schemeClr>
            </a:solidFill>
            <a:ln>
              <a:noFill/>
            </a:ln>
            <a:effectLst/>
          </c:spPr>
          <c:invertIfNegative val="0"/>
          <c:cat>
            <c:strRef>
              <c:f>mean!$B$1:$F$1</c:f>
              <c:strCache>
                <c:ptCount val="5"/>
                <c:pt idx="0">
                  <c:v>t1</c:v>
                </c:pt>
                <c:pt idx="1">
                  <c:v>t2</c:v>
                </c:pt>
                <c:pt idx="2">
                  <c:v>t3</c:v>
                </c:pt>
                <c:pt idx="3">
                  <c:v>t4</c:v>
                </c:pt>
                <c:pt idx="4">
                  <c:v>t5</c:v>
                </c:pt>
              </c:strCache>
            </c:strRef>
          </c:cat>
          <c:val>
            <c:numRef>
              <c:f>mean!$B$25:$F$25</c:f>
              <c:numCache>
                <c:formatCode>General</c:formatCode>
                <c:ptCount val="5"/>
                <c:pt idx="0">
                  <c:v>1521.25</c:v>
                </c:pt>
                <c:pt idx="1">
                  <c:v>764.5</c:v>
                </c:pt>
                <c:pt idx="2">
                  <c:v>628.375</c:v>
                </c:pt>
                <c:pt idx="3">
                  <c:v>1725.5</c:v>
                </c:pt>
                <c:pt idx="4">
                  <c:v>715.625</c:v>
                </c:pt>
              </c:numCache>
            </c:numRef>
          </c:val>
        </c:ser>
        <c:ser>
          <c:idx val="24"/>
          <c:order val="24"/>
          <c:tx>
            <c:strRef>
              <c:f>mean!$A$26</c:f>
              <c:strCache>
                <c:ptCount val="1"/>
                <c:pt idx="0">
                  <c:v>Organismal Systems;Endocrine System</c:v>
                </c:pt>
              </c:strCache>
            </c:strRef>
          </c:tx>
          <c:spPr>
            <a:solidFill>
              <a:schemeClr val="accent1">
                <a:lumMod val="60000"/>
                <a:lumOff val="40000"/>
              </a:schemeClr>
            </a:solidFill>
            <a:ln>
              <a:noFill/>
            </a:ln>
            <a:effectLst/>
          </c:spPr>
          <c:invertIfNegative val="0"/>
          <c:cat>
            <c:strRef>
              <c:f>mean!$B$1:$F$1</c:f>
              <c:strCache>
                <c:ptCount val="5"/>
                <c:pt idx="0">
                  <c:v>t1</c:v>
                </c:pt>
                <c:pt idx="1">
                  <c:v>t2</c:v>
                </c:pt>
                <c:pt idx="2">
                  <c:v>t3</c:v>
                </c:pt>
                <c:pt idx="3">
                  <c:v>t4</c:v>
                </c:pt>
                <c:pt idx="4">
                  <c:v>t5</c:v>
                </c:pt>
              </c:strCache>
            </c:strRef>
          </c:cat>
          <c:val>
            <c:numRef>
              <c:f>mean!$B$26:$F$26</c:f>
              <c:numCache>
                <c:formatCode>General</c:formatCode>
                <c:ptCount val="5"/>
                <c:pt idx="0">
                  <c:v>10169.25</c:v>
                </c:pt>
                <c:pt idx="1">
                  <c:v>8210.0</c:v>
                </c:pt>
                <c:pt idx="2">
                  <c:v>10680.25</c:v>
                </c:pt>
                <c:pt idx="3">
                  <c:v>15377.25</c:v>
                </c:pt>
                <c:pt idx="4">
                  <c:v>13594.375</c:v>
                </c:pt>
              </c:numCache>
            </c:numRef>
          </c:val>
        </c:ser>
        <c:ser>
          <c:idx val="25"/>
          <c:order val="25"/>
          <c:tx>
            <c:strRef>
              <c:f>mean!$A$27</c:f>
              <c:strCache>
                <c:ptCount val="1"/>
                <c:pt idx="0">
                  <c:v>Organismal Systems;Environmental Adaptation</c:v>
                </c:pt>
              </c:strCache>
            </c:strRef>
          </c:tx>
          <c:spPr>
            <a:solidFill>
              <a:schemeClr val="accent2">
                <a:lumMod val="60000"/>
                <a:lumOff val="40000"/>
              </a:schemeClr>
            </a:solidFill>
            <a:ln>
              <a:noFill/>
            </a:ln>
            <a:effectLst/>
          </c:spPr>
          <c:invertIfNegative val="0"/>
          <c:cat>
            <c:strRef>
              <c:f>mean!$B$1:$F$1</c:f>
              <c:strCache>
                <c:ptCount val="5"/>
                <c:pt idx="0">
                  <c:v>t1</c:v>
                </c:pt>
                <c:pt idx="1">
                  <c:v>t2</c:v>
                </c:pt>
                <c:pt idx="2">
                  <c:v>t3</c:v>
                </c:pt>
                <c:pt idx="3">
                  <c:v>t4</c:v>
                </c:pt>
                <c:pt idx="4">
                  <c:v>t5</c:v>
                </c:pt>
              </c:strCache>
            </c:strRef>
          </c:cat>
          <c:val>
            <c:numRef>
              <c:f>mean!$B$27:$F$27</c:f>
              <c:numCache>
                <c:formatCode>General</c:formatCode>
                <c:ptCount val="5"/>
                <c:pt idx="0">
                  <c:v>4254.5</c:v>
                </c:pt>
                <c:pt idx="1">
                  <c:v>4153.75</c:v>
                </c:pt>
                <c:pt idx="2">
                  <c:v>5830.625</c:v>
                </c:pt>
                <c:pt idx="3">
                  <c:v>7292.0</c:v>
                </c:pt>
                <c:pt idx="4">
                  <c:v>6982.5</c:v>
                </c:pt>
              </c:numCache>
            </c:numRef>
          </c:val>
        </c:ser>
        <c:ser>
          <c:idx val="26"/>
          <c:order val="26"/>
          <c:tx>
            <c:strRef>
              <c:f>mean!$A$28</c:f>
              <c:strCache>
                <c:ptCount val="1"/>
                <c:pt idx="0">
                  <c:v>Organismal Systems;Excretory System</c:v>
                </c:pt>
              </c:strCache>
            </c:strRef>
          </c:tx>
          <c:spPr>
            <a:solidFill>
              <a:schemeClr val="accent3">
                <a:lumMod val="60000"/>
                <a:lumOff val="40000"/>
              </a:schemeClr>
            </a:solidFill>
            <a:ln>
              <a:noFill/>
            </a:ln>
            <a:effectLst/>
          </c:spPr>
          <c:invertIfNegative val="0"/>
          <c:cat>
            <c:strRef>
              <c:f>mean!$B$1:$F$1</c:f>
              <c:strCache>
                <c:ptCount val="5"/>
                <c:pt idx="0">
                  <c:v>t1</c:v>
                </c:pt>
                <c:pt idx="1">
                  <c:v>t2</c:v>
                </c:pt>
                <c:pt idx="2">
                  <c:v>t3</c:v>
                </c:pt>
                <c:pt idx="3">
                  <c:v>t4</c:v>
                </c:pt>
                <c:pt idx="4">
                  <c:v>t5</c:v>
                </c:pt>
              </c:strCache>
            </c:strRef>
          </c:cat>
          <c:val>
            <c:numRef>
              <c:f>mean!$B$28:$F$28</c:f>
              <c:numCache>
                <c:formatCode>General</c:formatCode>
                <c:ptCount val="5"/>
                <c:pt idx="0">
                  <c:v>1100.25</c:v>
                </c:pt>
                <c:pt idx="1">
                  <c:v>934.125</c:v>
                </c:pt>
                <c:pt idx="2">
                  <c:v>1180.375</c:v>
                </c:pt>
                <c:pt idx="3">
                  <c:v>1655.375</c:v>
                </c:pt>
                <c:pt idx="4">
                  <c:v>1437.125</c:v>
                </c:pt>
              </c:numCache>
            </c:numRef>
          </c:val>
        </c:ser>
        <c:ser>
          <c:idx val="27"/>
          <c:order val="27"/>
          <c:tx>
            <c:strRef>
              <c:f>mean!$A$29</c:f>
              <c:strCache>
                <c:ptCount val="1"/>
                <c:pt idx="0">
                  <c:v>Organismal Systems;Immune System</c:v>
                </c:pt>
              </c:strCache>
            </c:strRef>
          </c:tx>
          <c:spPr>
            <a:solidFill>
              <a:schemeClr val="accent4">
                <a:lumMod val="60000"/>
                <a:lumOff val="40000"/>
              </a:schemeClr>
            </a:solidFill>
            <a:ln>
              <a:noFill/>
            </a:ln>
            <a:effectLst/>
          </c:spPr>
          <c:invertIfNegative val="0"/>
          <c:cat>
            <c:strRef>
              <c:f>mean!$B$1:$F$1</c:f>
              <c:strCache>
                <c:ptCount val="5"/>
                <c:pt idx="0">
                  <c:v>t1</c:v>
                </c:pt>
                <c:pt idx="1">
                  <c:v>t2</c:v>
                </c:pt>
                <c:pt idx="2">
                  <c:v>t3</c:v>
                </c:pt>
                <c:pt idx="3">
                  <c:v>t4</c:v>
                </c:pt>
                <c:pt idx="4">
                  <c:v>t5</c:v>
                </c:pt>
              </c:strCache>
            </c:strRef>
          </c:cat>
          <c:val>
            <c:numRef>
              <c:f>mean!$B$29:$F$29</c:f>
              <c:numCache>
                <c:formatCode>General</c:formatCode>
                <c:ptCount val="5"/>
                <c:pt idx="0">
                  <c:v>2220.5</c:v>
                </c:pt>
                <c:pt idx="1">
                  <c:v>1957.75</c:v>
                </c:pt>
                <c:pt idx="2">
                  <c:v>2549.75</c:v>
                </c:pt>
                <c:pt idx="3">
                  <c:v>3495.5</c:v>
                </c:pt>
                <c:pt idx="4">
                  <c:v>2999.25</c:v>
                </c:pt>
              </c:numCache>
            </c:numRef>
          </c:val>
        </c:ser>
        <c:ser>
          <c:idx val="28"/>
          <c:order val="28"/>
          <c:tx>
            <c:strRef>
              <c:f>mean!$A$30</c:f>
              <c:strCache>
                <c:ptCount val="1"/>
                <c:pt idx="0">
                  <c:v>Organismal Systems;Nervous System</c:v>
                </c:pt>
              </c:strCache>
            </c:strRef>
          </c:tx>
          <c:spPr>
            <a:solidFill>
              <a:schemeClr val="accent5">
                <a:lumMod val="60000"/>
                <a:lumOff val="40000"/>
              </a:schemeClr>
            </a:solidFill>
            <a:ln>
              <a:noFill/>
            </a:ln>
            <a:effectLst/>
          </c:spPr>
          <c:invertIfNegative val="0"/>
          <c:cat>
            <c:strRef>
              <c:f>mean!$B$1:$F$1</c:f>
              <c:strCache>
                <c:ptCount val="5"/>
                <c:pt idx="0">
                  <c:v>t1</c:v>
                </c:pt>
                <c:pt idx="1">
                  <c:v>t2</c:v>
                </c:pt>
                <c:pt idx="2">
                  <c:v>t3</c:v>
                </c:pt>
                <c:pt idx="3">
                  <c:v>t4</c:v>
                </c:pt>
                <c:pt idx="4">
                  <c:v>t5</c:v>
                </c:pt>
              </c:strCache>
            </c:strRef>
          </c:cat>
          <c:val>
            <c:numRef>
              <c:f>mean!$B$30:$F$30</c:f>
              <c:numCache>
                <c:formatCode>General</c:formatCode>
                <c:ptCount val="5"/>
                <c:pt idx="0">
                  <c:v>2794.625</c:v>
                </c:pt>
                <c:pt idx="1">
                  <c:v>2235.25</c:v>
                </c:pt>
                <c:pt idx="2">
                  <c:v>2940.75</c:v>
                </c:pt>
                <c:pt idx="3">
                  <c:v>4031.125</c:v>
                </c:pt>
                <c:pt idx="4">
                  <c:v>3393.125</c:v>
                </c:pt>
              </c:numCache>
            </c:numRef>
          </c:val>
        </c:ser>
        <c:ser>
          <c:idx val="29"/>
          <c:order val="29"/>
          <c:tx>
            <c:strRef>
              <c:f>mean!$A$31</c:f>
              <c:strCache>
                <c:ptCount val="1"/>
                <c:pt idx="0">
                  <c:v>Unclassified;Cellular Processes and Signaling</c:v>
                </c:pt>
              </c:strCache>
            </c:strRef>
          </c:tx>
          <c:spPr>
            <a:solidFill>
              <a:schemeClr val="accent6">
                <a:lumMod val="60000"/>
                <a:lumOff val="40000"/>
              </a:schemeClr>
            </a:solidFill>
            <a:ln>
              <a:noFill/>
            </a:ln>
            <a:effectLst/>
          </c:spPr>
          <c:invertIfNegative val="0"/>
          <c:cat>
            <c:strRef>
              <c:f>mean!$B$1:$F$1</c:f>
              <c:strCache>
                <c:ptCount val="5"/>
                <c:pt idx="0">
                  <c:v>t1</c:v>
                </c:pt>
                <c:pt idx="1">
                  <c:v>t2</c:v>
                </c:pt>
                <c:pt idx="2">
                  <c:v>t3</c:v>
                </c:pt>
                <c:pt idx="3">
                  <c:v>t4</c:v>
                </c:pt>
                <c:pt idx="4">
                  <c:v>t5</c:v>
                </c:pt>
              </c:strCache>
            </c:strRef>
          </c:cat>
          <c:val>
            <c:numRef>
              <c:f>mean!$B$31:$F$31</c:f>
              <c:numCache>
                <c:formatCode>General</c:formatCode>
                <c:ptCount val="5"/>
                <c:pt idx="0">
                  <c:v>113887.375</c:v>
                </c:pt>
                <c:pt idx="1">
                  <c:v>97118.625</c:v>
                </c:pt>
                <c:pt idx="2">
                  <c:v>124591.375</c:v>
                </c:pt>
                <c:pt idx="3">
                  <c:v>174660.625</c:v>
                </c:pt>
                <c:pt idx="4">
                  <c:v>148187.75</c:v>
                </c:pt>
              </c:numCache>
            </c:numRef>
          </c:val>
        </c:ser>
        <c:ser>
          <c:idx val="30"/>
          <c:order val="30"/>
          <c:tx>
            <c:strRef>
              <c:f>mean!$A$32</c:f>
              <c:strCache>
                <c:ptCount val="1"/>
                <c:pt idx="0">
                  <c:v>Unclassified;Genetic Information Processing</c:v>
                </c:pt>
              </c:strCache>
            </c:strRef>
          </c:tx>
          <c:spPr>
            <a:solidFill>
              <a:schemeClr val="accent1">
                <a:lumMod val="50000"/>
              </a:schemeClr>
            </a:solidFill>
            <a:ln>
              <a:noFill/>
            </a:ln>
            <a:effectLst/>
          </c:spPr>
          <c:invertIfNegative val="0"/>
          <c:cat>
            <c:strRef>
              <c:f>mean!$B$1:$F$1</c:f>
              <c:strCache>
                <c:ptCount val="5"/>
                <c:pt idx="0">
                  <c:v>t1</c:v>
                </c:pt>
                <c:pt idx="1">
                  <c:v>t2</c:v>
                </c:pt>
                <c:pt idx="2">
                  <c:v>t3</c:v>
                </c:pt>
                <c:pt idx="3">
                  <c:v>t4</c:v>
                </c:pt>
                <c:pt idx="4">
                  <c:v>t5</c:v>
                </c:pt>
              </c:strCache>
            </c:strRef>
          </c:cat>
          <c:val>
            <c:numRef>
              <c:f>mean!$B$32:$F$32</c:f>
              <c:numCache>
                <c:formatCode>General</c:formatCode>
                <c:ptCount val="5"/>
                <c:pt idx="0">
                  <c:v>88714.25</c:v>
                </c:pt>
                <c:pt idx="1">
                  <c:v>74006.375</c:v>
                </c:pt>
                <c:pt idx="2">
                  <c:v>96800.75</c:v>
                </c:pt>
                <c:pt idx="3">
                  <c:v>139423.25</c:v>
                </c:pt>
                <c:pt idx="4">
                  <c:v>117749.875</c:v>
                </c:pt>
              </c:numCache>
            </c:numRef>
          </c:val>
        </c:ser>
        <c:ser>
          <c:idx val="31"/>
          <c:order val="31"/>
          <c:tx>
            <c:strRef>
              <c:f>mean!$A$33</c:f>
              <c:strCache>
                <c:ptCount val="1"/>
                <c:pt idx="0">
                  <c:v>Unclassified;Metabolism</c:v>
                </c:pt>
              </c:strCache>
            </c:strRef>
          </c:tx>
          <c:spPr>
            <a:solidFill>
              <a:schemeClr val="accent2">
                <a:lumMod val="50000"/>
              </a:schemeClr>
            </a:solidFill>
            <a:ln>
              <a:noFill/>
            </a:ln>
            <a:effectLst/>
          </c:spPr>
          <c:invertIfNegative val="0"/>
          <c:cat>
            <c:strRef>
              <c:f>mean!$B$1:$F$1</c:f>
              <c:strCache>
                <c:ptCount val="5"/>
                <c:pt idx="0">
                  <c:v>t1</c:v>
                </c:pt>
                <c:pt idx="1">
                  <c:v>t2</c:v>
                </c:pt>
                <c:pt idx="2">
                  <c:v>t3</c:v>
                </c:pt>
                <c:pt idx="3">
                  <c:v>t4</c:v>
                </c:pt>
                <c:pt idx="4">
                  <c:v>t5</c:v>
                </c:pt>
              </c:strCache>
            </c:strRef>
          </c:cat>
          <c:val>
            <c:numRef>
              <c:f>mean!$B$33:$F$33</c:f>
              <c:numCache>
                <c:formatCode>General</c:formatCode>
                <c:ptCount val="5"/>
                <c:pt idx="0">
                  <c:v>86760.625</c:v>
                </c:pt>
                <c:pt idx="1">
                  <c:v>74197.0</c:v>
                </c:pt>
                <c:pt idx="2">
                  <c:v>97171.0</c:v>
                </c:pt>
                <c:pt idx="3">
                  <c:v>135604.125</c:v>
                </c:pt>
                <c:pt idx="4">
                  <c:v>116576.125</c:v>
                </c:pt>
              </c:numCache>
            </c:numRef>
          </c:val>
        </c:ser>
        <c:dLbls>
          <c:showLegendKey val="0"/>
          <c:showVal val="0"/>
          <c:showCatName val="0"/>
          <c:showSerName val="0"/>
          <c:showPercent val="0"/>
          <c:showBubbleSize val="0"/>
        </c:dLbls>
        <c:gapWidth val="5"/>
        <c:overlap val="100"/>
        <c:axId val="-2040520328"/>
        <c:axId val="-2040517480"/>
      </c:barChart>
      <c:catAx>
        <c:axId val="-2040520328"/>
        <c:scaling>
          <c:orientation val="minMax"/>
        </c:scaling>
        <c:delete val="1"/>
        <c:axPos val="b"/>
        <c:numFmt formatCode="General" sourceLinked="1"/>
        <c:majorTickMark val="none"/>
        <c:minorTickMark val="none"/>
        <c:tickLblPos val="nextTo"/>
        <c:crossAx val="-2040517480"/>
        <c:crosses val="autoZero"/>
        <c:auto val="1"/>
        <c:lblAlgn val="ctr"/>
        <c:lblOffset val="100"/>
        <c:noMultiLvlLbl val="0"/>
      </c:catAx>
      <c:valAx>
        <c:axId val="-204051748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405203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all_1!$B$1</c:f>
              <c:strCache>
                <c:ptCount val="1"/>
                <c:pt idx="0">
                  <c:v>t5 mean prop</c:v>
                </c:pt>
              </c:strCache>
            </c:strRef>
          </c:tx>
          <c:spPr>
            <a:solidFill>
              <a:schemeClr val="accent1"/>
            </a:solidFill>
            <a:ln>
              <a:noFill/>
            </a:ln>
            <a:effectLst/>
          </c:spPr>
          <c:invertIfNegative val="0"/>
          <c:errBars>
            <c:errBarType val="both"/>
            <c:errValType val="cust"/>
            <c:noEndCap val="0"/>
            <c:plus>
              <c:numRef>
                <c:f>all_1!$D$2:$D$8</c:f>
                <c:numCache>
                  <c:formatCode>General</c:formatCode>
                  <c:ptCount val="7"/>
                  <c:pt idx="0">
                    <c:v>0.00105625454130018</c:v>
                  </c:pt>
                  <c:pt idx="1">
                    <c:v>0.000390351158864844</c:v>
                  </c:pt>
                  <c:pt idx="2">
                    <c:v>0.00137517094523932</c:v>
                  </c:pt>
                  <c:pt idx="3">
                    <c:v>0.00176021850187486</c:v>
                  </c:pt>
                  <c:pt idx="4">
                    <c:v>0.000117137921222437</c:v>
                  </c:pt>
                  <c:pt idx="5">
                    <c:v>0.000589603076169928</c:v>
                  </c:pt>
                  <c:pt idx="6">
                    <c:v>9.95417788005002E-5</c:v>
                  </c:pt>
                </c:numCache>
              </c:numRef>
            </c:plus>
            <c:minus>
              <c:numRef>
                <c:f>all_1!$D$2:$D$8</c:f>
                <c:numCache>
                  <c:formatCode>General</c:formatCode>
                  <c:ptCount val="7"/>
                  <c:pt idx="0">
                    <c:v>0.00105625454130018</c:v>
                  </c:pt>
                  <c:pt idx="1">
                    <c:v>0.000390351158864844</c:v>
                  </c:pt>
                  <c:pt idx="2">
                    <c:v>0.00137517094523932</c:v>
                  </c:pt>
                  <c:pt idx="3">
                    <c:v>0.00176021850187486</c:v>
                  </c:pt>
                  <c:pt idx="4">
                    <c:v>0.000117137921222437</c:v>
                  </c:pt>
                  <c:pt idx="5">
                    <c:v>0.000589603076169928</c:v>
                  </c:pt>
                  <c:pt idx="6">
                    <c:v>9.95417788005002E-5</c:v>
                  </c:pt>
                </c:numCache>
              </c:numRef>
            </c:minus>
            <c:spPr>
              <a:noFill/>
              <a:ln w="9525" cap="flat" cmpd="sng" algn="ctr">
                <a:solidFill>
                  <a:schemeClr val="tx1">
                    <a:lumMod val="65000"/>
                    <a:lumOff val="35000"/>
                  </a:schemeClr>
                </a:solidFill>
                <a:round/>
              </a:ln>
              <a:effectLst/>
            </c:spPr>
          </c:errBars>
          <c:cat>
            <c:strRef>
              <c:f>all_1!$A$2:$A$8</c:f>
              <c:strCache>
                <c:ptCount val="7"/>
                <c:pt idx="0">
                  <c:v>Membrane Transport</c:v>
                </c:pt>
                <c:pt idx="1">
                  <c:v>Amino Acid Metabolism</c:v>
                </c:pt>
                <c:pt idx="2">
                  <c:v>Carbohydrate Metabolism</c:v>
                </c:pt>
                <c:pt idx="3">
                  <c:v>Energy Metabolism</c:v>
                </c:pt>
                <c:pt idx="4">
                  <c:v>Lipid Metabolism</c:v>
                </c:pt>
                <c:pt idx="5">
                  <c:v>Metabolism of Cofactors and Vitamins</c:v>
                </c:pt>
                <c:pt idx="6">
                  <c:v>Metabolism of Other Amino Acids</c:v>
                </c:pt>
              </c:strCache>
            </c:strRef>
          </c:cat>
          <c:val>
            <c:numRef>
              <c:f>all_1!$B$2:$B$8</c:f>
              <c:numCache>
                <c:formatCode>0.00%</c:formatCode>
                <c:ptCount val="7"/>
                <c:pt idx="0">
                  <c:v>0.120202855279365</c:v>
                </c:pt>
                <c:pt idx="1">
                  <c:v>0.103172894010096</c:v>
                </c:pt>
                <c:pt idx="2">
                  <c:v>0.12664538676667</c:v>
                </c:pt>
                <c:pt idx="3">
                  <c:v>0.0734247481315068</c:v>
                </c:pt>
                <c:pt idx="4">
                  <c:v>0.032730496366</c:v>
                </c:pt>
                <c:pt idx="5">
                  <c:v>0.0522448861066434</c:v>
                </c:pt>
                <c:pt idx="6">
                  <c:v>0.0172144230115878</c:v>
                </c:pt>
              </c:numCache>
            </c:numRef>
          </c:val>
        </c:ser>
        <c:ser>
          <c:idx val="1"/>
          <c:order val="1"/>
          <c:tx>
            <c:strRef>
              <c:f>all_1!$E$1</c:f>
              <c:strCache>
                <c:ptCount val="1"/>
                <c:pt idx="0">
                  <c:v>t4 mean prop</c:v>
                </c:pt>
              </c:strCache>
            </c:strRef>
          </c:tx>
          <c:spPr>
            <a:solidFill>
              <a:schemeClr val="accent2"/>
            </a:solidFill>
            <a:ln>
              <a:noFill/>
            </a:ln>
            <a:effectLst/>
          </c:spPr>
          <c:invertIfNegative val="0"/>
          <c:errBars>
            <c:errBarType val="both"/>
            <c:errValType val="cust"/>
            <c:noEndCap val="0"/>
            <c:plus>
              <c:numRef>
                <c:f>all_1!$G$2:$G$8</c:f>
                <c:numCache>
                  <c:formatCode>General</c:formatCode>
                  <c:ptCount val="7"/>
                  <c:pt idx="0">
                    <c:v>0.00231404321779398</c:v>
                  </c:pt>
                  <c:pt idx="1">
                    <c:v>0.00111288000989832</c:v>
                  </c:pt>
                  <c:pt idx="2">
                    <c:v>0.00240351284724091</c:v>
                  </c:pt>
                  <c:pt idx="3">
                    <c:v>0.00307067567567827</c:v>
                  </c:pt>
                  <c:pt idx="4">
                    <c:v>0.000397656283431415</c:v>
                  </c:pt>
                  <c:pt idx="5">
                    <c:v>0.000994417645978502</c:v>
                  </c:pt>
                  <c:pt idx="6">
                    <c:v>8.06814164499517E-5</c:v>
                  </c:pt>
                </c:numCache>
              </c:numRef>
            </c:plus>
            <c:minus>
              <c:numRef>
                <c:f>all_1!$G$2:$G$8</c:f>
                <c:numCache>
                  <c:formatCode>General</c:formatCode>
                  <c:ptCount val="7"/>
                  <c:pt idx="0">
                    <c:v>0.00231404321779398</c:v>
                  </c:pt>
                  <c:pt idx="1">
                    <c:v>0.00111288000989832</c:v>
                  </c:pt>
                  <c:pt idx="2">
                    <c:v>0.00240351284724091</c:v>
                  </c:pt>
                  <c:pt idx="3">
                    <c:v>0.00307067567567827</c:v>
                  </c:pt>
                  <c:pt idx="4">
                    <c:v>0.000397656283431415</c:v>
                  </c:pt>
                  <c:pt idx="5">
                    <c:v>0.000994417645978502</c:v>
                  </c:pt>
                  <c:pt idx="6">
                    <c:v>8.06814164499517E-5</c:v>
                  </c:pt>
                </c:numCache>
              </c:numRef>
            </c:minus>
            <c:spPr>
              <a:noFill/>
              <a:ln w="9525" cap="flat" cmpd="sng" algn="ctr">
                <a:solidFill>
                  <a:schemeClr val="tx1">
                    <a:lumMod val="65000"/>
                    <a:lumOff val="35000"/>
                  </a:schemeClr>
                </a:solidFill>
                <a:round/>
              </a:ln>
              <a:effectLst/>
            </c:spPr>
          </c:errBars>
          <c:cat>
            <c:strRef>
              <c:f>all_1!$A$2:$A$8</c:f>
              <c:strCache>
                <c:ptCount val="7"/>
                <c:pt idx="0">
                  <c:v>Membrane Transport</c:v>
                </c:pt>
                <c:pt idx="1">
                  <c:v>Amino Acid Metabolism</c:v>
                </c:pt>
                <c:pt idx="2">
                  <c:v>Carbohydrate Metabolism</c:v>
                </c:pt>
                <c:pt idx="3">
                  <c:v>Energy Metabolism</c:v>
                </c:pt>
                <c:pt idx="4">
                  <c:v>Lipid Metabolism</c:v>
                </c:pt>
                <c:pt idx="5">
                  <c:v>Metabolism of Cofactors and Vitamins</c:v>
                </c:pt>
                <c:pt idx="6">
                  <c:v>Metabolism of Other Amino Acids</c:v>
                </c:pt>
              </c:strCache>
            </c:strRef>
          </c:cat>
          <c:val>
            <c:numRef>
              <c:f>all_1!$E$2:$E$8</c:f>
              <c:numCache>
                <c:formatCode>0.00%</c:formatCode>
                <c:ptCount val="7"/>
                <c:pt idx="0">
                  <c:v>0.1218941683025</c:v>
                </c:pt>
                <c:pt idx="1">
                  <c:v>0.0998702324044382</c:v>
                </c:pt>
                <c:pt idx="2">
                  <c:v>0.117794737469495</c:v>
                </c:pt>
                <c:pt idx="3">
                  <c:v>0.0807287310991222</c:v>
                </c:pt>
                <c:pt idx="4">
                  <c:v>0.0312392826791763</c:v>
                </c:pt>
                <c:pt idx="5">
                  <c:v>0.0540573305429433</c:v>
                </c:pt>
                <c:pt idx="6">
                  <c:v>0.0172092824788323</c:v>
                </c:pt>
              </c:numCache>
            </c:numRef>
          </c:val>
        </c:ser>
        <c:ser>
          <c:idx val="2"/>
          <c:order val="2"/>
          <c:tx>
            <c:strRef>
              <c:f>all_1!$H$1</c:f>
              <c:strCache>
                <c:ptCount val="1"/>
                <c:pt idx="0">
                  <c:v>t3 mean prop</c:v>
                </c:pt>
              </c:strCache>
            </c:strRef>
          </c:tx>
          <c:spPr>
            <a:solidFill>
              <a:schemeClr val="accent3"/>
            </a:solidFill>
            <a:ln>
              <a:noFill/>
            </a:ln>
            <a:effectLst/>
          </c:spPr>
          <c:invertIfNegative val="0"/>
          <c:errBars>
            <c:errBarType val="both"/>
            <c:errValType val="cust"/>
            <c:noEndCap val="0"/>
            <c:plus>
              <c:numRef>
                <c:f>all_1!$J$2:$J$8</c:f>
                <c:numCache>
                  <c:formatCode>General</c:formatCode>
                  <c:ptCount val="7"/>
                  <c:pt idx="0">
                    <c:v>0.00260359786945604</c:v>
                  </c:pt>
                  <c:pt idx="1">
                    <c:v>0.000567446076715598</c:v>
                  </c:pt>
                  <c:pt idx="2">
                    <c:v>0.00270572113615035</c:v>
                  </c:pt>
                  <c:pt idx="3">
                    <c:v>0.00356368322256518</c:v>
                  </c:pt>
                  <c:pt idx="4">
                    <c:v>0.000250076823888755</c:v>
                  </c:pt>
                  <c:pt idx="5">
                    <c:v>0.0012269306004437</c:v>
                  </c:pt>
                  <c:pt idx="6">
                    <c:v>0.000230142933449666</c:v>
                  </c:pt>
                </c:numCache>
              </c:numRef>
            </c:plus>
            <c:minus>
              <c:numRef>
                <c:f>all_1!$J$2:$J$8</c:f>
                <c:numCache>
                  <c:formatCode>General</c:formatCode>
                  <c:ptCount val="7"/>
                  <c:pt idx="0">
                    <c:v>0.00260359786945604</c:v>
                  </c:pt>
                  <c:pt idx="1">
                    <c:v>0.000567446076715598</c:v>
                  </c:pt>
                  <c:pt idx="2">
                    <c:v>0.00270572113615035</c:v>
                  </c:pt>
                  <c:pt idx="3">
                    <c:v>0.00356368322256518</c:v>
                  </c:pt>
                  <c:pt idx="4">
                    <c:v>0.000250076823888755</c:v>
                  </c:pt>
                  <c:pt idx="5">
                    <c:v>0.0012269306004437</c:v>
                  </c:pt>
                  <c:pt idx="6">
                    <c:v>0.000230142933449666</c:v>
                  </c:pt>
                </c:numCache>
              </c:numRef>
            </c:minus>
            <c:spPr>
              <a:noFill/>
              <a:ln w="9525" cap="flat" cmpd="sng" algn="ctr">
                <a:solidFill>
                  <a:schemeClr val="tx1">
                    <a:lumMod val="65000"/>
                    <a:lumOff val="35000"/>
                  </a:schemeClr>
                </a:solidFill>
                <a:round/>
              </a:ln>
              <a:effectLst/>
            </c:spPr>
          </c:errBars>
          <c:cat>
            <c:strRef>
              <c:f>all_1!$A$2:$A$8</c:f>
              <c:strCache>
                <c:ptCount val="7"/>
                <c:pt idx="0">
                  <c:v>Membrane Transport</c:v>
                </c:pt>
                <c:pt idx="1">
                  <c:v>Amino Acid Metabolism</c:v>
                </c:pt>
                <c:pt idx="2">
                  <c:v>Carbohydrate Metabolism</c:v>
                </c:pt>
                <c:pt idx="3">
                  <c:v>Energy Metabolism</c:v>
                </c:pt>
                <c:pt idx="4">
                  <c:v>Lipid Metabolism</c:v>
                </c:pt>
                <c:pt idx="5">
                  <c:v>Metabolism of Cofactors and Vitamins</c:v>
                </c:pt>
                <c:pt idx="6">
                  <c:v>Metabolism of Other Amino Acids</c:v>
                </c:pt>
              </c:strCache>
            </c:strRef>
          </c:cat>
          <c:val>
            <c:numRef>
              <c:f>all_1!$H$2:$H$8</c:f>
              <c:numCache>
                <c:formatCode>0.00%</c:formatCode>
                <c:ptCount val="7"/>
                <c:pt idx="0">
                  <c:v>0.121966799669744</c:v>
                </c:pt>
                <c:pt idx="1">
                  <c:v>0.10269780257336</c:v>
                </c:pt>
                <c:pt idx="2">
                  <c:v>0.124440523820451</c:v>
                </c:pt>
                <c:pt idx="3">
                  <c:v>0.0736925950182724</c:v>
                </c:pt>
                <c:pt idx="4">
                  <c:v>0.0321895378551232</c:v>
                </c:pt>
                <c:pt idx="5">
                  <c:v>0.052134385661502</c:v>
                </c:pt>
                <c:pt idx="6">
                  <c:v>0.0172662862865122</c:v>
                </c:pt>
              </c:numCache>
            </c:numRef>
          </c:val>
        </c:ser>
        <c:ser>
          <c:idx val="3"/>
          <c:order val="3"/>
          <c:tx>
            <c:strRef>
              <c:f>all_1!$K$1</c:f>
              <c:strCache>
                <c:ptCount val="1"/>
                <c:pt idx="0">
                  <c:v>t2 mean prop</c:v>
                </c:pt>
              </c:strCache>
            </c:strRef>
          </c:tx>
          <c:spPr>
            <a:solidFill>
              <a:schemeClr val="accent4"/>
            </a:solidFill>
            <a:ln>
              <a:noFill/>
            </a:ln>
            <a:effectLst/>
          </c:spPr>
          <c:invertIfNegative val="0"/>
          <c:errBars>
            <c:errBarType val="both"/>
            <c:errValType val="cust"/>
            <c:noEndCap val="0"/>
            <c:plus>
              <c:numRef>
                <c:f>all_1!$M$2:$M$8</c:f>
                <c:numCache>
                  <c:formatCode>General</c:formatCode>
                  <c:ptCount val="7"/>
                  <c:pt idx="0">
                    <c:v>0.00199540706662689</c:v>
                  </c:pt>
                  <c:pt idx="1">
                    <c:v>0.000911162896510498</c:v>
                  </c:pt>
                  <c:pt idx="2">
                    <c:v>0.00240533353322294</c:v>
                  </c:pt>
                  <c:pt idx="3">
                    <c:v>0.00243374939921218</c:v>
                  </c:pt>
                  <c:pt idx="4">
                    <c:v>0.000380490402600018</c:v>
                  </c:pt>
                  <c:pt idx="5">
                    <c:v>0.000799342538523985</c:v>
                  </c:pt>
                  <c:pt idx="6">
                    <c:v>8.73709969174874E-5</c:v>
                  </c:pt>
                </c:numCache>
              </c:numRef>
            </c:plus>
            <c:minus>
              <c:numRef>
                <c:f>all_1!$M$2:$M$8</c:f>
                <c:numCache>
                  <c:formatCode>General</c:formatCode>
                  <c:ptCount val="7"/>
                  <c:pt idx="0">
                    <c:v>0.00199540706662689</c:v>
                  </c:pt>
                  <c:pt idx="1">
                    <c:v>0.000911162896510498</c:v>
                  </c:pt>
                  <c:pt idx="2">
                    <c:v>0.00240533353322294</c:v>
                  </c:pt>
                  <c:pt idx="3">
                    <c:v>0.00243374939921218</c:v>
                  </c:pt>
                  <c:pt idx="4">
                    <c:v>0.000380490402600018</c:v>
                  </c:pt>
                  <c:pt idx="5">
                    <c:v>0.000799342538523985</c:v>
                  </c:pt>
                  <c:pt idx="6">
                    <c:v>8.73709969174874E-5</c:v>
                  </c:pt>
                </c:numCache>
              </c:numRef>
            </c:minus>
            <c:spPr>
              <a:noFill/>
              <a:ln w="9525" cap="flat" cmpd="sng" algn="ctr">
                <a:solidFill>
                  <a:schemeClr val="tx1">
                    <a:lumMod val="65000"/>
                    <a:lumOff val="35000"/>
                  </a:schemeClr>
                </a:solidFill>
                <a:round/>
              </a:ln>
              <a:effectLst/>
            </c:spPr>
          </c:errBars>
          <c:cat>
            <c:strRef>
              <c:f>all_1!$A$2:$A$8</c:f>
              <c:strCache>
                <c:ptCount val="7"/>
                <c:pt idx="0">
                  <c:v>Membrane Transport</c:v>
                </c:pt>
                <c:pt idx="1">
                  <c:v>Amino Acid Metabolism</c:v>
                </c:pt>
                <c:pt idx="2">
                  <c:v>Carbohydrate Metabolism</c:v>
                </c:pt>
                <c:pt idx="3">
                  <c:v>Energy Metabolism</c:v>
                </c:pt>
                <c:pt idx="4">
                  <c:v>Lipid Metabolism</c:v>
                </c:pt>
                <c:pt idx="5">
                  <c:v>Metabolism of Cofactors and Vitamins</c:v>
                </c:pt>
                <c:pt idx="6">
                  <c:v>Metabolism of Other Amino Acids</c:v>
                </c:pt>
              </c:strCache>
            </c:strRef>
          </c:cat>
          <c:val>
            <c:numRef>
              <c:f>all_1!$K$2:$K$8</c:f>
              <c:numCache>
                <c:formatCode>0.00%</c:formatCode>
                <c:ptCount val="7"/>
                <c:pt idx="0">
                  <c:v>0.128759159685867</c:v>
                </c:pt>
                <c:pt idx="1">
                  <c:v>0.100184340074685</c:v>
                </c:pt>
                <c:pt idx="2">
                  <c:v>0.119229813484085</c:v>
                </c:pt>
                <c:pt idx="3">
                  <c:v>0.0733251334139683</c:v>
                </c:pt>
                <c:pt idx="4">
                  <c:v>0.0308499737346666</c:v>
                </c:pt>
                <c:pt idx="5">
                  <c:v>0.0513139909395796</c:v>
                </c:pt>
                <c:pt idx="6">
                  <c:v>0.0168332470117096</c:v>
                </c:pt>
              </c:numCache>
            </c:numRef>
          </c:val>
        </c:ser>
        <c:ser>
          <c:idx val="4"/>
          <c:order val="4"/>
          <c:tx>
            <c:strRef>
              <c:f>all_1!$N$1</c:f>
              <c:strCache>
                <c:ptCount val="1"/>
                <c:pt idx="0">
                  <c:v>t1 mean prop</c:v>
                </c:pt>
              </c:strCache>
            </c:strRef>
          </c:tx>
          <c:spPr>
            <a:solidFill>
              <a:schemeClr val="accent5"/>
            </a:solidFill>
            <a:ln>
              <a:noFill/>
            </a:ln>
            <a:effectLst/>
          </c:spPr>
          <c:invertIfNegative val="0"/>
          <c:errBars>
            <c:errBarType val="both"/>
            <c:errValType val="cust"/>
            <c:noEndCap val="0"/>
            <c:plus>
              <c:numRef>
                <c:f>all_1!$P$2:$P$8</c:f>
                <c:numCache>
                  <c:formatCode>General</c:formatCode>
                  <c:ptCount val="7"/>
                  <c:pt idx="0">
                    <c:v>0.00105270420964566</c:v>
                  </c:pt>
                  <c:pt idx="1">
                    <c:v>0.00101723652620327</c:v>
                  </c:pt>
                  <c:pt idx="2">
                    <c:v>0.00277823424503301</c:v>
                  </c:pt>
                  <c:pt idx="3">
                    <c:v>0.00348852788615717</c:v>
                  </c:pt>
                  <c:pt idx="4">
                    <c:v>0.000233040505402435</c:v>
                  </c:pt>
                  <c:pt idx="5">
                    <c:v>0.00115544379914176</c:v>
                  </c:pt>
                  <c:pt idx="6">
                    <c:v>0.000102245370356899</c:v>
                  </c:pt>
                </c:numCache>
              </c:numRef>
            </c:plus>
            <c:minus>
              <c:numRef>
                <c:f>all_1!$P$2:$P$8</c:f>
                <c:numCache>
                  <c:formatCode>General</c:formatCode>
                  <c:ptCount val="7"/>
                  <c:pt idx="0">
                    <c:v>0.00105270420964566</c:v>
                  </c:pt>
                  <c:pt idx="1">
                    <c:v>0.00101723652620327</c:v>
                  </c:pt>
                  <c:pt idx="2">
                    <c:v>0.00277823424503301</c:v>
                  </c:pt>
                  <c:pt idx="3">
                    <c:v>0.00348852788615717</c:v>
                  </c:pt>
                  <c:pt idx="4">
                    <c:v>0.000233040505402435</c:v>
                  </c:pt>
                  <c:pt idx="5">
                    <c:v>0.00115544379914176</c:v>
                  </c:pt>
                  <c:pt idx="6">
                    <c:v>0.000102245370356899</c:v>
                  </c:pt>
                </c:numCache>
              </c:numRef>
            </c:minus>
            <c:spPr>
              <a:noFill/>
              <a:ln w="9525" cap="flat" cmpd="sng" algn="ctr">
                <a:solidFill>
                  <a:schemeClr val="tx1">
                    <a:lumMod val="65000"/>
                    <a:lumOff val="35000"/>
                  </a:schemeClr>
                </a:solidFill>
                <a:round/>
              </a:ln>
              <a:effectLst/>
            </c:spPr>
          </c:errBars>
          <c:cat>
            <c:strRef>
              <c:f>all_1!$A$2:$A$8</c:f>
              <c:strCache>
                <c:ptCount val="7"/>
                <c:pt idx="0">
                  <c:v>Membrane Transport</c:v>
                </c:pt>
                <c:pt idx="1">
                  <c:v>Amino Acid Metabolism</c:v>
                </c:pt>
                <c:pt idx="2">
                  <c:v>Carbohydrate Metabolism</c:v>
                </c:pt>
                <c:pt idx="3">
                  <c:v>Energy Metabolism</c:v>
                </c:pt>
                <c:pt idx="4">
                  <c:v>Lipid Metabolism</c:v>
                </c:pt>
                <c:pt idx="5">
                  <c:v>Metabolism of Cofactors and Vitamins</c:v>
                </c:pt>
                <c:pt idx="6">
                  <c:v>Metabolism of Other Amino Acids</c:v>
                </c:pt>
              </c:strCache>
            </c:strRef>
          </c:cat>
          <c:val>
            <c:numRef>
              <c:f>all_1!$N$2:$N$8</c:f>
              <c:numCache>
                <c:formatCode>0.00%</c:formatCode>
                <c:ptCount val="7"/>
                <c:pt idx="0">
                  <c:v>0.127845504952141</c:v>
                </c:pt>
                <c:pt idx="1">
                  <c:v>0.097382617132472</c:v>
                </c:pt>
                <c:pt idx="2">
                  <c:v>0.110284242002443</c:v>
                </c:pt>
                <c:pt idx="3">
                  <c:v>0.0826322499335671</c:v>
                </c:pt>
                <c:pt idx="4">
                  <c:v>0.0300326488772618</c:v>
                </c:pt>
                <c:pt idx="5">
                  <c:v>0.0541013850266828</c:v>
                </c:pt>
                <c:pt idx="6">
                  <c:v>0.0168514291597271</c:v>
                </c:pt>
              </c:numCache>
            </c:numRef>
          </c:val>
        </c:ser>
        <c:dLbls>
          <c:showLegendKey val="0"/>
          <c:showVal val="0"/>
          <c:showCatName val="0"/>
          <c:showSerName val="0"/>
          <c:showPercent val="0"/>
          <c:showBubbleSize val="0"/>
        </c:dLbls>
        <c:gapWidth val="182"/>
        <c:axId val="-2036269688"/>
        <c:axId val="-2036279480"/>
      </c:barChart>
      <c:catAx>
        <c:axId val="-203626968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2036279480"/>
        <c:crosses val="autoZero"/>
        <c:auto val="1"/>
        <c:lblAlgn val="ctr"/>
        <c:lblOffset val="100"/>
        <c:noMultiLvlLbl val="0"/>
      </c:catAx>
      <c:valAx>
        <c:axId val="-2036279480"/>
        <c:scaling>
          <c:orientation val="minMax"/>
        </c:scaling>
        <c:delete val="0"/>
        <c:axPos val="b"/>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2036269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Amoebozoa</c:v>
                </c:pt>
              </c:strCache>
            </c:strRef>
          </c:tx>
          <c:spPr>
            <a:solidFill>
              <a:schemeClr val="accent1"/>
            </a:solidFill>
            <a:ln>
              <a:noFill/>
            </a:ln>
            <a:effectLst/>
          </c:spPr>
          <c:invertIfNegative val="0"/>
          <c:val>
            <c:numRef>
              <c:f>(Sheet1!$B$2,Sheet1!$F$2,Sheet1!$J$2,Sheet1!$N$2,Sheet1!$R$2)</c:f>
              <c:numCache>
                <c:formatCode>General</c:formatCode>
                <c:ptCount val="5"/>
                <c:pt idx="0">
                  <c:v>1.0</c:v>
                </c:pt>
                <c:pt idx="1">
                  <c:v>18.0</c:v>
                </c:pt>
                <c:pt idx="2">
                  <c:v>4.0</c:v>
                </c:pt>
                <c:pt idx="3">
                  <c:v>9.0</c:v>
                </c:pt>
                <c:pt idx="4">
                  <c:v>0.0</c:v>
                </c:pt>
              </c:numCache>
            </c:numRef>
          </c:val>
        </c:ser>
        <c:ser>
          <c:idx val="1"/>
          <c:order val="1"/>
          <c:tx>
            <c:strRef>
              <c:f>Sheet1!$A$3</c:f>
              <c:strCache>
                <c:ptCount val="1"/>
                <c:pt idx="0">
                  <c:v>Archaeplastida</c:v>
                </c:pt>
              </c:strCache>
            </c:strRef>
          </c:tx>
          <c:spPr>
            <a:solidFill>
              <a:schemeClr val="accent2"/>
            </a:solidFill>
            <a:ln>
              <a:noFill/>
            </a:ln>
            <a:effectLst/>
          </c:spPr>
          <c:invertIfNegative val="0"/>
          <c:val>
            <c:numRef>
              <c:f>(Sheet1!$B$3,Sheet1!$F$3,Sheet1!$J$3,Sheet1!$N$3,Sheet1!$R$3)</c:f>
              <c:numCache>
                <c:formatCode>General</c:formatCode>
                <c:ptCount val="5"/>
                <c:pt idx="0">
                  <c:v>13275.0</c:v>
                </c:pt>
                <c:pt idx="1">
                  <c:v>23266.0</c:v>
                </c:pt>
                <c:pt idx="2">
                  <c:v>8802.0</c:v>
                </c:pt>
                <c:pt idx="3">
                  <c:v>17610.0</c:v>
                </c:pt>
                <c:pt idx="4">
                  <c:v>6560.0</c:v>
                </c:pt>
              </c:numCache>
            </c:numRef>
          </c:val>
        </c:ser>
        <c:ser>
          <c:idx val="2"/>
          <c:order val="2"/>
          <c:tx>
            <c:strRef>
              <c:f>Sheet1!$A$4</c:f>
              <c:strCache>
                <c:ptCount val="1"/>
                <c:pt idx="0">
                  <c:v>Cryptophyceae</c:v>
                </c:pt>
              </c:strCache>
            </c:strRef>
          </c:tx>
          <c:spPr>
            <a:solidFill>
              <a:schemeClr val="accent3"/>
            </a:solidFill>
            <a:ln>
              <a:noFill/>
            </a:ln>
            <a:effectLst/>
          </c:spPr>
          <c:invertIfNegative val="0"/>
          <c:val>
            <c:numRef>
              <c:f>(Sheet1!$B$4,Sheet1!$F$4,Sheet1!$J$4,Sheet1!$N$4,Sheet1!$R$4)</c:f>
              <c:numCache>
                <c:formatCode>General</c:formatCode>
                <c:ptCount val="5"/>
                <c:pt idx="0">
                  <c:v>0.0</c:v>
                </c:pt>
                <c:pt idx="1">
                  <c:v>3.0</c:v>
                </c:pt>
                <c:pt idx="2">
                  <c:v>4.0</c:v>
                </c:pt>
                <c:pt idx="3">
                  <c:v>0.0</c:v>
                </c:pt>
                <c:pt idx="4">
                  <c:v>2.0</c:v>
                </c:pt>
              </c:numCache>
            </c:numRef>
          </c:val>
        </c:ser>
        <c:ser>
          <c:idx val="3"/>
          <c:order val="3"/>
          <c:tx>
            <c:strRef>
              <c:f>Sheet1!$A$5</c:f>
              <c:strCache>
                <c:ptCount val="1"/>
                <c:pt idx="0">
                  <c:v>Excavata</c:v>
                </c:pt>
              </c:strCache>
            </c:strRef>
          </c:tx>
          <c:spPr>
            <a:solidFill>
              <a:schemeClr val="accent4"/>
            </a:solidFill>
            <a:ln>
              <a:noFill/>
            </a:ln>
            <a:effectLst/>
          </c:spPr>
          <c:invertIfNegative val="0"/>
          <c:val>
            <c:numRef>
              <c:f>(Sheet1!$B$5,Sheet1!$F$5,Sheet1!$J$5,Sheet1!$N$5,Sheet1!$R$5)</c:f>
              <c:numCache>
                <c:formatCode>General</c:formatCode>
                <c:ptCount val="5"/>
                <c:pt idx="0">
                  <c:v>58.0</c:v>
                </c:pt>
                <c:pt idx="1">
                  <c:v>72.0</c:v>
                </c:pt>
                <c:pt idx="2">
                  <c:v>1.0</c:v>
                </c:pt>
                <c:pt idx="3">
                  <c:v>388.0</c:v>
                </c:pt>
                <c:pt idx="4">
                  <c:v>39.0</c:v>
                </c:pt>
              </c:numCache>
            </c:numRef>
          </c:val>
        </c:ser>
        <c:ser>
          <c:idx val="4"/>
          <c:order val="4"/>
          <c:tx>
            <c:strRef>
              <c:f>Sheet1!$A$6</c:f>
              <c:strCache>
                <c:ptCount val="1"/>
                <c:pt idx="0">
                  <c:v>Incertae Sedis</c:v>
                </c:pt>
              </c:strCache>
            </c:strRef>
          </c:tx>
          <c:spPr>
            <a:solidFill>
              <a:schemeClr val="accent5"/>
            </a:solidFill>
            <a:ln>
              <a:noFill/>
            </a:ln>
            <a:effectLst/>
          </c:spPr>
          <c:invertIfNegative val="0"/>
          <c:val>
            <c:numRef>
              <c:f>(Sheet1!$B$6,Sheet1!$F$6,Sheet1!$J$6,Sheet1!$N$6,Sheet1!$R$6)</c:f>
              <c:numCache>
                <c:formatCode>General</c:formatCode>
                <c:ptCount val="5"/>
                <c:pt idx="0">
                  <c:v>1.0</c:v>
                </c:pt>
                <c:pt idx="1">
                  <c:v>3.0</c:v>
                </c:pt>
                <c:pt idx="2">
                  <c:v>0.0</c:v>
                </c:pt>
                <c:pt idx="3">
                  <c:v>1.0</c:v>
                </c:pt>
                <c:pt idx="4">
                  <c:v>0.0</c:v>
                </c:pt>
              </c:numCache>
            </c:numRef>
          </c:val>
        </c:ser>
        <c:ser>
          <c:idx val="5"/>
          <c:order val="5"/>
          <c:tx>
            <c:strRef>
              <c:f>Sheet1!$A$7</c:f>
              <c:strCache>
                <c:ptCount val="1"/>
                <c:pt idx="0">
                  <c:v>Opisthokonta</c:v>
                </c:pt>
              </c:strCache>
            </c:strRef>
          </c:tx>
          <c:spPr>
            <a:solidFill>
              <a:schemeClr val="accent6"/>
            </a:solidFill>
            <a:ln>
              <a:noFill/>
            </a:ln>
            <a:effectLst/>
          </c:spPr>
          <c:invertIfNegative val="0"/>
          <c:val>
            <c:numRef>
              <c:f>(Sheet1!$B$7,Sheet1!$F$7,Sheet1!$J$7,Sheet1!$N$7,Sheet1!$R$7)</c:f>
              <c:numCache>
                <c:formatCode>General</c:formatCode>
                <c:ptCount val="5"/>
                <c:pt idx="0">
                  <c:v>15658.0</c:v>
                </c:pt>
                <c:pt idx="1">
                  <c:v>15421.0</c:v>
                </c:pt>
                <c:pt idx="2">
                  <c:v>10860.0</c:v>
                </c:pt>
                <c:pt idx="3">
                  <c:v>15018.0</c:v>
                </c:pt>
                <c:pt idx="4">
                  <c:v>13832.0</c:v>
                </c:pt>
              </c:numCache>
            </c:numRef>
          </c:val>
        </c:ser>
        <c:ser>
          <c:idx val="6"/>
          <c:order val="6"/>
          <c:tx>
            <c:strRef>
              <c:f>Sheet1!$A$8</c:f>
              <c:strCache>
                <c:ptCount val="1"/>
                <c:pt idx="0">
                  <c:v>RT5iin25</c:v>
                </c:pt>
              </c:strCache>
            </c:strRef>
          </c:tx>
          <c:spPr>
            <a:solidFill>
              <a:schemeClr val="accent1">
                <a:lumMod val="60000"/>
              </a:schemeClr>
            </a:solidFill>
            <a:ln>
              <a:noFill/>
            </a:ln>
            <a:effectLst/>
          </c:spPr>
          <c:invertIfNegative val="0"/>
          <c:val>
            <c:numRef>
              <c:f>(Sheet1!$B$8,Sheet1!$F$8,Sheet1!$J$8,Sheet1!$N$8,Sheet1!$R$8)</c:f>
              <c:numCache>
                <c:formatCode>General</c:formatCode>
                <c:ptCount val="5"/>
                <c:pt idx="0">
                  <c:v>1.0</c:v>
                </c:pt>
                <c:pt idx="1">
                  <c:v>15.0</c:v>
                </c:pt>
                <c:pt idx="2">
                  <c:v>7.0</c:v>
                </c:pt>
                <c:pt idx="3">
                  <c:v>6.0</c:v>
                </c:pt>
                <c:pt idx="4">
                  <c:v>1.0</c:v>
                </c:pt>
              </c:numCache>
            </c:numRef>
          </c:val>
        </c:ser>
        <c:ser>
          <c:idx val="7"/>
          <c:order val="7"/>
          <c:tx>
            <c:strRef>
              <c:f>Sheet1!$A$9</c:f>
              <c:strCache>
                <c:ptCount val="1"/>
                <c:pt idx="0">
                  <c:v>SAR</c:v>
                </c:pt>
              </c:strCache>
            </c:strRef>
          </c:tx>
          <c:spPr>
            <a:solidFill>
              <a:schemeClr val="accent2">
                <a:lumMod val="60000"/>
              </a:schemeClr>
            </a:solidFill>
            <a:ln>
              <a:noFill/>
            </a:ln>
            <a:effectLst/>
          </c:spPr>
          <c:invertIfNegative val="0"/>
          <c:val>
            <c:numRef>
              <c:f>(Sheet1!$B$9,Sheet1!$F$9,Sheet1!$J$9,Sheet1!$N$9,Sheet1!$R$9)</c:f>
              <c:numCache>
                <c:formatCode>General</c:formatCode>
                <c:ptCount val="5"/>
                <c:pt idx="0">
                  <c:v>9372.0</c:v>
                </c:pt>
                <c:pt idx="1">
                  <c:v>19646.0</c:v>
                </c:pt>
                <c:pt idx="2">
                  <c:v>6073.0</c:v>
                </c:pt>
                <c:pt idx="3">
                  <c:v>16075.0</c:v>
                </c:pt>
                <c:pt idx="4">
                  <c:v>11315.0</c:v>
                </c:pt>
              </c:numCache>
            </c:numRef>
          </c:val>
        </c:ser>
        <c:ser>
          <c:idx val="8"/>
          <c:order val="8"/>
          <c:tx>
            <c:strRef>
              <c:f>Sheet1!$A$10</c:f>
              <c:strCache>
                <c:ptCount val="1"/>
                <c:pt idx="0">
                  <c:v>Other</c:v>
                </c:pt>
              </c:strCache>
            </c:strRef>
          </c:tx>
          <c:spPr>
            <a:solidFill>
              <a:schemeClr val="accent3">
                <a:lumMod val="60000"/>
              </a:schemeClr>
            </a:solidFill>
            <a:ln>
              <a:noFill/>
            </a:ln>
            <a:effectLst/>
          </c:spPr>
          <c:invertIfNegative val="0"/>
          <c:val>
            <c:numRef>
              <c:f>(Sheet1!$B$10,Sheet1!$F$10,Sheet1!$J$10,Sheet1!$N$10,Sheet1!$R$10)</c:f>
              <c:numCache>
                <c:formatCode>General</c:formatCode>
                <c:ptCount val="5"/>
                <c:pt idx="0">
                  <c:v>12.0</c:v>
                </c:pt>
                <c:pt idx="1">
                  <c:v>6.0</c:v>
                </c:pt>
                <c:pt idx="2">
                  <c:v>1.0</c:v>
                </c:pt>
                <c:pt idx="3">
                  <c:v>5.0</c:v>
                </c:pt>
                <c:pt idx="4">
                  <c:v>9.0</c:v>
                </c:pt>
              </c:numCache>
            </c:numRef>
          </c:val>
        </c:ser>
        <c:dLbls>
          <c:showLegendKey val="0"/>
          <c:showVal val="0"/>
          <c:showCatName val="0"/>
          <c:showSerName val="0"/>
          <c:showPercent val="0"/>
          <c:showBubbleSize val="0"/>
        </c:dLbls>
        <c:gapWidth val="2"/>
        <c:overlap val="100"/>
        <c:axId val="-2063684392"/>
        <c:axId val="-2063892168"/>
      </c:barChart>
      <c:catAx>
        <c:axId val="-2063684392"/>
        <c:scaling>
          <c:orientation val="minMax"/>
        </c:scaling>
        <c:delete val="1"/>
        <c:axPos val="b"/>
        <c:numFmt formatCode="General" sourceLinked="1"/>
        <c:majorTickMark val="none"/>
        <c:minorTickMark val="none"/>
        <c:tickLblPos val="nextTo"/>
        <c:crossAx val="-2063892168"/>
        <c:crosses val="autoZero"/>
        <c:auto val="1"/>
        <c:lblAlgn val="ctr"/>
        <c:lblOffset val="100"/>
        <c:noMultiLvlLbl val="0"/>
      </c:catAx>
      <c:valAx>
        <c:axId val="-2063892168"/>
        <c:scaling>
          <c:orientation val="minMax"/>
        </c:scaling>
        <c:delete val="1"/>
        <c:axPos val="l"/>
        <c:numFmt formatCode="0%" sourceLinked="1"/>
        <c:majorTickMark val="none"/>
        <c:minorTickMark val="none"/>
        <c:tickLblPos val="nextTo"/>
        <c:crossAx val="-2063684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Sheet4!$A$2</c:f>
              <c:strCache>
                <c:ptCount val="1"/>
                <c:pt idx="0">
                  <c:v>D_0__Eukaryota;D_1__Amoebozoa;D_2__Tubulinea;D_3__Arcellinida;D_4__Echinamoebida</c:v>
                </c:pt>
              </c:strCache>
            </c:strRef>
          </c:tx>
          <c:spPr>
            <a:solidFill>
              <a:schemeClr val="accent1"/>
            </a:solidFill>
            <a:ln>
              <a:noFill/>
            </a:ln>
            <a:effectLst/>
          </c:spPr>
          <c:invertIfNegative val="0"/>
          <c:cat>
            <c:strRef>
              <c:f>Sheet4!$B$1:$F$1</c:f>
              <c:strCache>
                <c:ptCount val="5"/>
                <c:pt idx="0">
                  <c:v>tx1</c:v>
                </c:pt>
                <c:pt idx="1">
                  <c:v>tx2</c:v>
                </c:pt>
                <c:pt idx="2">
                  <c:v>tx3</c:v>
                </c:pt>
                <c:pt idx="3">
                  <c:v>tx4</c:v>
                </c:pt>
                <c:pt idx="4">
                  <c:v>tx5</c:v>
                </c:pt>
              </c:strCache>
            </c:strRef>
          </c:cat>
          <c:val>
            <c:numRef>
              <c:f>Sheet4!$B$2:$F$2</c:f>
              <c:numCache>
                <c:formatCode>General</c:formatCode>
                <c:ptCount val="5"/>
                <c:pt idx="0">
                  <c:v>1.0</c:v>
                </c:pt>
                <c:pt idx="1">
                  <c:v>18.0</c:v>
                </c:pt>
                <c:pt idx="2">
                  <c:v>4.0</c:v>
                </c:pt>
                <c:pt idx="3">
                  <c:v>9.0</c:v>
                </c:pt>
                <c:pt idx="4">
                  <c:v>0.0</c:v>
                </c:pt>
              </c:numCache>
            </c:numRef>
          </c:val>
        </c:ser>
        <c:ser>
          <c:idx val="1"/>
          <c:order val="1"/>
          <c:tx>
            <c:strRef>
              <c:f>Sheet4!$A$3</c:f>
              <c:strCache>
                <c:ptCount val="1"/>
                <c:pt idx="0">
                  <c:v>D_0__Eukaryota;D_1__Archaeplastida;D_2__Chloroplastida;D_3__Charophyta;D_10__Cucurbitales</c:v>
                </c:pt>
              </c:strCache>
            </c:strRef>
          </c:tx>
          <c:spPr>
            <a:solidFill>
              <a:schemeClr val="accent2"/>
            </a:solidFill>
            <a:ln>
              <a:noFill/>
            </a:ln>
            <a:effectLst/>
          </c:spPr>
          <c:invertIfNegative val="0"/>
          <c:cat>
            <c:strRef>
              <c:f>Sheet4!$B$1:$F$1</c:f>
              <c:strCache>
                <c:ptCount val="5"/>
                <c:pt idx="0">
                  <c:v>tx1</c:v>
                </c:pt>
                <c:pt idx="1">
                  <c:v>tx2</c:v>
                </c:pt>
                <c:pt idx="2">
                  <c:v>tx3</c:v>
                </c:pt>
                <c:pt idx="3">
                  <c:v>tx4</c:v>
                </c:pt>
                <c:pt idx="4">
                  <c:v>tx5</c:v>
                </c:pt>
              </c:strCache>
            </c:strRef>
          </c:cat>
          <c:val>
            <c:numRef>
              <c:f>Sheet4!$B$3:$F$3</c:f>
              <c:numCache>
                <c:formatCode>General</c:formatCode>
                <c:ptCount val="5"/>
                <c:pt idx="0">
                  <c:v>0.0</c:v>
                </c:pt>
                <c:pt idx="1">
                  <c:v>0.0</c:v>
                </c:pt>
                <c:pt idx="2">
                  <c:v>8.0</c:v>
                </c:pt>
                <c:pt idx="3">
                  <c:v>2.0</c:v>
                </c:pt>
                <c:pt idx="4">
                  <c:v>0.0</c:v>
                </c:pt>
              </c:numCache>
            </c:numRef>
          </c:val>
        </c:ser>
        <c:ser>
          <c:idx val="2"/>
          <c:order val="2"/>
          <c:tx>
            <c:strRef>
              <c:f>Sheet4!$A$4</c:f>
              <c:strCache>
                <c:ptCount val="1"/>
                <c:pt idx="0">
                  <c:v>D_0__Eukaryota;D_1__Archaeplastida;D_2__Chloroplastida;D_3__Charophyta;D_10__Ericales</c:v>
                </c:pt>
              </c:strCache>
            </c:strRef>
          </c:tx>
          <c:spPr>
            <a:solidFill>
              <a:schemeClr val="accent3"/>
            </a:solidFill>
            <a:ln>
              <a:noFill/>
            </a:ln>
            <a:effectLst/>
          </c:spPr>
          <c:invertIfNegative val="0"/>
          <c:cat>
            <c:strRef>
              <c:f>Sheet4!$B$1:$F$1</c:f>
              <c:strCache>
                <c:ptCount val="5"/>
                <c:pt idx="0">
                  <c:v>tx1</c:v>
                </c:pt>
                <c:pt idx="1">
                  <c:v>tx2</c:v>
                </c:pt>
                <c:pt idx="2">
                  <c:v>tx3</c:v>
                </c:pt>
                <c:pt idx="3">
                  <c:v>tx4</c:v>
                </c:pt>
                <c:pt idx="4">
                  <c:v>tx5</c:v>
                </c:pt>
              </c:strCache>
            </c:strRef>
          </c:cat>
          <c:val>
            <c:numRef>
              <c:f>Sheet4!$B$4:$F$4</c:f>
              <c:numCache>
                <c:formatCode>General</c:formatCode>
                <c:ptCount val="5"/>
                <c:pt idx="0">
                  <c:v>0.0</c:v>
                </c:pt>
                <c:pt idx="1">
                  <c:v>0.0</c:v>
                </c:pt>
                <c:pt idx="2">
                  <c:v>3.0</c:v>
                </c:pt>
                <c:pt idx="3">
                  <c:v>0.0</c:v>
                </c:pt>
                <c:pt idx="4">
                  <c:v>0.0</c:v>
                </c:pt>
              </c:numCache>
            </c:numRef>
          </c:val>
        </c:ser>
        <c:ser>
          <c:idx val="3"/>
          <c:order val="3"/>
          <c:tx>
            <c:strRef>
              <c:f>Sheet4!$A$5</c:f>
              <c:strCache>
                <c:ptCount val="1"/>
                <c:pt idx="0">
                  <c:v>D_0__Eukaryota;D_1__Archaeplastida;D_2__Chloroplastida;D_3__Charophyta;D_10__Liliopsida</c:v>
                </c:pt>
              </c:strCache>
            </c:strRef>
          </c:tx>
          <c:spPr>
            <a:solidFill>
              <a:schemeClr val="accent4"/>
            </a:solidFill>
            <a:ln>
              <a:noFill/>
            </a:ln>
            <a:effectLst/>
          </c:spPr>
          <c:invertIfNegative val="0"/>
          <c:cat>
            <c:strRef>
              <c:f>Sheet4!$B$1:$F$1</c:f>
              <c:strCache>
                <c:ptCount val="5"/>
                <c:pt idx="0">
                  <c:v>tx1</c:v>
                </c:pt>
                <c:pt idx="1">
                  <c:v>tx2</c:v>
                </c:pt>
                <c:pt idx="2">
                  <c:v>tx3</c:v>
                </c:pt>
                <c:pt idx="3">
                  <c:v>tx4</c:v>
                </c:pt>
                <c:pt idx="4">
                  <c:v>tx5</c:v>
                </c:pt>
              </c:strCache>
            </c:strRef>
          </c:cat>
          <c:val>
            <c:numRef>
              <c:f>Sheet4!$B$5:$F$5</c:f>
              <c:numCache>
                <c:formatCode>General</c:formatCode>
                <c:ptCount val="5"/>
                <c:pt idx="0">
                  <c:v>1.0</c:v>
                </c:pt>
                <c:pt idx="1">
                  <c:v>0.0</c:v>
                </c:pt>
                <c:pt idx="2">
                  <c:v>1.0</c:v>
                </c:pt>
                <c:pt idx="3">
                  <c:v>0.0</c:v>
                </c:pt>
                <c:pt idx="4">
                  <c:v>0.0</c:v>
                </c:pt>
              </c:numCache>
            </c:numRef>
          </c:val>
        </c:ser>
        <c:ser>
          <c:idx val="4"/>
          <c:order val="4"/>
          <c:tx>
            <c:strRef>
              <c:f>Sheet4!$A$6</c:f>
              <c:strCache>
                <c:ptCount val="1"/>
                <c:pt idx="0">
                  <c:v>D_0__Eukaryota;D_1__Archaeplastida;D_2__Chloroplastida;D_3__Charophyta;D_10__Santalales</c:v>
                </c:pt>
              </c:strCache>
            </c:strRef>
          </c:tx>
          <c:spPr>
            <a:solidFill>
              <a:schemeClr val="accent5"/>
            </a:solidFill>
            <a:ln>
              <a:noFill/>
            </a:ln>
            <a:effectLst/>
          </c:spPr>
          <c:invertIfNegative val="0"/>
          <c:cat>
            <c:strRef>
              <c:f>Sheet4!$B$1:$F$1</c:f>
              <c:strCache>
                <c:ptCount val="5"/>
                <c:pt idx="0">
                  <c:v>tx1</c:v>
                </c:pt>
                <c:pt idx="1">
                  <c:v>tx2</c:v>
                </c:pt>
                <c:pt idx="2">
                  <c:v>tx3</c:v>
                </c:pt>
                <c:pt idx="3">
                  <c:v>tx4</c:v>
                </c:pt>
                <c:pt idx="4">
                  <c:v>tx5</c:v>
                </c:pt>
              </c:strCache>
            </c:strRef>
          </c:cat>
          <c:val>
            <c:numRef>
              <c:f>Sheet4!$B$6:$F$6</c:f>
              <c:numCache>
                <c:formatCode>General</c:formatCode>
                <c:ptCount val="5"/>
                <c:pt idx="0">
                  <c:v>0.0</c:v>
                </c:pt>
                <c:pt idx="1">
                  <c:v>0.0</c:v>
                </c:pt>
                <c:pt idx="2">
                  <c:v>6.0</c:v>
                </c:pt>
                <c:pt idx="3">
                  <c:v>6.0</c:v>
                </c:pt>
                <c:pt idx="4">
                  <c:v>0.0</c:v>
                </c:pt>
              </c:numCache>
            </c:numRef>
          </c:val>
        </c:ser>
        <c:ser>
          <c:idx val="5"/>
          <c:order val="5"/>
          <c:tx>
            <c:strRef>
              <c:f>Sheet4!$A$7</c:f>
              <c:strCache>
                <c:ptCount val="1"/>
                <c:pt idx="0">
                  <c:v>D_0__Eukaryota;D_1__Archaeplastida;D_2__Chloroplastida;D_3__Charophyta;D_5__Zygnematales</c:v>
                </c:pt>
              </c:strCache>
            </c:strRef>
          </c:tx>
          <c:spPr>
            <a:solidFill>
              <a:schemeClr val="accent6"/>
            </a:solidFill>
            <a:ln>
              <a:noFill/>
            </a:ln>
            <a:effectLst/>
          </c:spPr>
          <c:invertIfNegative val="0"/>
          <c:cat>
            <c:strRef>
              <c:f>Sheet4!$B$1:$F$1</c:f>
              <c:strCache>
                <c:ptCount val="5"/>
                <c:pt idx="0">
                  <c:v>tx1</c:v>
                </c:pt>
                <c:pt idx="1">
                  <c:v>tx2</c:v>
                </c:pt>
                <c:pt idx="2">
                  <c:v>tx3</c:v>
                </c:pt>
                <c:pt idx="3">
                  <c:v>tx4</c:v>
                </c:pt>
                <c:pt idx="4">
                  <c:v>tx5</c:v>
                </c:pt>
              </c:strCache>
            </c:strRef>
          </c:cat>
          <c:val>
            <c:numRef>
              <c:f>Sheet4!$B$7:$F$7</c:f>
              <c:numCache>
                <c:formatCode>General</c:formatCode>
                <c:ptCount val="5"/>
                <c:pt idx="0">
                  <c:v>0.0</c:v>
                </c:pt>
                <c:pt idx="1">
                  <c:v>0.0</c:v>
                </c:pt>
                <c:pt idx="2">
                  <c:v>0.0</c:v>
                </c:pt>
                <c:pt idx="3">
                  <c:v>0.0</c:v>
                </c:pt>
                <c:pt idx="4">
                  <c:v>3.0</c:v>
                </c:pt>
              </c:numCache>
            </c:numRef>
          </c:val>
        </c:ser>
        <c:ser>
          <c:idx val="6"/>
          <c:order val="6"/>
          <c:tx>
            <c:strRef>
              <c:f>Sheet4!$A$8</c:f>
              <c:strCache>
                <c:ptCount val="1"/>
                <c:pt idx="0">
                  <c:v>D_0__Eukaryota;D_1__Archaeplastida;D_2__Chloroplastida;D_3__Charophyta;D_8__Marchantiales</c:v>
                </c:pt>
              </c:strCache>
            </c:strRef>
          </c:tx>
          <c:spPr>
            <a:solidFill>
              <a:schemeClr val="accent1">
                <a:lumMod val="6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Sheet4!$B$8:$F$8</c:f>
              <c:numCache>
                <c:formatCode>General</c:formatCode>
                <c:ptCount val="5"/>
                <c:pt idx="0">
                  <c:v>1.0</c:v>
                </c:pt>
                <c:pt idx="1">
                  <c:v>13.0</c:v>
                </c:pt>
                <c:pt idx="2">
                  <c:v>0.0</c:v>
                </c:pt>
                <c:pt idx="3">
                  <c:v>0.0</c:v>
                </c:pt>
                <c:pt idx="4">
                  <c:v>0.0</c:v>
                </c:pt>
              </c:numCache>
            </c:numRef>
          </c:val>
        </c:ser>
        <c:ser>
          <c:idx val="7"/>
          <c:order val="7"/>
          <c:tx>
            <c:strRef>
              <c:f>Sheet4!$A$9</c:f>
              <c:strCache>
                <c:ptCount val="1"/>
                <c:pt idx="0">
                  <c:v>D_0__Eukaryota;D_1__Archaeplastida;D_2__Chloroplastida;D_3__Charophyta;D_9__Magnoliophyta</c:v>
                </c:pt>
              </c:strCache>
            </c:strRef>
          </c:tx>
          <c:spPr>
            <a:solidFill>
              <a:schemeClr val="accent2">
                <a:lumMod val="6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Sheet4!$B$9:$F$9</c:f>
              <c:numCache>
                <c:formatCode>General</c:formatCode>
                <c:ptCount val="5"/>
                <c:pt idx="0">
                  <c:v>1305.0</c:v>
                </c:pt>
                <c:pt idx="1">
                  <c:v>11183.0</c:v>
                </c:pt>
                <c:pt idx="2">
                  <c:v>5195.0</c:v>
                </c:pt>
                <c:pt idx="3">
                  <c:v>2781.0</c:v>
                </c:pt>
                <c:pt idx="4">
                  <c:v>763.0</c:v>
                </c:pt>
              </c:numCache>
            </c:numRef>
          </c:val>
        </c:ser>
        <c:ser>
          <c:idx val="8"/>
          <c:order val="8"/>
          <c:tx>
            <c:strRef>
              <c:f>Sheet4!$A$10</c:f>
              <c:strCache>
                <c:ptCount val="1"/>
                <c:pt idx="0">
                  <c:v>D_0__Eukaryota;D_1__Archaeplastida;D_2__Chloroplastida;D_3__Charophyta;Other</c:v>
                </c:pt>
              </c:strCache>
            </c:strRef>
          </c:tx>
          <c:spPr>
            <a:solidFill>
              <a:schemeClr val="accent3">
                <a:lumMod val="6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Sheet4!$B$10:$F$10</c:f>
              <c:numCache>
                <c:formatCode>General</c:formatCode>
                <c:ptCount val="5"/>
                <c:pt idx="0">
                  <c:v>221.0</c:v>
                </c:pt>
                <c:pt idx="1">
                  <c:v>1927.0</c:v>
                </c:pt>
                <c:pt idx="2">
                  <c:v>102.0</c:v>
                </c:pt>
                <c:pt idx="3">
                  <c:v>472.0</c:v>
                </c:pt>
                <c:pt idx="4">
                  <c:v>248.0</c:v>
                </c:pt>
              </c:numCache>
            </c:numRef>
          </c:val>
        </c:ser>
        <c:ser>
          <c:idx val="9"/>
          <c:order val="9"/>
          <c:tx>
            <c:strRef>
              <c:f>Sheet4!$A$11</c:f>
              <c:strCache>
                <c:ptCount val="1"/>
                <c:pt idx="0">
                  <c:v>D_0__Eukaryota;D_1__Archaeplastida;D_2__Chloroplastida;D_3__Chlorophyta;D_4__Chlorophyceae</c:v>
                </c:pt>
              </c:strCache>
            </c:strRef>
          </c:tx>
          <c:spPr>
            <a:solidFill>
              <a:schemeClr val="accent4">
                <a:lumMod val="6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Sheet4!$B$11:$F$11</c:f>
              <c:numCache>
                <c:formatCode>General</c:formatCode>
                <c:ptCount val="5"/>
                <c:pt idx="0">
                  <c:v>10396.0</c:v>
                </c:pt>
                <c:pt idx="1">
                  <c:v>8620.0</c:v>
                </c:pt>
                <c:pt idx="2">
                  <c:v>1762.0</c:v>
                </c:pt>
                <c:pt idx="3">
                  <c:v>11640.0</c:v>
                </c:pt>
                <c:pt idx="4">
                  <c:v>3956.0</c:v>
                </c:pt>
              </c:numCache>
            </c:numRef>
          </c:val>
        </c:ser>
        <c:ser>
          <c:idx val="10"/>
          <c:order val="10"/>
          <c:tx>
            <c:strRef>
              <c:f>Sheet4!$A$12</c:f>
              <c:strCache>
                <c:ptCount val="1"/>
                <c:pt idx="0">
                  <c:v>D_0__Eukaryota;D_1__Archaeplastida;D_2__Chloroplastida;D_3__Chlorophyta;D_4__Mamiellophyceae</c:v>
                </c:pt>
              </c:strCache>
            </c:strRef>
          </c:tx>
          <c:spPr>
            <a:solidFill>
              <a:schemeClr val="accent5">
                <a:lumMod val="6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Sheet4!$B$12:$F$12</c:f>
              <c:numCache>
                <c:formatCode>General</c:formatCode>
                <c:ptCount val="5"/>
                <c:pt idx="0">
                  <c:v>2.0</c:v>
                </c:pt>
                <c:pt idx="1">
                  <c:v>0.0</c:v>
                </c:pt>
                <c:pt idx="2">
                  <c:v>0.0</c:v>
                </c:pt>
                <c:pt idx="3">
                  <c:v>0.0</c:v>
                </c:pt>
                <c:pt idx="4">
                  <c:v>0.0</c:v>
                </c:pt>
              </c:numCache>
            </c:numRef>
          </c:val>
        </c:ser>
        <c:ser>
          <c:idx val="11"/>
          <c:order val="11"/>
          <c:tx>
            <c:strRef>
              <c:f>Sheet4!$A$13</c:f>
              <c:strCache>
                <c:ptCount val="1"/>
                <c:pt idx="0">
                  <c:v>D_0__Eukaryota;D_1__Archaeplastida;D_2__Chloroplastida;D_3__Chlorophyta;D_4__Pedinophyceae</c:v>
                </c:pt>
              </c:strCache>
            </c:strRef>
          </c:tx>
          <c:spPr>
            <a:solidFill>
              <a:schemeClr val="accent6">
                <a:lumMod val="6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Sheet4!$B$13:$F$13</c:f>
              <c:numCache>
                <c:formatCode>General</c:formatCode>
                <c:ptCount val="5"/>
                <c:pt idx="0">
                  <c:v>1.0</c:v>
                </c:pt>
                <c:pt idx="1">
                  <c:v>2.0</c:v>
                </c:pt>
                <c:pt idx="2">
                  <c:v>0.0</c:v>
                </c:pt>
                <c:pt idx="3">
                  <c:v>0.0</c:v>
                </c:pt>
                <c:pt idx="4">
                  <c:v>0.0</c:v>
                </c:pt>
              </c:numCache>
            </c:numRef>
          </c:val>
        </c:ser>
        <c:ser>
          <c:idx val="12"/>
          <c:order val="12"/>
          <c:tx>
            <c:strRef>
              <c:f>Sheet4!$A$14</c:f>
              <c:strCache>
                <c:ptCount val="1"/>
                <c:pt idx="0">
                  <c:v>D_0__Eukaryota;D_1__Archaeplastida;D_2__Chloroplastida;D_3__Chlorophyta;D_4__Trebouxiophyceae</c:v>
                </c:pt>
              </c:strCache>
            </c:strRef>
          </c:tx>
          <c:spPr>
            <a:solidFill>
              <a:schemeClr val="accent1">
                <a:lumMod val="80000"/>
                <a:lumOff val="2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Sheet4!$B$14:$F$14</c:f>
              <c:numCache>
                <c:formatCode>General</c:formatCode>
                <c:ptCount val="5"/>
                <c:pt idx="0">
                  <c:v>1286.0</c:v>
                </c:pt>
                <c:pt idx="1">
                  <c:v>1244.0</c:v>
                </c:pt>
                <c:pt idx="2">
                  <c:v>1773.0</c:v>
                </c:pt>
                <c:pt idx="3">
                  <c:v>2352.0</c:v>
                </c:pt>
                <c:pt idx="4">
                  <c:v>1514.0</c:v>
                </c:pt>
              </c:numCache>
            </c:numRef>
          </c:val>
        </c:ser>
        <c:ser>
          <c:idx val="13"/>
          <c:order val="13"/>
          <c:tx>
            <c:strRef>
              <c:f>Sheet4!$A$15</c:f>
              <c:strCache>
                <c:ptCount val="1"/>
                <c:pt idx="0">
                  <c:v>D_0__Eukaryota;D_1__Archaeplastida;D_2__Chloroplastida;D_3__Chlorophyta;D_4__Ulvophyceae</c:v>
                </c:pt>
              </c:strCache>
            </c:strRef>
          </c:tx>
          <c:spPr>
            <a:solidFill>
              <a:schemeClr val="accent2">
                <a:lumMod val="80000"/>
                <a:lumOff val="2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Sheet4!$B$15:$F$15</c:f>
              <c:numCache>
                <c:formatCode>General</c:formatCode>
                <c:ptCount val="5"/>
                <c:pt idx="0">
                  <c:v>7.0</c:v>
                </c:pt>
                <c:pt idx="1">
                  <c:v>116.0</c:v>
                </c:pt>
                <c:pt idx="2">
                  <c:v>4.0</c:v>
                </c:pt>
                <c:pt idx="3">
                  <c:v>1.0</c:v>
                </c:pt>
                <c:pt idx="4">
                  <c:v>2.0</c:v>
                </c:pt>
              </c:numCache>
            </c:numRef>
          </c:val>
        </c:ser>
        <c:ser>
          <c:idx val="14"/>
          <c:order val="14"/>
          <c:tx>
            <c:strRef>
              <c:f>Sheet4!$A$16</c:f>
              <c:strCache>
                <c:ptCount val="1"/>
                <c:pt idx="0">
                  <c:v>D_0__Eukaryota;D_1__Archaeplastida;D_2__Chloroplastida;D_3__Chlorophyta;Other</c:v>
                </c:pt>
              </c:strCache>
            </c:strRef>
          </c:tx>
          <c:spPr>
            <a:solidFill>
              <a:schemeClr val="accent3">
                <a:lumMod val="80000"/>
                <a:lumOff val="2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Sheet4!$B$16:$F$16</c:f>
              <c:numCache>
                <c:formatCode>General</c:formatCode>
                <c:ptCount val="5"/>
                <c:pt idx="0">
                  <c:v>14.0</c:v>
                </c:pt>
                <c:pt idx="1">
                  <c:v>26.0</c:v>
                </c:pt>
                <c:pt idx="2">
                  <c:v>25.0</c:v>
                </c:pt>
                <c:pt idx="3">
                  <c:v>203.0</c:v>
                </c:pt>
                <c:pt idx="4">
                  <c:v>59.0</c:v>
                </c:pt>
              </c:numCache>
            </c:numRef>
          </c:val>
        </c:ser>
        <c:ser>
          <c:idx val="15"/>
          <c:order val="15"/>
          <c:tx>
            <c:strRef>
              <c:f>Sheet4!$A$17</c:f>
              <c:strCache>
                <c:ptCount val="1"/>
                <c:pt idx="0">
                  <c:v>D_0__Eukaryota;D_1__Archaeplastida;D_2__Chloroplastida;D_3__uncultured;D_4__Phaseoleae environmental sample</c:v>
                </c:pt>
              </c:strCache>
            </c:strRef>
          </c:tx>
          <c:spPr>
            <a:solidFill>
              <a:schemeClr val="accent4">
                <a:lumMod val="80000"/>
                <a:lumOff val="2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Sheet4!$B$17:$F$17</c:f>
              <c:numCache>
                <c:formatCode>General</c:formatCode>
                <c:ptCount val="5"/>
                <c:pt idx="0">
                  <c:v>2.0</c:v>
                </c:pt>
                <c:pt idx="1">
                  <c:v>0.0</c:v>
                </c:pt>
                <c:pt idx="2">
                  <c:v>0.0</c:v>
                </c:pt>
                <c:pt idx="3">
                  <c:v>0.0</c:v>
                </c:pt>
                <c:pt idx="4">
                  <c:v>0.0</c:v>
                </c:pt>
              </c:numCache>
            </c:numRef>
          </c:val>
        </c:ser>
        <c:ser>
          <c:idx val="16"/>
          <c:order val="16"/>
          <c:tx>
            <c:strRef>
              <c:f>Sheet4!$A$18</c:f>
              <c:strCache>
                <c:ptCount val="1"/>
                <c:pt idx="0">
                  <c:v>D_0__Eukaryota;D_1__Archaeplastida;D_2__Chloroplastida;Other;Other</c:v>
                </c:pt>
              </c:strCache>
            </c:strRef>
          </c:tx>
          <c:spPr>
            <a:solidFill>
              <a:schemeClr val="accent5">
                <a:lumMod val="80000"/>
                <a:lumOff val="2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Sheet4!$B$18:$F$18</c:f>
              <c:numCache>
                <c:formatCode>General</c:formatCode>
                <c:ptCount val="5"/>
                <c:pt idx="0">
                  <c:v>10.0</c:v>
                </c:pt>
                <c:pt idx="1">
                  <c:v>1.0</c:v>
                </c:pt>
                <c:pt idx="2">
                  <c:v>4.0</c:v>
                </c:pt>
                <c:pt idx="3">
                  <c:v>6.0</c:v>
                </c:pt>
                <c:pt idx="4">
                  <c:v>0.0</c:v>
                </c:pt>
              </c:numCache>
            </c:numRef>
          </c:val>
        </c:ser>
        <c:ser>
          <c:idx val="17"/>
          <c:order val="17"/>
          <c:tx>
            <c:strRef>
              <c:f>Sheet4!$A$19</c:f>
              <c:strCache>
                <c:ptCount val="1"/>
                <c:pt idx="0">
                  <c:v>D_0__Eukaryota;D_1__Cryptophyceae;D_2__Cryptomonadales;D_3__Cryptomonas;D_4__Chilomonas sp. M1303</c:v>
                </c:pt>
              </c:strCache>
            </c:strRef>
          </c:tx>
          <c:spPr>
            <a:solidFill>
              <a:schemeClr val="accent6">
                <a:lumMod val="80000"/>
                <a:lumOff val="2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Sheet4!$B$19:$F$19</c:f>
              <c:numCache>
                <c:formatCode>General</c:formatCode>
                <c:ptCount val="5"/>
                <c:pt idx="0">
                  <c:v>0.0</c:v>
                </c:pt>
                <c:pt idx="1">
                  <c:v>3.0</c:v>
                </c:pt>
                <c:pt idx="2">
                  <c:v>0.0</c:v>
                </c:pt>
                <c:pt idx="3">
                  <c:v>0.0</c:v>
                </c:pt>
                <c:pt idx="4">
                  <c:v>0.0</c:v>
                </c:pt>
              </c:numCache>
            </c:numRef>
          </c:val>
        </c:ser>
        <c:ser>
          <c:idx val="18"/>
          <c:order val="18"/>
          <c:tx>
            <c:strRef>
              <c:f>Sheet4!$A$20</c:f>
              <c:strCache>
                <c:ptCount val="1"/>
                <c:pt idx="0">
                  <c:v>D_0__Eukaryota;D_1__Cryptophyceae;D_2__Cryptomonadales;D_3__Guillardia;Other</c:v>
                </c:pt>
              </c:strCache>
            </c:strRef>
          </c:tx>
          <c:spPr>
            <a:solidFill>
              <a:schemeClr val="accent1">
                <a:lumMod val="8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Sheet4!$B$20:$F$20</c:f>
              <c:numCache>
                <c:formatCode>General</c:formatCode>
                <c:ptCount val="5"/>
                <c:pt idx="0">
                  <c:v>0.0</c:v>
                </c:pt>
                <c:pt idx="1">
                  <c:v>0.0</c:v>
                </c:pt>
                <c:pt idx="2">
                  <c:v>4.0</c:v>
                </c:pt>
                <c:pt idx="3">
                  <c:v>0.0</c:v>
                </c:pt>
                <c:pt idx="4">
                  <c:v>0.0</c:v>
                </c:pt>
              </c:numCache>
            </c:numRef>
          </c:val>
        </c:ser>
        <c:ser>
          <c:idx val="19"/>
          <c:order val="19"/>
          <c:tx>
            <c:strRef>
              <c:f>Sheet4!$A$21</c:f>
              <c:strCache>
                <c:ptCount val="1"/>
                <c:pt idx="0">
                  <c:v>D_0__Eukaryota;D_1__Cryptophyceae;D_2__Cryptomonadales;Other;Other</c:v>
                </c:pt>
              </c:strCache>
            </c:strRef>
          </c:tx>
          <c:spPr>
            <a:solidFill>
              <a:schemeClr val="accent2">
                <a:lumMod val="8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Sheet4!$B$21:$F$21</c:f>
              <c:numCache>
                <c:formatCode>General</c:formatCode>
                <c:ptCount val="5"/>
                <c:pt idx="0">
                  <c:v>0.0</c:v>
                </c:pt>
                <c:pt idx="1">
                  <c:v>0.0</c:v>
                </c:pt>
                <c:pt idx="2">
                  <c:v>0.0</c:v>
                </c:pt>
                <c:pt idx="3">
                  <c:v>0.0</c:v>
                </c:pt>
                <c:pt idx="4">
                  <c:v>2.0</c:v>
                </c:pt>
              </c:numCache>
            </c:numRef>
          </c:val>
        </c:ser>
        <c:ser>
          <c:idx val="20"/>
          <c:order val="20"/>
          <c:tx>
            <c:strRef>
              <c:f>Sheet4!$A$22</c:f>
              <c:strCache>
                <c:ptCount val="1"/>
                <c:pt idx="0">
                  <c:v>D_0__Eukaryota;D_1__Excavata;D_2__Discoba;D_3__Discicristata;D_6__Heteronematina</c:v>
                </c:pt>
              </c:strCache>
            </c:strRef>
          </c:tx>
          <c:spPr>
            <a:solidFill>
              <a:schemeClr val="accent3">
                <a:lumMod val="8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Sheet4!$B$22:$F$22</c:f>
              <c:numCache>
                <c:formatCode>General</c:formatCode>
                <c:ptCount val="5"/>
                <c:pt idx="0">
                  <c:v>0.0</c:v>
                </c:pt>
                <c:pt idx="1">
                  <c:v>0.0</c:v>
                </c:pt>
                <c:pt idx="2">
                  <c:v>1.0</c:v>
                </c:pt>
                <c:pt idx="3">
                  <c:v>1.0</c:v>
                </c:pt>
                <c:pt idx="4">
                  <c:v>0.0</c:v>
                </c:pt>
              </c:numCache>
            </c:numRef>
          </c:val>
        </c:ser>
        <c:ser>
          <c:idx val="21"/>
          <c:order val="21"/>
          <c:tx>
            <c:strRef>
              <c:f>Sheet4!$A$23</c:f>
              <c:strCache>
                <c:ptCount val="1"/>
                <c:pt idx="0">
                  <c:v>D_0__Eukaryota;D_1__Excavata;D_2__Discoba;D_3__Discicristata;D_8__Euglenaceae</c:v>
                </c:pt>
              </c:strCache>
            </c:strRef>
          </c:tx>
          <c:spPr>
            <a:solidFill>
              <a:schemeClr val="accent4">
                <a:lumMod val="8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Sheet4!$B$23:$F$23</c:f>
              <c:numCache>
                <c:formatCode>General</c:formatCode>
                <c:ptCount val="5"/>
                <c:pt idx="0">
                  <c:v>53.0</c:v>
                </c:pt>
                <c:pt idx="1">
                  <c:v>72.0</c:v>
                </c:pt>
                <c:pt idx="2">
                  <c:v>0.0</c:v>
                </c:pt>
                <c:pt idx="3">
                  <c:v>369.0</c:v>
                </c:pt>
                <c:pt idx="4">
                  <c:v>30.0</c:v>
                </c:pt>
              </c:numCache>
            </c:numRef>
          </c:val>
        </c:ser>
        <c:ser>
          <c:idx val="22"/>
          <c:order val="22"/>
          <c:tx>
            <c:strRef>
              <c:f>Sheet4!$A$24</c:f>
              <c:strCache>
                <c:ptCount val="1"/>
                <c:pt idx="0">
                  <c:v>D_0__Eukaryota;D_1__Excavata;D_2__Discoba;D_3__Discicristata;D_8__Phacaceae</c:v>
                </c:pt>
              </c:strCache>
            </c:strRef>
          </c:tx>
          <c:spPr>
            <a:solidFill>
              <a:schemeClr val="accent5">
                <a:lumMod val="8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Sheet4!$B$24:$F$24</c:f>
              <c:numCache>
                <c:formatCode>General</c:formatCode>
                <c:ptCount val="5"/>
                <c:pt idx="0">
                  <c:v>5.0</c:v>
                </c:pt>
                <c:pt idx="1">
                  <c:v>0.0</c:v>
                </c:pt>
                <c:pt idx="2">
                  <c:v>0.0</c:v>
                </c:pt>
                <c:pt idx="3">
                  <c:v>14.0</c:v>
                </c:pt>
                <c:pt idx="4">
                  <c:v>9.0</c:v>
                </c:pt>
              </c:numCache>
            </c:numRef>
          </c:val>
        </c:ser>
        <c:ser>
          <c:idx val="23"/>
          <c:order val="23"/>
          <c:tx>
            <c:strRef>
              <c:f>Sheet4!$A$25</c:f>
              <c:strCache>
                <c:ptCount val="1"/>
                <c:pt idx="0">
                  <c:v>D_0__Eukaryota;D_1__Excavata;D_2__Metamonada;D_3__Preaxostyla;D_4__Trimastix</c:v>
                </c:pt>
              </c:strCache>
            </c:strRef>
          </c:tx>
          <c:spPr>
            <a:solidFill>
              <a:schemeClr val="accent6">
                <a:lumMod val="8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Sheet4!$B$25:$F$25</c:f>
              <c:numCache>
                <c:formatCode>General</c:formatCode>
                <c:ptCount val="5"/>
                <c:pt idx="0">
                  <c:v>0.0</c:v>
                </c:pt>
                <c:pt idx="1">
                  <c:v>0.0</c:v>
                </c:pt>
                <c:pt idx="2">
                  <c:v>0.0</c:v>
                </c:pt>
                <c:pt idx="3">
                  <c:v>4.0</c:v>
                </c:pt>
                <c:pt idx="4">
                  <c:v>0.0</c:v>
                </c:pt>
              </c:numCache>
            </c:numRef>
          </c:val>
        </c:ser>
        <c:ser>
          <c:idx val="24"/>
          <c:order val="24"/>
          <c:tx>
            <c:strRef>
              <c:f>Sheet4!$A$26</c:f>
              <c:strCache>
                <c:ptCount val="1"/>
                <c:pt idx="0">
                  <c:v>D_0__Eukaryota;D_1__Incertae Sedis;D_2__Breviatea;D_3__Breviata;D_4__uncultured eukaryote</c:v>
                </c:pt>
              </c:strCache>
            </c:strRef>
          </c:tx>
          <c:spPr>
            <a:solidFill>
              <a:schemeClr val="accent1">
                <a:lumMod val="60000"/>
                <a:lumOff val="4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Sheet4!$B$26:$F$26</c:f>
              <c:numCache>
                <c:formatCode>General</c:formatCode>
                <c:ptCount val="5"/>
                <c:pt idx="0">
                  <c:v>1.0</c:v>
                </c:pt>
                <c:pt idx="1">
                  <c:v>3.0</c:v>
                </c:pt>
                <c:pt idx="2">
                  <c:v>0.0</c:v>
                </c:pt>
                <c:pt idx="3">
                  <c:v>1.0</c:v>
                </c:pt>
                <c:pt idx="4">
                  <c:v>0.0</c:v>
                </c:pt>
              </c:numCache>
            </c:numRef>
          </c:val>
        </c:ser>
        <c:ser>
          <c:idx val="25"/>
          <c:order val="25"/>
          <c:tx>
            <c:strRef>
              <c:f>Sheet4!$A$27</c:f>
              <c:strCache>
                <c:ptCount val="1"/>
                <c:pt idx="0">
                  <c:v>D_0__Eukaryota;D_1__Opisthokonta;D_2__Holozoa;D_3__Ichthyosporea;D_4__Dermocystida</c:v>
                </c:pt>
              </c:strCache>
            </c:strRef>
          </c:tx>
          <c:spPr>
            <a:solidFill>
              <a:schemeClr val="accent2">
                <a:lumMod val="60000"/>
                <a:lumOff val="4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Sheet4!$B$27:$F$27</c:f>
              <c:numCache>
                <c:formatCode>General</c:formatCode>
                <c:ptCount val="5"/>
                <c:pt idx="0">
                  <c:v>1.0</c:v>
                </c:pt>
                <c:pt idx="1">
                  <c:v>6.0</c:v>
                </c:pt>
                <c:pt idx="2">
                  <c:v>0.0</c:v>
                </c:pt>
                <c:pt idx="3">
                  <c:v>6.0</c:v>
                </c:pt>
                <c:pt idx="4">
                  <c:v>0.0</c:v>
                </c:pt>
              </c:numCache>
            </c:numRef>
          </c:val>
        </c:ser>
        <c:ser>
          <c:idx val="26"/>
          <c:order val="26"/>
          <c:tx>
            <c:strRef>
              <c:f>Sheet4!$A$28</c:f>
              <c:strCache>
                <c:ptCount val="1"/>
                <c:pt idx="0">
                  <c:v>D_0__Eukaryota;D_1__Opisthokonta;D_2__Holozoa;D_3__Ichthyosporea;D_5__Pseudoperkinsidae</c:v>
                </c:pt>
              </c:strCache>
            </c:strRef>
          </c:tx>
          <c:spPr>
            <a:solidFill>
              <a:schemeClr val="accent3">
                <a:lumMod val="60000"/>
                <a:lumOff val="4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Sheet4!$B$28:$F$28</c:f>
              <c:numCache>
                <c:formatCode>General</c:formatCode>
                <c:ptCount val="5"/>
                <c:pt idx="0">
                  <c:v>15.0</c:v>
                </c:pt>
                <c:pt idx="1">
                  <c:v>14.0</c:v>
                </c:pt>
                <c:pt idx="2">
                  <c:v>3.0</c:v>
                </c:pt>
                <c:pt idx="3">
                  <c:v>61.0</c:v>
                </c:pt>
                <c:pt idx="4">
                  <c:v>1.0</c:v>
                </c:pt>
              </c:numCache>
            </c:numRef>
          </c:val>
        </c:ser>
        <c:ser>
          <c:idx val="27"/>
          <c:order val="27"/>
          <c:tx>
            <c:strRef>
              <c:f>Sheet4!$A$29</c:f>
              <c:strCache>
                <c:ptCount val="1"/>
                <c:pt idx="0">
                  <c:v>D_0__Eukaryota;D_1__Opisthokonta;D_2__Holozoa;D_3__Ichthyosporea;Other</c:v>
                </c:pt>
              </c:strCache>
            </c:strRef>
          </c:tx>
          <c:spPr>
            <a:solidFill>
              <a:schemeClr val="accent4">
                <a:lumMod val="60000"/>
                <a:lumOff val="4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Sheet4!$B$29:$F$29</c:f>
              <c:numCache>
                <c:formatCode>General</c:formatCode>
                <c:ptCount val="5"/>
                <c:pt idx="0">
                  <c:v>37.0</c:v>
                </c:pt>
                <c:pt idx="1">
                  <c:v>176.0</c:v>
                </c:pt>
                <c:pt idx="2">
                  <c:v>17.0</c:v>
                </c:pt>
                <c:pt idx="3">
                  <c:v>1542.0</c:v>
                </c:pt>
                <c:pt idx="4">
                  <c:v>4.0</c:v>
                </c:pt>
              </c:numCache>
            </c:numRef>
          </c:val>
        </c:ser>
        <c:ser>
          <c:idx val="28"/>
          <c:order val="28"/>
          <c:tx>
            <c:strRef>
              <c:f>Sheet4!$A$30</c:f>
              <c:strCache>
                <c:ptCount val="1"/>
                <c:pt idx="0">
                  <c:v>D_0__Eukaryota;D_1__Opisthokonta;D_2__Holozoa;D_3__Metazoa;D_5__Craniata</c:v>
                </c:pt>
              </c:strCache>
            </c:strRef>
          </c:tx>
          <c:spPr>
            <a:solidFill>
              <a:schemeClr val="accent5">
                <a:lumMod val="60000"/>
                <a:lumOff val="4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Sheet4!$B$30:$F$30</c:f>
              <c:numCache>
                <c:formatCode>General</c:formatCode>
                <c:ptCount val="5"/>
                <c:pt idx="0">
                  <c:v>181.0</c:v>
                </c:pt>
                <c:pt idx="1">
                  <c:v>6491.0</c:v>
                </c:pt>
                <c:pt idx="2">
                  <c:v>672.0</c:v>
                </c:pt>
                <c:pt idx="3">
                  <c:v>339.0</c:v>
                </c:pt>
                <c:pt idx="4">
                  <c:v>1782.0</c:v>
                </c:pt>
              </c:numCache>
            </c:numRef>
          </c:val>
        </c:ser>
        <c:ser>
          <c:idx val="29"/>
          <c:order val="29"/>
          <c:tx>
            <c:strRef>
              <c:f>Sheet4!$A$31</c:f>
              <c:strCache>
                <c:ptCount val="1"/>
                <c:pt idx="0">
                  <c:v>D_0__Eukaryota;D_1__Opisthokonta;D_2__Holozoa;D_3__Metazoa;D_5__Gastrotricha</c:v>
                </c:pt>
              </c:strCache>
            </c:strRef>
          </c:tx>
          <c:spPr>
            <a:solidFill>
              <a:schemeClr val="accent6">
                <a:lumMod val="60000"/>
                <a:lumOff val="4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Sheet4!$B$31:$F$31</c:f>
              <c:numCache>
                <c:formatCode>General</c:formatCode>
                <c:ptCount val="5"/>
                <c:pt idx="0">
                  <c:v>0.0</c:v>
                </c:pt>
                <c:pt idx="1">
                  <c:v>0.0</c:v>
                </c:pt>
                <c:pt idx="2">
                  <c:v>0.0</c:v>
                </c:pt>
                <c:pt idx="3">
                  <c:v>4.0</c:v>
                </c:pt>
                <c:pt idx="4">
                  <c:v>0.0</c:v>
                </c:pt>
              </c:numCache>
            </c:numRef>
          </c:val>
        </c:ser>
        <c:ser>
          <c:idx val="30"/>
          <c:order val="30"/>
          <c:tx>
            <c:strRef>
              <c:f>Sheet4!$A$32</c:f>
              <c:strCache>
                <c:ptCount val="1"/>
                <c:pt idx="0">
                  <c:v>D_0__Eukaryota;D_1__Opisthokonta;D_2__Holozoa;D_3__Metazoa;D_5__Nematoda</c:v>
                </c:pt>
              </c:strCache>
            </c:strRef>
          </c:tx>
          <c:spPr>
            <a:solidFill>
              <a:schemeClr val="accent1">
                <a:lumMod val="5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Sheet4!$B$32:$F$32</c:f>
              <c:numCache>
                <c:formatCode>General</c:formatCode>
                <c:ptCount val="5"/>
                <c:pt idx="0">
                  <c:v>1.0</c:v>
                </c:pt>
                <c:pt idx="1">
                  <c:v>0.0</c:v>
                </c:pt>
                <c:pt idx="2">
                  <c:v>0.0</c:v>
                </c:pt>
                <c:pt idx="3">
                  <c:v>62.0</c:v>
                </c:pt>
                <c:pt idx="4">
                  <c:v>0.0</c:v>
                </c:pt>
              </c:numCache>
            </c:numRef>
          </c:val>
        </c:ser>
        <c:ser>
          <c:idx val="31"/>
          <c:order val="31"/>
          <c:tx>
            <c:strRef>
              <c:f>Sheet4!$A$33</c:f>
              <c:strCache>
                <c:ptCount val="1"/>
                <c:pt idx="0">
                  <c:v>D_0__Eukaryota;D_1__Opisthokonta;D_2__Holozoa;D_3__Metazoa;D_5__Rotifera</c:v>
                </c:pt>
              </c:strCache>
            </c:strRef>
          </c:tx>
          <c:spPr>
            <a:solidFill>
              <a:schemeClr val="accent2">
                <a:lumMod val="5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Sheet4!$B$33:$F$33</c:f>
              <c:numCache>
                <c:formatCode>General</c:formatCode>
                <c:ptCount val="5"/>
                <c:pt idx="0">
                  <c:v>13095.0</c:v>
                </c:pt>
                <c:pt idx="1">
                  <c:v>5417.0</c:v>
                </c:pt>
                <c:pt idx="2">
                  <c:v>9114.0</c:v>
                </c:pt>
                <c:pt idx="3">
                  <c:v>11888.0</c:v>
                </c:pt>
                <c:pt idx="4">
                  <c:v>11249.0</c:v>
                </c:pt>
              </c:numCache>
            </c:numRef>
          </c:val>
        </c:ser>
        <c:ser>
          <c:idx val="32"/>
          <c:order val="32"/>
          <c:tx>
            <c:strRef>
              <c:f>Sheet4!$A$34</c:f>
              <c:strCache>
                <c:ptCount val="1"/>
                <c:pt idx="0">
                  <c:v>D_0__Eukaryota;D_1__Opisthokonta;D_2__Holozoa;D_3__Metazoa;D_6__Bivalvia</c:v>
                </c:pt>
              </c:strCache>
            </c:strRef>
          </c:tx>
          <c:spPr>
            <a:solidFill>
              <a:schemeClr val="accent3">
                <a:lumMod val="5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Sheet4!$B$34:$F$34</c:f>
              <c:numCache>
                <c:formatCode>General</c:formatCode>
                <c:ptCount val="5"/>
                <c:pt idx="0">
                  <c:v>1.0</c:v>
                </c:pt>
                <c:pt idx="1">
                  <c:v>1.0</c:v>
                </c:pt>
                <c:pt idx="2">
                  <c:v>0.0</c:v>
                </c:pt>
                <c:pt idx="3">
                  <c:v>0.0</c:v>
                </c:pt>
                <c:pt idx="4">
                  <c:v>0.0</c:v>
                </c:pt>
              </c:numCache>
            </c:numRef>
          </c:val>
        </c:ser>
        <c:ser>
          <c:idx val="33"/>
          <c:order val="33"/>
          <c:tx>
            <c:strRef>
              <c:f>Sheet4!$A$35</c:f>
              <c:strCache>
                <c:ptCount val="1"/>
                <c:pt idx="0">
                  <c:v>D_0__Eukaryota;D_1__Opisthokonta;D_2__Holozoa;D_3__Metazoa;D_6__Chelicerata</c:v>
                </c:pt>
              </c:strCache>
            </c:strRef>
          </c:tx>
          <c:spPr>
            <a:solidFill>
              <a:schemeClr val="accent4">
                <a:lumMod val="5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Sheet4!$B$35:$F$35</c:f>
              <c:numCache>
                <c:formatCode>General</c:formatCode>
                <c:ptCount val="5"/>
                <c:pt idx="0">
                  <c:v>0.0</c:v>
                </c:pt>
                <c:pt idx="1">
                  <c:v>2.0</c:v>
                </c:pt>
                <c:pt idx="2">
                  <c:v>0.0</c:v>
                </c:pt>
                <c:pt idx="3">
                  <c:v>0.0</c:v>
                </c:pt>
                <c:pt idx="4">
                  <c:v>0.0</c:v>
                </c:pt>
              </c:numCache>
            </c:numRef>
          </c:val>
        </c:ser>
        <c:ser>
          <c:idx val="34"/>
          <c:order val="34"/>
          <c:tx>
            <c:strRef>
              <c:f>Sheet4!$A$36</c:f>
              <c:strCache>
                <c:ptCount val="1"/>
                <c:pt idx="0">
                  <c:v>D_0__Eukaryota;D_1__Opisthokonta;D_2__Holozoa;D_3__Metazoa;D_6__Chromadorea</c:v>
                </c:pt>
              </c:strCache>
            </c:strRef>
          </c:tx>
          <c:spPr>
            <a:solidFill>
              <a:schemeClr val="accent5">
                <a:lumMod val="5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Sheet4!$B$36:$F$36</c:f>
              <c:numCache>
                <c:formatCode>General</c:formatCode>
                <c:ptCount val="5"/>
                <c:pt idx="0">
                  <c:v>17.0</c:v>
                </c:pt>
                <c:pt idx="1">
                  <c:v>766.0</c:v>
                </c:pt>
                <c:pt idx="2">
                  <c:v>35.0</c:v>
                </c:pt>
                <c:pt idx="3">
                  <c:v>120.0</c:v>
                </c:pt>
                <c:pt idx="4">
                  <c:v>40.0</c:v>
                </c:pt>
              </c:numCache>
            </c:numRef>
          </c:val>
        </c:ser>
        <c:ser>
          <c:idx val="35"/>
          <c:order val="35"/>
          <c:tx>
            <c:strRef>
              <c:f>Sheet4!$A$37</c:f>
              <c:strCache>
                <c:ptCount val="1"/>
                <c:pt idx="0">
                  <c:v>D_0__Eukaryota;D_1__Opisthokonta;D_2__Holozoa;D_3__Metazoa;D_6__Crustacea</c:v>
                </c:pt>
              </c:strCache>
            </c:strRef>
          </c:tx>
          <c:spPr>
            <a:solidFill>
              <a:schemeClr val="accent6">
                <a:lumMod val="5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Sheet4!$B$37:$F$37</c:f>
              <c:numCache>
                <c:formatCode>General</c:formatCode>
                <c:ptCount val="5"/>
                <c:pt idx="0">
                  <c:v>178.0</c:v>
                </c:pt>
                <c:pt idx="1">
                  <c:v>999.0</c:v>
                </c:pt>
                <c:pt idx="2">
                  <c:v>447.0</c:v>
                </c:pt>
                <c:pt idx="3">
                  <c:v>235.0</c:v>
                </c:pt>
                <c:pt idx="4">
                  <c:v>373.0</c:v>
                </c:pt>
              </c:numCache>
            </c:numRef>
          </c:val>
        </c:ser>
        <c:ser>
          <c:idx val="36"/>
          <c:order val="36"/>
          <c:tx>
            <c:strRef>
              <c:f>Sheet4!$A$38</c:f>
              <c:strCache>
                <c:ptCount val="1"/>
                <c:pt idx="0">
                  <c:v>D_0__Eukaryota;D_1__Opisthokonta;D_2__Holozoa;D_3__Metazoa;D_6__Enoplea</c:v>
                </c:pt>
              </c:strCache>
            </c:strRef>
          </c:tx>
          <c:spPr>
            <a:solidFill>
              <a:schemeClr val="accent1">
                <a:lumMod val="70000"/>
                <a:lumOff val="3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Sheet4!$B$38:$F$38</c:f>
              <c:numCache>
                <c:formatCode>General</c:formatCode>
                <c:ptCount val="5"/>
                <c:pt idx="0">
                  <c:v>4.0</c:v>
                </c:pt>
                <c:pt idx="1">
                  <c:v>420.0</c:v>
                </c:pt>
                <c:pt idx="2">
                  <c:v>79.0</c:v>
                </c:pt>
                <c:pt idx="3">
                  <c:v>10.0</c:v>
                </c:pt>
                <c:pt idx="4">
                  <c:v>0.0</c:v>
                </c:pt>
              </c:numCache>
            </c:numRef>
          </c:val>
        </c:ser>
        <c:ser>
          <c:idx val="37"/>
          <c:order val="37"/>
          <c:tx>
            <c:strRef>
              <c:f>Sheet4!$A$39</c:f>
              <c:strCache>
                <c:ptCount val="1"/>
                <c:pt idx="0">
                  <c:v>D_0__Eukaryota;D_1__Opisthokonta;D_2__Holozoa;D_3__Metazoa;D_6__Hexapoda</c:v>
                </c:pt>
              </c:strCache>
            </c:strRef>
          </c:tx>
          <c:spPr>
            <a:solidFill>
              <a:schemeClr val="accent2">
                <a:lumMod val="70000"/>
                <a:lumOff val="3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Sheet4!$B$39:$F$39</c:f>
              <c:numCache>
                <c:formatCode>General</c:formatCode>
                <c:ptCount val="5"/>
                <c:pt idx="0">
                  <c:v>91.0</c:v>
                </c:pt>
                <c:pt idx="1">
                  <c:v>3.0</c:v>
                </c:pt>
                <c:pt idx="2">
                  <c:v>1.0</c:v>
                </c:pt>
                <c:pt idx="3">
                  <c:v>129.0</c:v>
                </c:pt>
                <c:pt idx="4">
                  <c:v>5.0</c:v>
                </c:pt>
              </c:numCache>
            </c:numRef>
          </c:val>
        </c:ser>
        <c:ser>
          <c:idx val="38"/>
          <c:order val="38"/>
          <c:tx>
            <c:strRef>
              <c:f>Sheet4!$A$40</c:f>
              <c:strCache>
                <c:ptCount val="1"/>
                <c:pt idx="0">
                  <c:v>D_0__Eukaryota;D_1__Opisthokonta;D_2__Holozoa;D_3__Metazoa;D_6__Myriapoda</c:v>
                </c:pt>
              </c:strCache>
            </c:strRef>
          </c:tx>
          <c:spPr>
            <a:solidFill>
              <a:schemeClr val="accent3">
                <a:lumMod val="70000"/>
                <a:lumOff val="3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Sheet4!$B$40:$F$40</c:f>
              <c:numCache>
                <c:formatCode>General</c:formatCode>
                <c:ptCount val="5"/>
                <c:pt idx="0">
                  <c:v>0.0</c:v>
                </c:pt>
                <c:pt idx="1">
                  <c:v>15.0</c:v>
                </c:pt>
                <c:pt idx="2">
                  <c:v>0.0</c:v>
                </c:pt>
                <c:pt idx="3">
                  <c:v>0.0</c:v>
                </c:pt>
                <c:pt idx="4">
                  <c:v>0.0</c:v>
                </c:pt>
              </c:numCache>
            </c:numRef>
          </c:val>
        </c:ser>
        <c:ser>
          <c:idx val="39"/>
          <c:order val="39"/>
          <c:tx>
            <c:strRef>
              <c:f>Sheet4!$A$41</c:f>
              <c:strCache>
                <c:ptCount val="1"/>
                <c:pt idx="0">
                  <c:v>D_0__Eukaryota;D_1__Opisthokonta;D_2__Holozoa;D_3__Metazoa;D_6__Turbellaria</c:v>
                </c:pt>
              </c:strCache>
            </c:strRef>
          </c:tx>
          <c:spPr>
            <a:solidFill>
              <a:schemeClr val="accent4">
                <a:lumMod val="70000"/>
                <a:lumOff val="3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Sheet4!$B$41:$F$41</c:f>
              <c:numCache>
                <c:formatCode>General</c:formatCode>
                <c:ptCount val="5"/>
                <c:pt idx="0">
                  <c:v>1622.0</c:v>
                </c:pt>
                <c:pt idx="1">
                  <c:v>462.0</c:v>
                </c:pt>
                <c:pt idx="2">
                  <c:v>165.0</c:v>
                </c:pt>
                <c:pt idx="3">
                  <c:v>1.0</c:v>
                </c:pt>
                <c:pt idx="4">
                  <c:v>44.0</c:v>
                </c:pt>
              </c:numCache>
            </c:numRef>
          </c:val>
        </c:ser>
        <c:ser>
          <c:idx val="40"/>
          <c:order val="40"/>
          <c:tx>
            <c:strRef>
              <c:f>Sheet4!$A$42</c:f>
              <c:strCache>
                <c:ptCount val="1"/>
                <c:pt idx="0">
                  <c:v>D_0__Eukaryota;D_1__Opisthokonta;D_2__Holozoa;D_3__Metazoa;Other</c:v>
                </c:pt>
              </c:strCache>
            </c:strRef>
          </c:tx>
          <c:spPr>
            <a:solidFill>
              <a:schemeClr val="accent5">
                <a:lumMod val="70000"/>
                <a:lumOff val="3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Sheet4!$B$42:$F$42</c:f>
              <c:numCache>
                <c:formatCode>General</c:formatCode>
                <c:ptCount val="5"/>
                <c:pt idx="0">
                  <c:v>89.0</c:v>
                </c:pt>
                <c:pt idx="1">
                  <c:v>16.0</c:v>
                </c:pt>
                <c:pt idx="2">
                  <c:v>0.0</c:v>
                </c:pt>
                <c:pt idx="3">
                  <c:v>0.0</c:v>
                </c:pt>
                <c:pt idx="4">
                  <c:v>0.0</c:v>
                </c:pt>
              </c:numCache>
            </c:numRef>
          </c:val>
        </c:ser>
        <c:ser>
          <c:idx val="41"/>
          <c:order val="41"/>
          <c:tx>
            <c:strRef>
              <c:f>Sheet4!$A$43</c:f>
              <c:strCache>
                <c:ptCount val="1"/>
                <c:pt idx="0">
                  <c:v>D_0__Eukaryota;D_1__Opisthokonta;D_2__Nucletmycea;D_3__Discicristoidea;D_5__Fonticulidae</c:v>
                </c:pt>
              </c:strCache>
            </c:strRef>
          </c:tx>
          <c:spPr>
            <a:solidFill>
              <a:schemeClr val="accent6">
                <a:lumMod val="70000"/>
                <a:lumOff val="3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Sheet4!$B$43:$F$43</c:f>
              <c:numCache>
                <c:formatCode>General</c:formatCode>
                <c:ptCount val="5"/>
                <c:pt idx="0">
                  <c:v>0.0</c:v>
                </c:pt>
                <c:pt idx="1">
                  <c:v>2.0</c:v>
                </c:pt>
                <c:pt idx="2">
                  <c:v>0.0</c:v>
                </c:pt>
                <c:pt idx="3">
                  <c:v>0.0</c:v>
                </c:pt>
                <c:pt idx="4">
                  <c:v>0.0</c:v>
                </c:pt>
              </c:numCache>
            </c:numRef>
          </c:val>
        </c:ser>
        <c:ser>
          <c:idx val="42"/>
          <c:order val="42"/>
          <c:tx>
            <c:strRef>
              <c:f>Sheet4!$A$44</c:f>
              <c:strCache>
                <c:ptCount val="1"/>
                <c:pt idx="0">
                  <c:v>D_0__Eukaryota;D_1__Opisthokonta;D_2__Nucletmycea;D_3__Fungi;D_4__Dikarya</c:v>
                </c:pt>
              </c:strCache>
            </c:strRef>
          </c:tx>
          <c:spPr>
            <a:solidFill>
              <a:schemeClr val="accent1">
                <a:lumMod val="7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Sheet4!$B$44:$F$44</c:f>
              <c:numCache>
                <c:formatCode>General</c:formatCode>
                <c:ptCount val="5"/>
                <c:pt idx="0">
                  <c:v>54.0</c:v>
                </c:pt>
                <c:pt idx="1">
                  <c:v>140.0</c:v>
                </c:pt>
                <c:pt idx="2">
                  <c:v>18.0</c:v>
                </c:pt>
                <c:pt idx="3">
                  <c:v>103.0</c:v>
                </c:pt>
                <c:pt idx="4">
                  <c:v>91.0</c:v>
                </c:pt>
              </c:numCache>
            </c:numRef>
          </c:val>
        </c:ser>
        <c:ser>
          <c:idx val="43"/>
          <c:order val="43"/>
          <c:tx>
            <c:strRef>
              <c:f>Sheet4!$A$45</c:f>
              <c:strCache>
                <c:ptCount val="1"/>
                <c:pt idx="0">
                  <c:v>D_0__Eukaryota;D_1__Opisthokonta;D_2__Nucletmycea;D_3__Fungi;D_6__Chytridiomycetes</c:v>
                </c:pt>
              </c:strCache>
            </c:strRef>
          </c:tx>
          <c:spPr>
            <a:solidFill>
              <a:schemeClr val="accent2">
                <a:lumMod val="7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Sheet4!$B$45:$F$45</c:f>
              <c:numCache>
                <c:formatCode>General</c:formatCode>
                <c:ptCount val="5"/>
                <c:pt idx="0">
                  <c:v>37.0</c:v>
                </c:pt>
                <c:pt idx="1">
                  <c:v>22.0</c:v>
                </c:pt>
                <c:pt idx="2">
                  <c:v>9.0</c:v>
                </c:pt>
                <c:pt idx="3">
                  <c:v>130.0</c:v>
                </c:pt>
                <c:pt idx="4">
                  <c:v>15.0</c:v>
                </c:pt>
              </c:numCache>
            </c:numRef>
          </c:val>
        </c:ser>
        <c:ser>
          <c:idx val="44"/>
          <c:order val="44"/>
          <c:tx>
            <c:strRef>
              <c:f>Sheet4!$A$46</c:f>
              <c:strCache>
                <c:ptCount val="1"/>
                <c:pt idx="0">
                  <c:v>D_0__Eukaryota;D_1__Opisthokonta;D_2__Nucletmycea;D_3__Fungi;D_6__Incertae Sedis</c:v>
                </c:pt>
              </c:strCache>
            </c:strRef>
          </c:tx>
          <c:spPr>
            <a:solidFill>
              <a:schemeClr val="accent3">
                <a:lumMod val="7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Sheet4!$B$46:$F$46</c:f>
              <c:numCache>
                <c:formatCode>General</c:formatCode>
                <c:ptCount val="5"/>
                <c:pt idx="0">
                  <c:v>1.0</c:v>
                </c:pt>
                <c:pt idx="1">
                  <c:v>1.0</c:v>
                </c:pt>
                <c:pt idx="2">
                  <c:v>0.0</c:v>
                </c:pt>
                <c:pt idx="3">
                  <c:v>0.0</c:v>
                </c:pt>
                <c:pt idx="4">
                  <c:v>0.0</c:v>
                </c:pt>
              </c:numCache>
            </c:numRef>
          </c:val>
        </c:ser>
        <c:ser>
          <c:idx val="45"/>
          <c:order val="45"/>
          <c:tx>
            <c:strRef>
              <c:f>Sheet4!$A$47</c:f>
              <c:strCache>
                <c:ptCount val="1"/>
                <c:pt idx="0">
                  <c:v>D_0__Eukaryota;D_1__Opisthokonta;D_2__Nucletmycea;D_3__Fungi;D_6__Monoblepharidomycetes</c:v>
                </c:pt>
              </c:strCache>
            </c:strRef>
          </c:tx>
          <c:spPr>
            <a:solidFill>
              <a:schemeClr val="accent4">
                <a:lumMod val="7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Sheet4!$B$47:$F$47</c:f>
              <c:numCache>
                <c:formatCode>General</c:formatCode>
                <c:ptCount val="5"/>
                <c:pt idx="0">
                  <c:v>0.0</c:v>
                </c:pt>
                <c:pt idx="1">
                  <c:v>0.0</c:v>
                </c:pt>
                <c:pt idx="2">
                  <c:v>0.0</c:v>
                </c:pt>
                <c:pt idx="3">
                  <c:v>0.0</c:v>
                </c:pt>
                <c:pt idx="4">
                  <c:v>11.0</c:v>
                </c:pt>
              </c:numCache>
            </c:numRef>
          </c:val>
        </c:ser>
        <c:ser>
          <c:idx val="46"/>
          <c:order val="46"/>
          <c:tx>
            <c:strRef>
              <c:f>Sheet4!$A$48</c:f>
              <c:strCache>
                <c:ptCount val="1"/>
                <c:pt idx="0">
                  <c:v>D_0__Eukaryota;D_1__Opisthokonta;D_2__Nucletmycea;D_3__Fungi;D_7__Dothideomycetes</c:v>
                </c:pt>
              </c:strCache>
            </c:strRef>
          </c:tx>
          <c:spPr>
            <a:solidFill>
              <a:schemeClr val="accent5">
                <a:lumMod val="7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Sheet4!$B$48:$F$48</c:f>
              <c:numCache>
                <c:formatCode>General</c:formatCode>
                <c:ptCount val="5"/>
                <c:pt idx="0">
                  <c:v>22.0</c:v>
                </c:pt>
                <c:pt idx="1">
                  <c:v>111.0</c:v>
                </c:pt>
                <c:pt idx="2">
                  <c:v>23.0</c:v>
                </c:pt>
                <c:pt idx="3">
                  <c:v>58.0</c:v>
                </c:pt>
                <c:pt idx="4">
                  <c:v>3.0</c:v>
                </c:pt>
              </c:numCache>
            </c:numRef>
          </c:val>
        </c:ser>
        <c:ser>
          <c:idx val="47"/>
          <c:order val="47"/>
          <c:tx>
            <c:strRef>
              <c:f>Sheet4!$A$49</c:f>
              <c:strCache>
                <c:ptCount val="1"/>
                <c:pt idx="0">
                  <c:v>D_0__Eukaryota;D_1__Opisthokonta;D_2__Nucletmycea;D_3__Fungi;D_7__Rhizophydiales</c:v>
                </c:pt>
              </c:strCache>
            </c:strRef>
          </c:tx>
          <c:spPr>
            <a:solidFill>
              <a:schemeClr val="accent6">
                <a:lumMod val="7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Sheet4!$B$49:$F$49</c:f>
              <c:numCache>
                <c:formatCode>General</c:formatCode>
                <c:ptCount val="5"/>
                <c:pt idx="0">
                  <c:v>3.0</c:v>
                </c:pt>
                <c:pt idx="1">
                  <c:v>0.0</c:v>
                </c:pt>
                <c:pt idx="2">
                  <c:v>0.0</c:v>
                </c:pt>
                <c:pt idx="3">
                  <c:v>0.0</c:v>
                </c:pt>
                <c:pt idx="4">
                  <c:v>0.0</c:v>
                </c:pt>
              </c:numCache>
            </c:numRef>
          </c:val>
        </c:ser>
        <c:ser>
          <c:idx val="48"/>
          <c:order val="48"/>
          <c:tx>
            <c:strRef>
              <c:f>Sheet4!$A$50</c:f>
              <c:strCache>
                <c:ptCount val="1"/>
                <c:pt idx="0">
                  <c:v>D_0__Eukaryota;D_1__Opisthokonta;D_2__Nucletmycea;D_3__Fungi;D_7__Ustilaginomycetes</c:v>
                </c:pt>
              </c:strCache>
            </c:strRef>
          </c:tx>
          <c:spPr>
            <a:solidFill>
              <a:schemeClr val="accent1">
                <a:lumMod val="50000"/>
                <a:lumOff val="5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Sheet4!$B$50:$F$50</c:f>
              <c:numCache>
                <c:formatCode>General</c:formatCode>
                <c:ptCount val="5"/>
                <c:pt idx="0">
                  <c:v>2.0</c:v>
                </c:pt>
                <c:pt idx="1">
                  <c:v>4.0</c:v>
                </c:pt>
                <c:pt idx="2">
                  <c:v>3.0</c:v>
                </c:pt>
                <c:pt idx="3">
                  <c:v>0.0</c:v>
                </c:pt>
                <c:pt idx="4">
                  <c:v>5.0</c:v>
                </c:pt>
              </c:numCache>
            </c:numRef>
          </c:val>
        </c:ser>
        <c:ser>
          <c:idx val="49"/>
          <c:order val="49"/>
          <c:tx>
            <c:strRef>
              <c:f>Sheet4!$A$51</c:f>
              <c:strCache>
                <c:ptCount val="1"/>
                <c:pt idx="0">
                  <c:v>D_0__Eukaryota;D_1__Opisthokonta;D_2__Nucletmycea;D_3__Fungi;D_8__Chytridiaceae</c:v>
                </c:pt>
              </c:strCache>
            </c:strRef>
          </c:tx>
          <c:spPr>
            <a:solidFill>
              <a:schemeClr val="accent2">
                <a:lumMod val="50000"/>
                <a:lumOff val="5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Sheet4!$B$51:$F$51</c:f>
              <c:numCache>
                <c:formatCode>General</c:formatCode>
                <c:ptCount val="5"/>
                <c:pt idx="0">
                  <c:v>2.0</c:v>
                </c:pt>
                <c:pt idx="1">
                  <c:v>0.0</c:v>
                </c:pt>
                <c:pt idx="2">
                  <c:v>0.0</c:v>
                </c:pt>
                <c:pt idx="3">
                  <c:v>0.0</c:v>
                </c:pt>
                <c:pt idx="4">
                  <c:v>0.0</c:v>
                </c:pt>
              </c:numCache>
            </c:numRef>
          </c:val>
        </c:ser>
        <c:ser>
          <c:idx val="50"/>
          <c:order val="50"/>
          <c:tx>
            <c:strRef>
              <c:f>Sheet4!$A$52</c:f>
              <c:strCache>
                <c:ptCount val="1"/>
                <c:pt idx="0">
                  <c:v>D_0__Eukaryota;D_1__Opisthokonta;D_2__Nucletmycea;D_3__Fungi;D_8__Incertae Sedis</c:v>
                </c:pt>
              </c:strCache>
            </c:strRef>
          </c:tx>
          <c:spPr>
            <a:solidFill>
              <a:schemeClr val="accent3">
                <a:lumMod val="50000"/>
                <a:lumOff val="5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Sheet4!$B$52:$F$52</c:f>
              <c:numCache>
                <c:formatCode>General</c:formatCode>
                <c:ptCount val="5"/>
                <c:pt idx="0">
                  <c:v>1.0</c:v>
                </c:pt>
                <c:pt idx="1">
                  <c:v>2.0</c:v>
                </c:pt>
                <c:pt idx="2">
                  <c:v>2.0</c:v>
                </c:pt>
                <c:pt idx="3">
                  <c:v>0.0</c:v>
                </c:pt>
                <c:pt idx="4">
                  <c:v>32.0</c:v>
                </c:pt>
              </c:numCache>
            </c:numRef>
          </c:val>
        </c:ser>
        <c:ser>
          <c:idx val="51"/>
          <c:order val="51"/>
          <c:tx>
            <c:strRef>
              <c:f>Sheet4!$A$53</c:f>
              <c:strCache>
                <c:ptCount val="1"/>
                <c:pt idx="0">
                  <c:v>D_0__Eukaryota;D_1__Opisthokonta;D_2__Nucletmycea;D_3__Fungi;D_8__Mucoraceae</c:v>
                </c:pt>
              </c:strCache>
            </c:strRef>
          </c:tx>
          <c:spPr>
            <a:solidFill>
              <a:schemeClr val="accent4">
                <a:lumMod val="50000"/>
                <a:lumOff val="5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Sheet4!$B$53:$F$53</c:f>
              <c:numCache>
                <c:formatCode>General</c:formatCode>
                <c:ptCount val="5"/>
                <c:pt idx="0">
                  <c:v>28.0</c:v>
                </c:pt>
                <c:pt idx="1">
                  <c:v>16.0</c:v>
                </c:pt>
                <c:pt idx="2">
                  <c:v>7.0</c:v>
                </c:pt>
                <c:pt idx="3">
                  <c:v>18.0</c:v>
                </c:pt>
                <c:pt idx="4">
                  <c:v>2.0</c:v>
                </c:pt>
              </c:numCache>
            </c:numRef>
          </c:val>
        </c:ser>
        <c:ser>
          <c:idx val="52"/>
          <c:order val="52"/>
          <c:tx>
            <c:strRef>
              <c:f>Sheet4!$A$54</c:f>
              <c:strCache>
                <c:ptCount val="1"/>
                <c:pt idx="0">
                  <c:v>D_0__Eukaryota;D_1__Opisthokonta;D_2__Nucletmycea;D_3__Fungi;D_8__Olpidiaceae</c:v>
                </c:pt>
              </c:strCache>
            </c:strRef>
          </c:tx>
          <c:spPr>
            <a:solidFill>
              <a:schemeClr val="accent5">
                <a:lumMod val="50000"/>
                <a:lumOff val="5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Sheet4!$B$54:$F$54</c:f>
              <c:numCache>
                <c:formatCode>General</c:formatCode>
                <c:ptCount val="5"/>
                <c:pt idx="0">
                  <c:v>3.0</c:v>
                </c:pt>
                <c:pt idx="1">
                  <c:v>1.0</c:v>
                </c:pt>
                <c:pt idx="2">
                  <c:v>0.0</c:v>
                </c:pt>
                <c:pt idx="3">
                  <c:v>0.0</c:v>
                </c:pt>
                <c:pt idx="4">
                  <c:v>3.0</c:v>
                </c:pt>
              </c:numCache>
            </c:numRef>
          </c:val>
        </c:ser>
        <c:ser>
          <c:idx val="53"/>
          <c:order val="53"/>
          <c:tx>
            <c:strRef>
              <c:f>Sheet4!$A$55</c:f>
              <c:strCache>
                <c:ptCount val="1"/>
                <c:pt idx="0">
                  <c:v>D_0__Eukaryota;D_1__Opisthokonta;D_2__Nucletmycea;D_3__Fungi;D_8__Rhizophlyctidaceae</c:v>
                </c:pt>
              </c:strCache>
            </c:strRef>
          </c:tx>
          <c:spPr>
            <a:solidFill>
              <a:schemeClr val="accent6">
                <a:lumMod val="50000"/>
                <a:lumOff val="5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Sheet4!$B$55:$F$55</c:f>
              <c:numCache>
                <c:formatCode>General</c:formatCode>
                <c:ptCount val="5"/>
                <c:pt idx="0">
                  <c:v>2.0</c:v>
                </c:pt>
                <c:pt idx="1">
                  <c:v>1.0</c:v>
                </c:pt>
                <c:pt idx="2">
                  <c:v>0.0</c:v>
                </c:pt>
                <c:pt idx="3">
                  <c:v>1.0</c:v>
                </c:pt>
                <c:pt idx="4">
                  <c:v>0.0</c:v>
                </c:pt>
              </c:numCache>
            </c:numRef>
          </c:val>
        </c:ser>
        <c:ser>
          <c:idx val="54"/>
          <c:order val="54"/>
          <c:tx>
            <c:strRef>
              <c:f>Sheet4!$A$56</c:f>
              <c:strCache>
                <c:ptCount val="1"/>
                <c:pt idx="0">
                  <c:v>D_0__Eukaryota;D_1__Opisthokonta;D_2__Nucletmycea;D_3__Fungi;D_9__Incertae Sedis</c:v>
                </c:pt>
              </c:strCache>
            </c:strRef>
          </c:tx>
          <c:spPr>
            <a:solidFill>
              <a:schemeClr val="accent1"/>
            </a:solidFill>
            <a:ln>
              <a:noFill/>
            </a:ln>
            <a:effectLst/>
          </c:spPr>
          <c:invertIfNegative val="0"/>
          <c:cat>
            <c:strRef>
              <c:f>Sheet4!$B$1:$F$1</c:f>
              <c:strCache>
                <c:ptCount val="5"/>
                <c:pt idx="0">
                  <c:v>tx1</c:v>
                </c:pt>
                <c:pt idx="1">
                  <c:v>tx2</c:v>
                </c:pt>
                <c:pt idx="2">
                  <c:v>tx3</c:v>
                </c:pt>
                <c:pt idx="3">
                  <c:v>tx4</c:v>
                </c:pt>
                <c:pt idx="4">
                  <c:v>tx5</c:v>
                </c:pt>
              </c:strCache>
            </c:strRef>
          </c:cat>
          <c:val>
            <c:numRef>
              <c:f>Sheet4!$B$56:$F$56</c:f>
              <c:numCache>
                <c:formatCode>General</c:formatCode>
                <c:ptCount val="5"/>
                <c:pt idx="0">
                  <c:v>1.0</c:v>
                </c:pt>
                <c:pt idx="1">
                  <c:v>1.0</c:v>
                </c:pt>
                <c:pt idx="2">
                  <c:v>9.0</c:v>
                </c:pt>
                <c:pt idx="3">
                  <c:v>2.0</c:v>
                </c:pt>
                <c:pt idx="4">
                  <c:v>5.0</c:v>
                </c:pt>
              </c:numCache>
            </c:numRef>
          </c:val>
        </c:ser>
        <c:ser>
          <c:idx val="55"/>
          <c:order val="55"/>
          <c:tx>
            <c:strRef>
              <c:f>Sheet4!$A$57</c:f>
              <c:strCache>
                <c:ptCount val="1"/>
                <c:pt idx="0">
                  <c:v>D_0__Eukaryota;D_1__Opisthokonta;D_2__Nucletmycea;D_3__Fungi;D_9__Pezizaceae</c:v>
                </c:pt>
              </c:strCache>
            </c:strRef>
          </c:tx>
          <c:spPr>
            <a:solidFill>
              <a:schemeClr val="accent2"/>
            </a:solidFill>
            <a:ln>
              <a:noFill/>
            </a:ln>
            <a:effectLst/>
          </c:spPr>
          <c:invertIfNegative val="0"/>
          <c:cat>
            <c:strRef>
              <c:f>Sheet4!$B$1:$F$1</c:f>
              <c:strCache>
                <c:ptCount val="5"/>
                <c:pt idx="0">
                  <c:v>tx1</c:v>
                </c:pt>
                <c:pt idx="1">
                  <c:v>tx2</c:v>
                </c:pt>
                <c:pt idx="2">
                  <c:v>tx3</c:v>
                </c:pt>
                <c:pt idx="3">
                  <c:v>tx4</c:v>
                </c:pt>
                <c:pt idx="4">
                  <c:v>tx5</c:v>
                </c:pt>
              </c:strCache>
            </c:strRef>
          </c:cat>
          <c:val>
            <c:numRef>
              <c:f>Sheet4!$B$57:$F$57</c:f>
              <c:numCache>
                <c:formatCode>General</c:formatCode>
                <c:ptCount val="5"/>
                <c:pt idx="0">
                  <c:v>4.0</c:v>
                </c:pt>
                <c:pt idx="1">
                  <c:v>4.0</c:v>
                </c:pt>
                <c:pt idx="2">
                  <c:v>1.0</c:v>
                </c:pt>
                <c:pt idx="3">
                  <c:v>1.0</c:v>
                </c:pt>
                <c:pt idx="4">
                  <c:v>0.0</c:v>
                </c:pt>
              </c:numCache>
            </c:numRef>
          </c:val>
        </c:ser>
        <c:ser>
          <c:idx val="56"/>
          <c:order val="56"/>
          <c:tx>
            <c:strRef>
              <c:f>Sheet4!$A$58</c:f>
              <c:strCache>
                <c:ptCount val="1"/>
                <c:pt idx="0">
                  <c:v>D_0__Eukaryota;D_1__Opisthokonta;D_2__Nucletmycea;D_3__Fungi;D_9__Tremellaceae</c:v>
                </c:pt>
              </c:strCache>
            </c:strRef>
          </c:tx>
          <c:spPr>
            <a:solidFill>
              <a:schemeClr val="accent3"/>
            </a:solidFill>
            <a:ln>
              <a:noFill/>
            </a:ln>
            <a:effectLst/>
          </c:spPr>
          <c:invertIfNegative val="0"/>
          <c:cat>
            <c:strRef>
              <c:f>Sheet4!$B$1:$F$1</c:f>
              <c:strCache>
                <c:ptCount val="5"/>
                <c:pt idx="0">
                  <c:v>tx1</c:v>
                </c:pt>
                <c:pt idx="1">
                  <c:v>tx2</c:v>
                </c:pt>
                <c:pt idx="2">
                  <c:v>tx3</c:v>
                </c:pt>
                <c:pt idx="3">
                  <c:v>tx4</c:v>
                </c:pt>
                <c:pt idx="4">
                  <c:v>tx5</c:v>
                </c:pt>
              </c:strCache>
            </c:strRef>
          </c:cat>
          <c:val>
            <c:numRef>
              <c:f>Sheet4!$B$58:$F$58</c:f>
              <c:numCache>
                <c:formatCode>General</c:formatCode>
                <c:ptCount val="5"/>
                <c:pt idx="0">
                  <c:v>0.0</c:v>
                </c:pt>
                <c:pt idx="1">
                  <c:v>20.0</c:v>
                </c:pt>
                <c:pt idx="2">
                  <c:v>4.0</c:v>
                </c:pt>
                <c:pt idx="3">
                  <c:v>0.0</c:v>
                </c:pt>
                <c:pt idx="4">
                  <c:v>1.0</c:v>
                </c:pt>
              </c:numCache>
            </c:numRef>
          </c:val>
        </c:ser>
        <c:ser>
          <c:idx val="57"/>
          <c:order val="57"/>
          <c:tx>
            <c:strRef>
              <c:f>Sheet4!$A$59</c:f>
              <c:strCache>
                <c:ptCount val="1"/>
                <c:pt idx="0">
                  <c:v>D_0__Eukaryota;D_1__Opisthokonta;D_2__Nucletmycea;D_3__Fungi;Other</c:v>
                </c:pt>
              </c:strCache>
            </c:strRef>
          </c:tx>
          <c:spPr>
            <a:solidFill>
              <a:schemeClr val="accent4"/>
            </a:solidFill>
            <a:ln>
              <a:noFill/>
            </a:ln>
            <a:effectLst/>
          </c:spPr>
          <c:invertIfNegative val="0"/>
          <c:cat>
            <c:strRef>
              <c:f>Sheet4!$B$1:$F$1</c:f>
              <c:strCache>
                <c:ptCount val="5"/>
                <c:pt idx="0">
                  <c:v>tx1</c:v>
                </c:pt>
                <c:pt idx="1">
                  <c:v>tx2</c:v>
                </c:pt>
                <c:pt idx="2">
                  <c:v>tx3</c:v>
                </c:pt>
                <c:pt idx="3">
                  <c:v>tx4</c:v>
                </c:pt>
                <c:pt idx="4">
                  <c:v>tx5</c:v>
                </c:pt>
              </c:strCache>
            </c:strRef>
          </c:cat>
          <c:val>
            <c:numRef>
              <c:f>Sheet4!$B$59:$F$59</c:f>
              <c:numCache>
                <c:formatCode>General</c:formatCode>
                <c:ptCount val="5"/>
                <c:pt idx="0">
                  <c:v>24.0</c:v>
                </c:pt>
                <c:pt idx="1">
                  <c:v>70.0</c:v>
                </c:pt>
                <c:pt idx="2">
                  <c:v>222.0</c:v>
                </c:pt>
                <c:pt idx="3">
                  <c:v>104.0</c:v>
                </c:pt>
                <c:pt idx="4">
                  <c:v>43.0</c:v>
                </c:pt>
              </c:numCache>
            </c:numRef>
          </c:val>
        </c:ser>
        <c:ser>
          <c:idx val="58"/>
          <c:order val="58"/>
          <c:tx>
            <c:strRef>
              <c:f>Sheet4!$A$60</c:f>
              <c:strCache>
                <c:ptCount val="1"/>
                <c:pt idx="0">
                  <c:v>D_0__Eukaryota;D_1__Opisthokonta;D_2__Nucletmycea;D_3__LKM11;D_4__invertebrate environmental sample</c:v>
                </c:pt>
              </c:strCache>
            </c:strRef>
          </c:tx>
          <c:spPr>
            <a:solidFill>
              <a:schemeClr val="accent5"/>
            </a:solidFill>
            <a:ln>
              <a:noFill/>
            </a:ln>
            <a:effectLst/>
          </c:spPr>
          <c:invertIfNegative val="0"/>
          <c:cat>
            <c:strRef>
              <c:f>Sheet4!$B$1:$F$1</c:f>
              <c:strCache>
                <c:ptCount val="5"/>
                <c:pt idx="0">
                  <c:v>tx1</c:v>
                </c:pt>
                <c:pt idx="1">
                  <c:v>tx2</c:v>
                </c:pt>
                <c:pt idx="2">
                  <c:v>tx3</c:v>
                </c:pt>
                <c:pt idx="3">
                  <c:v>tx4</c:v>
                </c:pt>
                <c:pt idx="4">
                  <c:v>tx5</c:v>
                </c:pt>
              </c:strCache>
            </c:strRef>
          </c:cat>
          <c:val>
            <c:numRef>
              <c:f>Sheet4!$B$60:$F$60</c:f>
              <c:numCache>
                <c:formatCode>General</c:formatCode>
                <c:ptCount val="5"/>
                <c:pt idx="0">
                  <c:v>9.0</c:v>
                </c:pt>
                <c:pt idx="1">
                  <c:v>4.0</c:v>
                </c:pt>
                <c:pt idx="2">
                  <c:v>0.0</c:v>
                </c:pt>
                <c:pt idx="3">
                  <c:v>0.0</c:v>
                </c:pt>
                <c:pt idx="4">
                  <c:v>3.0</c:v>
                </c:pt>
              </c:numCache>
            </c:numRef>
          </c:val>
        </c:ser>
        <c:ser>
          <c:idx val="59"/>
          <c:order val="59"/>
          <c:tx>
            <c:strRef>
              <c:f>Sheet4!$A$61</c:f>
              <c:strCache>
                <c:ptCount val="1"/>
                <c:pt idx="0">
                  <c:v>D_0__Eukaryota;D_1__Opisthokonta;D_2__Nucletmycea;D_3__LKM11;D_4__uncultured alveolate</c:v>
                </c:pt>
              </c:strCache>
            </c:strRef>
          </c:tx>
          <c:spPr>
            <a:solidFill>
              <a:schemeClr val="accent6"/>
            </a:solidFill>
            <a:ln>
              <a:noFill/>
            </a:ln>
            <a:effectLst/>
          </c:spPr>
          <c:invertIfNegative val="0"/>
          <c:cat>
            <c:strRef>
              <c:f>Sheet4!$B$1:$F$1</c:f>
              <c:strCache>
                <c:ptCount val="5"/>
                <c:pt idx="0">
                  <c:v>tx1</c:v>
                </c:pt>
                <c:pt idx="1">
                  <c:v>tx2</c:v>
                </c:pt>
                <c:pt idx="2">
                  <c:v>tx3</c:v>
                </c:pt>
                <c:pt idx="3">
                  <c:v>tx4</c:v>
                </c:pt>
                <c:pt idx="4">
                  <c:v>tx5</c:v>
                </c:pt>
              </c:strCache>
            </c:strRef>
          </c:cat>
          <c:val>
            <c:numRef>
              <c:f>Sheet4!$B$61:$F$61</c:f>
              <c:numCache>
                <c:formatCode>General</c:formatCode>
                <c:ptCount val="5"/>
                <c:pt idx="0">
                  <c:v>2.0</c:v>
                </c:pt>
                <c:pt idx="1">
                  <c:v>0.0</c:v>
                </c:pt>
                <c:pt idx="2">
                  <c:v>2.0</c:v>
                </c:pt>
                <c:pt idx="3">
                  <c:v>0.0</c:v>
                </c:pt>
                <c:pt idx="4">
                  <c:v>2.0</c:v>
                </c:pt>
              </c:numCache>
            </c:numRef>
          </c:val>
        </c:ser>
        <c:ser>
          <c:idx val="60"/>
          <c:order val="60"/>
          <c:tx>
            <c:strRef>
              <c:f>Sheet4!$A$62</c:f>
              <c:strCache>
                <c:ptCount val="1"/>
                <c:pt idx="0">
                  <c:v>D_0__Eukaryota;D_1__Opisthokonta;D_2__Nucletmycea;D_3__LKM11;D_4__uncultured eukaryotic picoplankton</c:v>
                </c:pt>
              </c:strCache>
            </c:strRef>
          </c:tx>
          <c:spPr>
            <a:solidFill>
              <a:schemeClr val="accent1">
                <a:lumMod val="6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Sheet4!$B$62:$F$62</c:f>
              <c:numCache>
                <c:formatCode>General</c:formatCode>
                <c:ptCount val="5"/>
                <c:pt idx="0">
                  <c:v>0.0</c:v>
                </c:pt>
                <c:pt idx="1">
                  <c:v>0.0</c:v>
                </c:pt>
                <c:pt idx="2">
                  <c:v>0.0</c:v>
                </c:pt>
                <c:pt idx="3">
                  <c:v>0.0</c:v>
                </c:pt>
                <c:pt idx="4">
                  <c:v>2.0</c:v>
                </c:pt>
              </c:numCache>
            </c:numRef>
          </c:val>
        </c:ser>
        <c:ser>
          <c:idx val="61"/>
          <c:order val="61"/>
          <c:tx>
            <c:strRef>
              <c:f>Sheet4!$A$63</c:f>
              <c:strCache>
                <c:ptCount val="1"/>
                <c:pt idx="0">
                  <c:v>D_0__Eukaryota;D_1__Opisthokonta;D_2__Nucletmycea;D_3__LKM11;Other</c:v>
                </c:pt>
              </c:strCache>
            </c:strRef>
          </c:tx>
          <c:spPr>
            <a:solidFill>
              <a:schemeClr val="accent2">
                <a:lumMod val="6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Sheet4!$B$63:$F$63</c:f>
              <c:numCache>
                <c:formatCode>General</c:formatCode>
                <c:ptCount val="5"/>
                <c:pt idx="0">
                  <c:v>82.0</c:v>
                </c:pt>
                <c:pt idx="1">
                  <c:v>91.0</c:v>
                </c:pt>
                <c:pt idx="2">
                  <c:v>11.0</c:v>
                </c:pt>
                <c:pt idx="3">
                  <c:v>146.0</c:v>
                </c:pt>
                <c:pt idx="4">
                  <c:v>51.0</c:v>
                </c:pt>
              </c:numCache>
            </c:numRef>
          </c:val>
        </c:ser>
        <c:ser>
          <c:idx val="62"/>
          <c:order val="62"/>
          <c:tx>
            <c:strRef>
              <c:f>Sheet4!$A$64</c:f>
              <c:strCache>
                <c:ptCount val="1"/>
                <c:pt idx="0">
                  <c:v>D_0__Eukaryota;D_1__Opisthokonta;D_2__Nucletmycea;D_3__LKM15;D_4__uncultured Eimeriidae</c:v>
                </c:pt>
              </c:strCache>
            </c:strRef>
          </c:tx>
          <c:spPr>
            <a:solidFill>
              <a:schemeClr val="accent3">
                <a:lumMod val="6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Sheet4!$B$64:$F$64</c:f>
              <c:numCache>
                <c:formatCode>General</c:formatCode>
                <c:ptCount val="5"/>
                <c:pt idx="0">
                  <c:v>1.0</c:v>
                </c:pt>
                <c:pt idx="1">
                  <c:v>6.0</c:v>
                </c:pt>
                <c:pt idx="2">
                  <c:v>2.0</c:v>
                </c:pt>
                <c:pt idx="3">
                  <c:v>9.0</c:v>
                </c:pt>
                <c:pt idx="4">
                  <c:v>3.0</c:v>
                </c:pt>
              </c:numCache>
            </c:numRef>
          </c:val>
        </c:ser>
        <c:ser>
          <c:idx val="63"/>
          <c:order val="63"/>
          <c:tx>
            <c:strRef>
              <c:f>Sheet4!$A$65</c:f>
              <c:strCache>
                <c:ptCount val="1"/>
                <c:pt idx="0">
                  <c:v>D_0__Eukaryota;D_1__Opisthokonta;D_2__Nucletmycea;D_3__LKM15;D_4__uncultured eukaryote</c:v>
                </c:pt>
              </c:strCache>
            </c:strRef>
          </c:tx>
          <c:spPr>
            <a:solidFill>
              <a:schemeClr val="accent4">
                <a:lumMod val="6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Sheet4!$B$65:$F$65</c:f>
              <c:numCache>
                <c:formatCode>General</c:formatCode>
                <c:ptCount val="5"/>
                <c:pt idx="0">
                  <c:v>3.0</c:v>
                </c:pt>
                <c:pt idx="1">
                  <c:v>6.0</c:v>
                </c:pt>
                <c:pt idx="2">
                  <c:v>0.0</c:v>
                </c:pt>
                <c:pt idx="3">
                  <c:v>3.0</c:v>
                </c:pt>
                <c:pt idx="4">
                  <c:v>0.0</c:v>
                </c:pt>
              </c:numCache>
            </c:numRef>
          </c:val>
        </c:ser>
        <c:ser>
          <c:idx val="64"/>
          <c:order val="64"/>
          <c:tx>
            <c:strRef>
              <c:f>Sheet4!$A$66</c:f>
              <c:strCache>
                <c:ptCount val="1"/>
                <c:pt idx="0">
                  <c:v>D_0__Eukaryota;D_1__Opisthokonta;D_2__Nucletmycea;Other;Other</c:v>
                </c:pt>
              </c:strCache>
            </c:strRef>
          </c:tx>
          <c:spPr>
            <a:solidFill>
              <a:schemeClr val="accent5">
                <a:lumMod val="6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Sheet4!$B$66:$F$66</c:f>
              <c:numCache>
                <c:formatCode>General</c:formatCode>
                <c:ptCount val="5"/>
                <c:pt idx="0">
                  <c:v>2.0</c:v>
                </c:pt>
                <c:pt idx="1">
                  <c:v>6.0</c:v>
                </c:pt>
                <c:pt idx="2">
                  <c:v>6.0</c:v>
                </c:pt>
                <c:pt idx="3">
                  <c:v>7.0</c:v>
                </c:pt>
                <c:pt idx="4">
                  <c:v>3.0</c:v>
                </c:pt>
              </c:numCache>
            </c:numRef>
          </c:val>
        </c:ser>
        <c:ser>
          <c:idx val="65"/>
          <c:order val="65"/>
          <c:tx>
            <c:strRef>
              <c:f>Sheet4!$A$67</c:f>
              <c:strCache>
                <c:ptCount val="1"/>
                <c:pt idx="0">
                  <c:v>D_0__Eukaryota;D_1__RT5iin25;D_2__uncultured Auriculariaceae;D_3__uncultured Auriculariaceae;D_4__uncultured Auriculariaceae</c:v>
                </c:pt>
              </c:strCache>
            </c:strRef>
          </c:tx>
          <c:spPr>
            <a:solidFill>
              <a:schemeClr val="accent6">
                <a:lumMod val="6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Sheet4!$B$67:$F$67</c:f>
              <c:numCache>
                <c:formatCode>General</c:formatCode>
                <c:ptCount val="5"/>
                <c:pt idx="0">
                  <c:v>0.0</c:v>
                </c:pt>
                <c:pt idx="1">
                  <c:v>3.0</c:v>
                </c:pt>
                <c:pt idx="2">
                  <c:v>1.0</c:v>
                </c:pt>
                <c:pt idx="3">
                  <c:v>0.0</c:v>
                </c:pt>
                <c:pt idx="4">
                  <c:v>0.0</c:v>
                </c:pt>
              </c:numCache>
            </c:numRef>
          </c:val>
        </c:ser>
        <c:ser>
          <c:idx val="66"/>
          <c:order val="66"/>
          <c:tx>
            <c:strRef>
              <c:f>Sheet4!$A$68</c:f>
              <c:strCache>
                <c:ptCount val="1"/>
                <c:pt idx="0">
                  <c:v>D_0__Eukaryota;D_1__RT5iin25;D_2__uncultured Eimeriidae;D_3__uncultured Eimeriidae;D_4__uncultured Eimeriidae</c:v>
                </c:pt>
              </c:strCache>
            </c:strRef>
          </c:tx>
          <c:spPr>
            <a:solidFill>
              <a:schemeClr val="accent1">
                <a:lumMod val="80000"/>
                <a:lumOff val="2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Sheet4!$B$68:$F$68</c:f>
              <c:numCache>
                <c:formatCode>General</c:formatCode>
                <c:ptCount val="5"/>
                <c:pt idx="0">
                  <c:v>0.0</c:v>
                </c:pt>
                <c:pt idx="1">
                  <c:v>10.0</c:v>
                </c:pt>
                <c:pt idx="2">
                  <c:v>6.0</c:v>
                </c:pt>
                <c:pt idx="3">
                  <c:v>4.0</c:v>
                </c:pt>
                <c:pt idx="4">
                  <c:v>0.0</c:v>
                </c:pt>
              </c:numCache>
            </c:numRef>
          </c:val>
        </c:ser>
        <c:ser>
          <c:idx val="67"/>
          <c:order val="67"/>
          <c:tx>
            <c:strRef>
              <c:f>Sheet4!$A$69</c:f>
              <c:strCache>
                <c:ptCount val="1"/>
                <c:pt idx="0">
                  <c:v>D_0__Eukaryota;D_1__RT5iin25;D_2__uncultured eukaryote;D_3__uncultured eukaryote;D_4__uncultured eukaryote</c:v>
                </c:pt>
              </c:strCache>
            </c:strRef>
          </c:tx>
          <c:spPr>
            <a:solidFill>
              <a:schemeClr val="accent2">
                <a:lumMod val="80000"/>
                <a:lumOff val="2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Sheet4!$B$69:$F$69</c:f>
              <c:numCache>
                <c:formatCode>General</c:formatCode>
                <c:ptCount val="5"/>
                <c:pt idx="0">
                  <c:v>1.0</c:v>
                </c:pt>
                <c:pt idx="1">
                  <c:v>2.0</c:v>
                </c:pt>
                <c:pt idx="2">
                  <c:v>0.0</c:v>
                </c:pt>
                <c:pt idx="3">
                  <c:v>2.0</c:v>
                </c:pt>
                <c:pt idx="4">
                  <c:v>1.0</c:v>
                </c:pt>
              </c:numCache>
            </c:numRef>
          </c:val>
        </c:ser>
        <c:ser>
          <c:idx val="68"/>
          <c:order val="68"/>
          <c:tx>
            <c:strRef>
              <c:f>Sheet4!$A$70</c:f>
              <c:strCache>
                <c:ptCount val="1"/>
                <c:pt idx="0">
                  <c:v>D_0__Eukaryota;D_1__SAR;D_2__Alveolata;D_3__Apicomplexa;D_6__Eimeriorina</c:v>
                </c:pt>
              </c:strCache>
            </c:strRef>
          </c:tx>
          <c:spPr>
            <a:solidFill>
              <a:schemeClr val="accent3">
                <a:lumMod val="80000"/>
                <a:lumOff val="2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Sheet4!$B$70:$F$70</c:f>
              <c:numCache>
                <c:formatCode>General</c:formatCode>
                <c:ptCount val="5"/>
                <c:pt idx="0">
                  <c:v>21.0</c:v>
                </c:pt>
                <c:pt idx="1">
                  <c:v>880.0</c:v>
                </c:pt>
                <c:pt idx="2">
                  <c:v>331.0</c:v>
                </c:pt>
                <c:pt idx="3">
                  <c:v>513.0</c:v>
                </c:pt>
                <c:pt idx="4">
                  <c:v>4.0</c:v>
                </c:pt>
              </c:numCache>
            </c:numRef>
          </c:val>
        </c:ser>
        <c:ser>
          <c:idx val="69"/>
          <c:order val="69"/>
          <c:tx>
            <c:strRef>
              <c:f>Sheet4!$A$71</c:f>
              <c:strCache>
                <c:ptCount val="1"/>
                <c:pt idx="0">
                  <c:v>D_0__Eukaryota;D_1__SAR;D_2__Alveolata;D_3__Apicomplexa;D_6__Eugregarinorida</c:v>
                </c:pt>
              </c:strCache>
            </c:strRef>
          </c:tx>
          <c:spPr>
            <a:solidFill>
              <a:schemeClr val="accent4">
                <a:lumMod val="80000"/>
                <a:lumOff val="2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Sheet4!$B$71:$F$71</c:f>
              <c:numCache>
                <c:formatCode>General</c:formatCode>
                <c:ptCount val="5"/>
                <c:pt idx="0">
                  <c:v>128.0</c:v>
                </c:pt>
                <c:pt idx="1">
                  <c:v>52.0</c:v>
                </c:pt>
                <c:pt idx="2">
                  <c:v>119.0</c:v>
                </c:pt>
                <c:pt idx="3">
                  <c:v>363.0</c:v>
                </c:pt>
                <c:pt idx="4">
                  <c:v>88.0</c:v>
                </c:pt>
              </c:numCache>
            </c:numRef>
          </c:val>
        </c:ser>
        <c:ser>
          <c:idx val="70"/>
          <c:order val="70"/>
          <c:tx>
            <c:strRef>
              <c:f>Sheet4!$A$72</c:f>
              <c:strCache>
                <c:ptCount val="1"/>
                <c:pt idx="0">
                  <c:v>D_0__Eukaryota;D_1__SAR;D_2__Alveolata;D_3__Apicomplexa;D_6__Neogregarinorida</c:v>
                </c:pt>
              </c:strCache>
            </c:strRef>
          </c:tx>
          <c:spPr>
            <a:solidFill>
              <a:schemeClr val="accent5">
                <a:lumMod val="80000"/>
                <a:lumOff val="2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Sheet4!$B$72:$F$72</c:f>
              <c:numCache>
                <c:formatCode>General</c:formatCode>
                <c:ptCount val="5"/>
                <c:pt idx="0">
                  <c:v>13.0</c:v>
                </c:pt>
                <c:pt idx="1">
                  <c:v>34.0</c:v>
                </c:pt>
                <c:pt idx="2">
                  <c:v>0.0</c:v>
                </c:pt>
                <c:pt idx="3">
                  <c:v>1.0</c:v>
                </c:pt>
                <c:pt idx="4">
                  <c:v>9.0</c:v>
                </c:pt>
              </c:numCache>
            </c:numRef>
          </c:val>
        </c:ser>
        <c:ser>
          <c:idx val="71"/>
          <c:order val="71"/>
          <c:tx>
            <c:strRef>
              <c:f>Sheet4!$A$73</c:f>
              <c:strCache>
                <c:ptCount val="1"/>
                <c:pt idx="0">
                  <c:v>D_0__Eukaryota;D_1__SAR;D_2__Alveolata;D_3__Apicomplexa;Other</c:v>
                </c:pt>
              </c:strCache>
            </c:strRef>
          </c:tx>
          <c:spPr>
            <a:solidFill>
              <a:schemeClr val="accent6">
                <a:lumMod val="80000"/>
                <a:lumOff val="2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Sheet4!$B$73:$F$73</c:f>
              <c:numCache>
                <c:formatCode>General</c:formatCode>
                <c:ptCount val="5"/>
                <c:pt idx="0">
                  <c:v>1093.0</c:v>
                </c:pt>
                <c:pt idx="1">
                  <c:v>3921.0</c:v>
                </c:pt>
                <c:pt idx="2">
                  <c:v>446.0</c:v>
                </c:pt>
                <c:pt idx="3">
                  <c:v>599.0</c:v>
                </c:pt>
                <c:pt idx="4">
                  <c:v>80.0</c:v>
                </c:pt>
              </c:numCache>
            </c:numRef>
          </c:val>
        </c:ser>
        <c:ser>
          <c:idx val="72"/>
          <c:order val="72"/>
          <c:tx>
            <c:strRef>
              <c:f>Sheet4!$A$74</c:f>
              <c:strCache>
                <c:ptCount val="1"/>
                <c:pt idx="0">
                  <c:v>D_0__Eukaryota;D_1__SAR;D_2__Alveolata;D_3__BOLA914;D_4__uncultured alveolate</c:v>
                </c:pt>
              </c:strCache>
            </c:strRef>
          </c:tx>
          <c:spPr>
            <a:solidFill>
              <a:schemeClr val="accent1">
                <a:lumMod val="8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Sheet4!$B$74:$F$74</c:f>
              <c:numCache>
                <c:formatCode>General</c:formatCode>
                <c:ptCount val="5"/>
                <c:pt idx="0">
                  <c:v>30.0</c:v>
                </c:pt>
                <c:pt idx="1">
                  <c:v>479.0</c:v>
                </c:pt>
                <c:pt idx="2">
                  <c:v>7.0</c:v>
                </c:pt>
                <c:pt idx="3">
                  <c:v>675.0</c:v>
                </c:pt>
                <c:pt idx="4">
                  <c:v>17.0</c:v>
                </c:pt>
              </c:numCache>
            </c:numRef>
          </c:val>
        </c:ser>
        <c:ser>
          <c:idx val="73"/>
          <c:order val="73"/>
          <c:tx>
            <c:strRef>
              <c:f>Sheet4!$A$75</c:f>
              <c:strCache>
                <c:ptCount val="1"/>
                <c:pt idx="0">
                  <c:v>D_0__Eukaryota;D_1__SAR;D_2__Alveolata;D_3__BOLA914;D_4__uncultured freshwater eukaryote</c:v>
                </c:pt>
              </c:strCache>
            </c:strRef>
          </c:tx>
          <c:spPr>
            <a:solidFill>
              <a:schemeClr val="accent2">
                <a:lumMod val="8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Sheet4!$B$75:$F$75</c:f>
              <c:numCache>
                <c:formatCode>General</c:formatCode>
                <c:ptCount val="5"/>
                <c:pt idx="0">
                  <c:v>0.0</c:v>
                </c:pt>
                <c:pt idx="1">
                  <c:v>1.0</c:v>
                </c:pt>
                <c:pt idx="2">
                  <c:v>1.0</c:v>
                </c:pt>
                <c:pt idx="3">
                  <c:v>4.0</c:v>
                </c:pt>
                <c:pt idx="4">
                  <c:v>1.0</c:v>
                </c:pt>
              </c:numCache>
            </c:numRef>
          </c:val>
        </c:ser>
        <c:ser>
          <c:idx val="74"/>
          <c:order val="74"/>
          <c:tx>
            <c:strRef>
              <c:f>Sheet4!$A$76</c:f>
              <c:strCache>
                <c:ptCount val="1"/>
                <c:pt idx="0">
                  <c:v>D_0__Eukaryota;D_1__SAR;D_2__Alveolata;D_3__BOLA914;Other</c:v>
                </c:pt>
              </c:strCache>
            </c:strRef>
          </c:tx>
          <c:spPr>
            <a:solidFill>
              <a:schemeClr val="accent3">
                <a:lumMod val="8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Sheet4!$B$76:$F$76</c:f>
              <c:numCache>
                <c:formatCode>General</c:formatCode>
                <c:ptCount val="5"/>
                <c:pt idx="0">
                  <c:v>0.0</c:v>
                </c:pt>
                <c:pt idx="1">
                  <c:v>0.0</c:v>
                </c:pt>
                <c:pt idx="2">
                  <c:v>2.0</c:v>
                </c:pt>
                <c:pt idx="3">
                  <c:v>1.0</c:v>
                </c:pt>
                <c:pt idx="4">
                  <c:v>0.0</c:v>
                </c:pt>
              </c:numCache>
            </c:numRef>
          </c:val>
        </c:ser>
        <c:ser>
          <c:idx val="75"/>
          <c:order val="75"/>
          <c:tx>
            <c:strRef>
              <c:f>Sheet4!$A$77</c:f>
              <c:strCache>
                <c:ptCount val="1"/>
                <c:pt idx="0">
                  <c:v>D_0__Eukaryota;D_1__SAR;D_2__Alveolata;D_3__Ciliophora;D_5__Heterotrichea</c:v>
                </c:pt>
              </c:strCache>
            </c:strRef>
          </c:tx>
          <c:spPr>
            <a:solidFill>
              <a:schemeClr val="accent4">
                <a:lumMod val="8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Sheet4!$B$77:$F$77</c:f>
              <c:numCache>
                <c:formatCode>General</c:formatCode>
                <c:ptCount val="5"/>
                <c:pt idx="0">
                  <c:v>2.0</c:v>
                </c:pt>
                <c:pt idx="1">
                  <c:v>140.0</c:v>
                </c:pt>
                <c:pt idx="2">
                  <c:v>25.0</c:v>
                </c:pt>
                <c:pt idx="3">
                  <c:v>81.0</c:v>
                </c:pt>
                <c:pt idx="4">
                  <c:v>6.0</c:v>
                </c:pt>
              </c:numCache>
            </c:numRef>
          </c:val>
        </c:ser>
        <c:ser>
          <c:idx val="76"/>
          <c:order val="76"/>
          <c:tx>
            <c:strRef>
              <c:f>Sheet4!$A$78</c:f>
              <c:strCache>
                <c:ptCount val="1"/>
                <c:pt idx="0">
                  <c:v>D_0__Eukaryota;D_1__SAR;D_2__Alveolata;D_3__Ciliophora;D_5__Karyorelictea</c:v>
                </c:pt>
              </c:strCache>
            </c:strRef>
          </c:tx>
          <c:spPr>
            <a:solidFill>
              <a:schemeClr val="accent5">
                <a:lumMod val="8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Sheet4!$B$78:$F$78</c:f>
              <c:numCache>
                <c:formatCode>General</c:formatCode>
                <c:ptCount val="5"/>
                <c:pt idx="0">
                  <c:v>1.0</c:v>
                </c:pt>
                <c:pt idx="1">
                  <c:v>1.0</c:v>
                </c:pt>
                <c:pt idx="2">
                  <c:v>0.0</c:v>
                </c:pt>
                <c:pt idx="3">
                  <c:v>0.0</c:v>
                </c:pt>
                <c:pt idx="4">
                  <c:v>0.0</c:v>
                </c:pt>
              </c:numCache>
            </c:numRef>
          </c:val>
        </c:ser>
        <c:ser>
          <c:idx val="77"/>
          <c:order val="77"/>
          <c:tx>
            <c:strRef>
              <c:f>Sheet4!$A$79</c:f>
              <c:strCache>
                <c:ptCount val="1"/>
                <c:pt idx="0">
                  <c:v>D_0__Eukaryota;D_1__SAR;D_2__Alveolata;D_3__Ciliophora;D_5__Litostomatea</c:v>
                </c:pt>
              </c:strCache>
            </c:strRef>
          </c:tx>
          <c:spPr>
            <a:solidFill>
              <a:schemeClr val="accent6">
                <a:lumMod val="8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Sheet4!$B$79:$F$79</c:f>
              <c:numCache>
                <c:formatCode>General</c:formatCode>
                <c:ptCount val="5"/>
                <c:pt idx="0">
                  <c:v>361.0</c:v>
                </c:pt>
                <c:pt idx="1">
                  <c:v>573.0</c:v>
                </c:pt>
                <c:pt idx="2">
                  <c:v>619.0</c:v>
                </c:pt>
                <c:pt idx="3">
                  <c:v>123.0</c:v>
                </c:pt>
                <c:pt idx="4">
                  <c:v>289.0</c:v>
                </c:pt>
              </c:numCache>
            </c:numRef>
          </c:val>
        </c:ser>
        <c:ser>
          <c:idx val="78"/>
          <c:order val="78"/>
          <c:tx>
            <c:strRef>
              <c:f>Sheet4!$A$80</c:f>
              <c:strCache>
                <c:ptCount val="1"/>
                <c:pt idx="0">
                  <c:v>D_0__Eukaryota;D_1__SAR;D_2__Alveolata;D_3__Ciliophora;D_5__Spirotrichea</c:v>
                </c:pt>
              </c:strCache>
            </c:strRef>
          </c:tx>
          <c:spPr>
            <a:solidFill>
              <a:schemeClr val="accent1">
                <a:lumMod val="60000"/>
                <a:lumOff val="4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Sheet4!$B$80:$F$80</c:f>
              <c:numCache>
                <c:formatCode>General</c:formatCode>
                <c:ptCount val="5"/>
                <c:pt idx="0">
                  <c:v>17.0</c:v>
                </c:pt>
                <c:pt idx="1">
                  <c:v>322.0</c:v>
                </c:pt>
                <c:pt idx="2">
                  <c:v>0.0</c:v>
                </c:pt>
                <c:pt idx="3">
                  <c:v>6.0</c:v>
                </c:pt>
                <c:pt idx="4">
                  <c:v>17.0</c:v>
                </c:pt>
              </c:numCache>
            </c:numRef>
          </c:val>
        </c:ser>
        <c:ser>
          <c:idx val="79"/>
          <c:order val="79"/>
          <c:tx>
            <c:strRef>
              <c:f>Sheet4!$A$81</c:f>
              <c:strCache>
                <c:ptCount val="1"/>
                <c:pt idx="0">
                  <c:v>D_0__Eukaryota;D_1__SAR;D_2__Alveolata;D_3__Ciliophora;D_6__Choreotrichia</c:v>
                </c:pt>
              </c:strCache>
            </c:strRef>
          </c:tx>
          <c:spPr>
            <a:solidFill>
              <a:schemeClr val="accent2">
                <a:lumMod val="60000"/>
                <a:lumOff val="4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Sheet4!$B$81:$F$81</c:f>
              <c:numCache>
                <c:formatCode>General</c:formatCode>
                <c:ptCount val="5"/>
                <c:pt idx="0">
                  <c:v>0.0</c:v>
                </c:pt>
                <c:pt idx="1">
                  <c:v>0.0</c:v>
                </c:pt>
                <c:pt idx="2">
                  <c:v>5.0</c:v>
                </c:pt>
                <c:pt idx="3">
                  <c:v>0.0</c:v>
                </c:pt>
                <c:pt idx="4">
                  <c:v>0.0</c:v>
                </c:pt>
              </c:numCache>
            </c:numRef>
          </c:val>
        </c:ser>
        <c:ser>
          <c:idx val="80"/>
          <c:order val="80"/>
          <c:tx>
            <c:strRef>
              <c:f>Sheet4!$A$82</c:f>
              <c:strCache>
                <c:ptCount val="1"/>
                <c:pt idx="0">
                  <c:v>D_0__Eukaryota;D_1__SAR;D_2__Alveolata;D_3__Ciliophora;D_6__Clevelandellida</c:v>
                </c:pt>
              </c:strCache>
            </c:strRef>
          </c:tx>
          <c:spPr>
            <a:solidFill>
              <a:schemeClr val="accent3">
                <a:lumMod val="60000"/>
                <a:lumOff val="4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Sheet4!$B$82:$F$82</c:f>
              <c:numCache>
                <c:formatCode>General</c:formatCode>
                <c:ptCount val="5"/>
                <c:pt idx="0">
                  <c:v>0.0</c:v>
                </c:pt>
                <c:pt idx="1">
                  <c:v>15.0</c:v>
                </c:pt>
                <c:pt idx="2">
                  <c:v>0.0</c:v>
                </c:pt>
                <c:pt idx="3">
                  <c:v>0.0</c:v>
                </c:pt>
                <c:pt idx="4">
                  <c:v>2.0</c:v>
                </c:pt>
              </c:numCache>
            </c:numRef>
          </c:val>
        </c:ser>
        <c:ser>
          <c:idx val="81"/>
          <c:order val="81"/>
          <c:tx>
            <c:strRef>
              <c:f>Sheet4!$A$83</c:f>
              <c:strCache>
                <c:ptCount val="1"/>
                <c:pt idx="0">
                  <c:v>D_0__Eukaryota;D_1__SAR;D_2__Alveolata;D_3__Ciliophora;D_6__Haptoria</c:v>
                </c:pt>
              </c:strCache>
            </c:strRef>
          </c:tx>
          <c:spPr>
            <a:solidFill>
              <a:schemeClr val="accent4">
                <a:lumMod val="60000"/>
                <a:lumOff val="4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Sheet4!$B$83:$F$83</c:f>
              <c:numCache>
                <c:formatCode>General</c:formatCode>
                <c:ptCount val="5"/>
                <c:pt idx="0">
                  <c:v>0.0</c:v>
                </c:pt>
                <c:pt idx="1">
                  <c:v>34.0</c:v>
                </c:pt>
                <c:pt idx="2">
                  <c:v>20.0</c:v>
                </c:pt>
                <c:pt idx="3">
                  <c:v>32.0</c:v>
                </c:pt>
                <c:pt idx="4">
                  <c:v>1.0</c:v>
                </c:pt>
              </c:numCache>
            </c:numRef>
          </c:val>
        </c:ser>
        <c:ser>
          <c:idx val="82"/>
          <c:order val="82"/>
          <c:tx>
            <c:strRef>
              <c:f>Sheet4!$A$84</c:f>
              <c:strCache>
                <c:ptCount val="1"/>
                <c:pt idx="0">
                  <c:v>D_0__Eukaryota;D_1__SAR;D_2__Alveolata;D_3__Ciliophora;D_6__Hypotrichia</c:v>
                </c:pt>
              </c:strCache>
            </c:strRef>
          </c:tx>
          <c:spPr>
            <a:solidFill>
              <a:schemeClr val="accent5">
                <a:lumMod val="60000"/>
                <a:lumOff val="4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Sheet4!$B$84:$F$84</c:f>
              <c:numCache>
                <c:formatCode>General</c:formatCode>
                <c:ptCount val="5"/>
                <c:pt idx="0">
                  <c:v>383.0</c:v>
                </c:pt>
                <c:pt idx="1">
                  <c:v>7.0</c:v>
                </c:pt>
                <c:pt idx="2">
                  <c:v>22.0</c:v>
                </c:pt>
                <c:pt idx="3">
                  <c:v>16.0</c:v>
                </c:pt>
                <c:pt idx="4">
                  <c:v>7.0</c:v>
                </c:pt>
              </c:numCache>
            </c:numRef>
          </c:val>
        </c:ser>
        <c:ser>
          <c:idx val="83"/>
          <c:order val="83"/>
          <c:tx>
            <c:strRef>
              <c:f>Sheet4!$A$85</c:f>
              <c:strCache>
                <c:ptCount val="1"/>
                <c:pt idx="0">
                  <c:v>D_0__Eukaryota;D_1__SAR;D_2__Alveolata;D_3__Ciliophora;D_6__Nassophorea</c:v>
                </c:pt>
              </c:strCache>
            </c:strRef>
          </c:tx>
          <c:spPr>
            <a:solidFill>
              <a:schemeClr val="accent6">
                <a:lumMod val="60000"/>
                <a:lumOff val="4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Sheet4!$B$85:$F$85</c:f>
              <c:numCache>
                <c:formatCode>General</c:formatCode>
                <c:ptCount val="5"/>
                <c:pt idx="0">
                  <c:v>0.0</c:v>
                </c:pt>
                <c:pt idx="1">
                  <c:v>1.0</c:v>
                </c:pt>
                <c:pt idx="2">
                  <c:v>5.0</c:v>
                </c:pt>
                <c:pt idx="3">
                  <c:v>0.0</c:v>
                </c:pt>
                <c:pt idx="4">
                  <c:v>0.0</c:v>
                </c:pt>
              </c:numCache>
            </c:numRef>
          </c:val>
        </c:ser>
        <c:ser>
          <c:idx val="84"/>
          <c:order val="84"/>
          <c:tx>
            <c:strRef>
              <c:f>Sheet4!$A$86</c:f>
              <c:strCache>
                <c:ptCount val="1"/>
                <c:pt idx="0">
                  <c:v>D_0__Eukaryota;D_1__SAR;D_2__Alveolata;D_3__Ciliophora;D_6__Prostomatea</c:v>
                </c:pt>
              </c:strCache>
            </c:strRef>
          </c:tx>
          <c:spPr>
            <a:solidFill>
              <a:schemeClr val="accent1">
                <a:lumMod val="5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Sheet4!$B$86:$F$86</c:f>
              <c:numCache>
                <c:formatCode>General</c:formatCode>
                <c:ptCount val="5"/>
                <c:pt idx="0">
                  <c:v>29.0</c:v>
                </c:pt>
                <c:pt idx="1">
                  <c:v>15.0</c:v>
                </c:pt>
                <c:pt idx="2">
                  <c:v>98.0</c:v>
                </c:pt>
                <c:pt idx="3">
                  <c:v>0.0</c:v>
                </c:pt>
                <c:pt idx="4">
                  <c:v>15.0</c:v>
                </c:pt>
              </c:numCache>
            </c:numRef>
          </c:val>
        </c:ser>
        <c:ser>
          <c:idx val="85"/>
          <c:order val="85"/>
          <c:tx>
            <c:strRef>
              <c:f>Sheet4!$A$87</c:f>
              <c:strCache>
                <c:ptCount val="1"/>
                <c:pt idx="0">
                  <c:v>D_0__Eukaryota;D_1__SAR;D_2__Alveolata;D_3__Ciliophora;D_6__Trichostomatia</c:v>
                </c:pt>
              </c:strCache>
            </c:strRef>
          </c:tx>
          <c:spPr>
            <a:solidFill>
              <a:schemeClr val="accent2">
                <a:lumMod val="5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Sheet4!$B$87:$F$87</c:f>
              <c:numCache>
                <c:formatCode>General</c:formatCode>
                <c:ptCount val="5"/>
                <c:pt idx="0">
                  <c:v>3.0</c:v>
                </c:pt>
                <c:pt idx="1">
                  <c:v>1.0</c:v>
                </c:pt>
                <c:pt idx="2">
                  <c:v>7.0</c:v>
                </c:pt>
                <c:pt idx="3">
                  <c:v>0.0</c:v>
                </c:pt>
                <c:pt idx="4">
                  <c:v>2.0</c:v>
                </c:pt>
              </c:numCache>
            </c:numRef>
          </c:val>
        </c:ser>
        <c:ser>
          <c:idx val="86"/>
          <c:order val="86"/>
          <c:tx>
            <c:strRef>
              <c:f>Sheet4!$A$88</c:f>
              <c:strCache>
                <c:ptCount val="1"/>
                <c:pt idx="0">
                  <c:v>D_0__Eukaryota;D_1__SAR;D_2__Alveolata;D_3__Ciliophora;D_7__Colpodida</c:v>
                </c:pt>
              </c:strCache>
            </c:strRef>
          </c:tx>
          <c:spPr>
            <a:solidFill>
              <a:schemeClr val="accent3">
                <a:lumMod val="5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Sheet4!$B$88:$F$88</c:f>
              <c:numCache>
                <c:formatCode>General</c:formatCode>
                <c:ptCount val="5"/>
                <c:pt idx="0">
                  <c:v>14.0</c:v>
                </c:pt>
                <c:pt idx="1">
                  <c:v>421.0</c:v>
                </c:pt>
                <c:pt idx="2">
                  <c:v>59.0</c:v>
                </c:pt>
                <c:pt idx="3">
                  <c:v>117.0</c:v>
                </c:pt>
                <c:pt idx="4">
                  <c:v>20.0</c:v>
                </c:pt>
              </c:numCache>
            </c:numRef>
          </c:val>
        </c:ser>
        <c:ser>
          <c:idx val="87"/>
          <c:order val="87"/>
          <c:tx>
            <c:strRef>
              <c:f>Sheet4!$A$89</c:f>
              <c:strCache>
                <c:ptCount val="1"/>
                <c:pt idx="0">
                  <c:v>D_0__Eukaryota;D_1__SAR;D_2__Alveolata;D_3__Ciliophora;D_7__Cyrtolophosidida</c:v>
                </c:pt>
              </c:strCache>
            </c:strRef>
          </c:tx>
          <c:spPr>
            <a:solidFill>
              <a:schemeClr val="accent4">
                <a:lumMod val="5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Sheet4!$B$89:$F$89</c:f>
              <c:numCache>
                <c:formatCode>General</c:formatCode>
                <c:ptCount val="5"/>
                <c:pt idx="0">
                  <c:v>0.0</c:v>
                </c:pt>
                <c:pt idx="1">
                  <c:v>0.0</c:v>
                </c:pt>
                <c:pt idx="2">
                  <c:v>0.0</c:v>
                </c:pt>
                <c:pt idx="3">
                  <c:v>1.0</c:v>
                </c:pt>
                <c:pt idx="4">
                  <c:v>3.0</c:v>
                </c:pt>
              </c:numCache>
            </c:numRef>
          </c:val>
        </c:ser>
        <c:ser>
          <c:idx val="88"/>
          <c:order val="88"/>
          <c:tx>
            <c:strRef>
              <c:f>Sheet4!$A$90</c:f>
              <c:strCache>
                <c:ptCount val="1"/>
                <c:pt idx="0">
                  <c:v>D_0__Eukaryota;D_1__SAR;D_2__Alveolata;D_3__Ciliophora;D_7__Hymenostomatia</c:v>
                </c:pt>
              </c:strCache>
            </c:strRef>
          </c:tx>
          <c:spPr>
            <a:solidFill>
              <a:schemeClr val="accent5">
                <a:lumMod val="5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Sheet4!$B$90:$F$90</c:f>
              <c:numCache>
                <c:formatCode>General</c:formatCode>
                <c:ptCount val="5"/>
                <c:pt idx="0">
                  <c:v>1.0</c:v>
                </c:pt>
                <c:pt idx="1">
                  <c:v>21.0</c:v>
                </c:pt>
                <c:pt idx="2">
                  <c:v>0.0</c:v>
                </c:pt>
                <c:pt idx="3">
                  <c:v>0.0</c:v>
                </c:pt>
                <c:pt idx="4">
                  <c:v>34.0</c:v>
                </c:pt>
              </c:numCache>
            </c:numRef>
          </c:val>
        </c:ser>
        <c:ser>
          <c:idx val="89"/>
          <c:order val="89"/>
          <c:tx>
            <c:strRef>
              <c:f>Sheet4!$A$91</c:f>
              <c:strCache>
                <c:ptCount val="1"/>
                <c:pt idx="0">
                  <c:v>D_0__Eukaryota;D_1__SAR;D_2__Alveolata;D_3__Ciliophora;D_7__Peniculia</c:v>
                </c:pt>
              </c:strCache>
            </c:strRef>
          </c:tx>
          <c:spPr>
            <a:solidFill>
              <a:schemeClr val="accent6">
                <a:lumMod val="5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Sheet4!$B$91:$F$91</c:f>
              <c:numCache>
                <c:formatCode>General</c:formatCode>
                <c:ptCount val="5"/>
                <c:pt idx="0">
                  <c:v>7.0</c:v>
                </c:pt>
                <c:pt idx="1">
                  <c:v>38.0</c:v>
                </c:pt>
                <c:pt idx="2">
                  <c:v>9.0</c:v>
                </c:pt>
                <c:pt idx="3">
                  <c:v>16.0</c:v>
                </c:pt>
                <c:pt idx="4">
                  <c:v>14.0</c:v>
                </c:pt>
              </c:numCache>
            </c:numRef>
          </c:val>
        </c:ser>
        <c:ser>
          <c:idx val="90"/>
          <c:order val="90"/>
          <c:tx>
            <c:strRef>
              <c:f>Sheet4!$A$92</c:f>
              <c:strCache>
                <c:ptCount val="1"/>
                <c:pt idx="0">
                  <c:v>D_0__Eukaryota;D_1__SAR;D_2__Alveolata;D_3__Ciliophora;D_7__Peritrichia</c:v>
                </c:pt>
              </c:strCache>
            </c:strRef>
          </c:tx>
          <c:spPr>
            <a:solidFill>
              <a:schemeClr val="accent1">
                <a:lumMod val="70000"/>
                <a:lumOff val="3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Sheet4!$B$92:$F$92</c:f>
              <c:numCache>
                <c:formatCode>General</c:formatCode>
                <c:ptCount val="5"/>
                <c:pt idx="0">
                  <c:v>1198.0</c:v>
                </c:pt>
                <c:pt idx="1">
                  <c:v>614.0</c:v>
                </c:pt>
                <c:pt idx="2">
                  <c:v>782.0</c:v>
                </c:pt>
                <c:pt idx="3">
                  <c:v>2274.0</c:v>
                </c:pt>
                <c:pt idx="4">
                  <c:v>280.0</c:v>
                </c:pt>
              </c:numCache>
            </c:numRef>
          </c:val>
        </c:ser>
        <c:ser>
          <c:idx val="91"/>
          <c:order val="91"/>
          <c:tx>
            <c:strRef>
              <c:f>Sheet4!$A$93</c:f>
              <c:strCache>
                <c:ptCount val="1"/>
                <c:pt idx="0">
                  <c:v>D_0__Eukaryota;D_1__SAR;D_2__Alveolata;D_3__Ciliophora;D_7__Platyophryida</c:v>
                </c:pt>
              </c:strCache>
            </c:strRef>
          </c:tx>
          <c:spPr>
            <a:solidFill>
              <a:schemeClr val="accent2">
                <a:lumMod val="70000"/>
                <a:lumOff val="3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Sheet4!$B$93:$F$93</c:f>
              <c:numCache>
                <c:formatCode>General</c:formatCode>
                <c:ptCount val="5"/>
                <c:pt idx="0">
                  <c:v>26.0</c:v>
                </c:pt>
                <c:pt idx="1">
                  <c:v>40.0</c:v>
                </c:pt>
                <c:pt idx="2">
                  <c:v>4.0</c:v>
                </c:pt>
                <c:pt idx="3">
                  <c:v>6.0</c:v>
                </c:pt>
                <c:pt idx="4">
                  <c:v>2.0</c:v>
                </c:pt>
              </c:numCache>
            </c:numRef>
          </c:val>
        </c:ser>
        <c:ser>
          <c:idx val="92"/>
          <c:order val="92"/>
          <c:tx>
            <c:strRef>
              <c:f>Sheet4!$A$94</c:f>
              <c:strCache>
                <c:ptCount val="1"/>
                <c:pt idx="0">
                  <c:v>D_0__Eukaryota;D_1__SAR;D_2__Alveolata;D_3__Ciliophora;D_7__Suctoria</c:v>
                </c:pt>
              </c:strCache>
            </c:strRef>
          </c:tx>
          <c:spPr>
            <a:solidFill>
              <a:schemeClr val="accent3">
                <a:lumMod val="70000"/>
                <a:lumOff val="3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Sheet4!$B$94:$F$94</c:f>
              <c:numCache>
                <c:formatCode>General</c:formatCode>
                <c:ptCount val="5"/>
                <c:pt idx="0">
                  <c:v>0.0</c:v>
                </c:pt>
                <c:pt idx="1">
                  <c:v>12.0</c:v>
                </c:pt>
                <c:pt idx="2">
                  <c:v>0.0</c:v>
                </c:pt>
                <c:pt idx="3">
                  <c:v>221.0</c:v>
                </c:pt>
                <c:pt idx="4">
                  <c:v>0.0</c:v>
                </c:pt>
              </c:numCache>
            </c:numRef>
          </c:val>
        </c:ser>
        <c:ser>
          <c:idx val="93"/>
          <c:order val="93"/>
          <c:tx>
            <c:strRef>
              <c:f>Sheet4!$A$95</c:f>
              <c:strCache>
                <c:ptCount val="1"/>
                <c:pt idx="0">
                  <c:v>D_0__Eukaryota;D_1__SAR;D_2__Alveolata;D_3__Ciliophora;Other</c:v>
                </c:pt>
              </c:strCache>
            </c:strRef>
          </c:tx>
          <c:spPr>
            <a:solidFill>
              <a:schemeClr val="accent4">
                <a:lumMod val="70000"/>
                <a:lumOff val="3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Sheet4!$B$95:$F$95</c:f>
              <c:numCache>
                <c:formatCode>General</c:formatCode>
                <c:ptCount val="5"/>
                <c:pt idx="0">
                  <c:v>99.0</c:v>
                </c:pt>
                <c:pt idx="1">
                  <c:v>89.0</c:v>
                </c:pt>
                <c:pt idx="2">
                  <c:v>25.0</c:v>
                </c:pt>
                <c:pt idx="3">
                  <c:v>69.0</c:v>
                </c:pt>
                <c:pt idx="4">
                  <c:v>62.0</c:v>
                </c:pt>
              </c:numCache>
            </c:numRef>
          </c:val>
        </c:ser>
        <c:ser>
          <c:idx val="94"/>
          <c:order val="94"/>
          <c:tx>
            <c:strRef>
              <c:f>Sheet4!$A$96</c:f>
              <c:strCache>
                <c:ptCount val="1"/>
                <c:pt idx="0">
                  <c:v>D_0__Eukaryota;D_1__SAR;D_2__Alveolata;D_3__Dinoflagellata;D_4__Incertae Sedis</c:v>
                </c:pt>
              </c:strCache>
            </c:strRef>
          </c:tx>
          <c:spPr>
            <a:solidFill>
              <a:schemeClr val="accent5">
                <a:lumMod val="70000"/>
                <a:lumOff val="3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Sheet4!$B$96:$F$96</c:f>
              <c:numCache>
                <c:formatCode>General</c:formatCode>
                <c:ptCount val="5"/>
                <c:pt idx="0">
                  <c:v>0.0</c:v>
                </c:pt>
                <c:pt idx="1">
                  <c:v>1.0</c:v>
                </c:pt>
                <c:pt idx="2">
                  <c:v>0.0</c:v>
                </c:pt>
                <c:pt idx="3">
                  <c:v>1.0</c:v>
                </c:pt>
                <c:pt idx="4">
                  <c:v>0.0</c:v>
                </c:pt>
              </c:numCache>
            </c:numRef>
          </c:val>
        </c:ser>
        <c:ser>
          <c:idx val="95"/>
          <c:order val="95"/>
          <c:tx>
            <c:strRef>
              <c:f>Sheet4!$A$97</c:f>
              <c:strCache>
                <c:ptCount val="1"/>
                <c:pt idx="0">
                  <c:v>D_0__Eukaryota;D_1__SAR;D_2__Alveolata;D_3__Dinoflagellata;D_4__SCM15C8</c:v>
                </c:pt>
              </c:strCache>
            </c:strRef>
          </c:tx>
          <c:spPr>
            <a:solidFill>
              <a:schemeClr val="accent6">
                <a:lumMod val="70000"/>
                <a:lumOff val="3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Sheet4!$B$97:$F$97</c:f>
              <c:numCache>
                <c:formatCode>General</c:formatCode>
                <c:ptCount val="5"/>
                <c:pt idx="0">
                  <c:v>0.0</c:v>
                </c:pt>
                <c:pt idx="1">
                  <c:v>23.0</c:v>
                </c:pt>
                <c:pt idx="2">
                  <c:v>7.0</c:v>
                </c:pt>
                <c:pt idx="3">
                  <c:v>119.0</c:v>
                </c:pt>
                <c:pt idx="4">
                  <c:v>3.0</c:v>
                </c:pt>
              </c:numCache>
            </c:numRef>
          </c:val>
        </c:ser>
        <c:ser>
          <c:idx val="96"/>
          <c:order val="96"/>
          <c:tx>
            <c:strRef>
              <c:f>Sheet4!$A$98</c:f>
              <c:strCache>
                <c:ptCount val="1"/>
                <c:pt idx="0">
                  <c:v>D_0__Eukaryota;D_1__SAR;D_2__Alveolata;D_3__Dinoflagellata;D_5__Incertae Sedis</c:v>
                </c:pt>
              </c:strCache>
            </c:strRef>
          </c:tx>
          <c:spPr>
            <a:solidFill>
              <a:schemeClr val="accent1">
                <a:lumMod val="7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Sheet4!$B$98:$F$98</c:f>
              <c:numCache>
                <c:formatCode>General</c:formatCode>
                <c:ptCount val="5"/>
                <c:pt idx="0">
                  <c:v>0.0</c:v>
                </c:pt>
                <c:pt idx="1">
                  <c:v>3.0</c:v>
                </c:pt>
                <c:pt idx="2">
                  <c:v>0.0</c:v>
                </c:pt>
                <c:pt idx="3">
                  <c:v>0.0</c:v>
                </c:pt>
                <c:pt idx="4">
                  <c:v>0.0</c:v>
                </c:pt>
              </c:numCache>
            </c:numRef>
          </c:val>
        </c:ser>
        <c:ser>
          <c:idx val="97"/>
          <c:order val="97"/>
          <c:tx>
            <c:strRef>
              <c:f>Sheet4!$A$99</c:f>
              <c:strCache>
                <c:ptCount val="1"/>
                <c:pt idx="0">
                  <c:v>D_0__Eukaryota;D_1__SAR;D_2__Alveolata;D_3__Dinoflagellata;D_5__Prorocentrales</c:v>
                </c:pt>
              </c:strCache>
            </c:strRef>
          </c:tx>
          <c:spPr>
            <a:solidFill>
              <a:schemeClr val="accent2">
                <a:lumMod val="7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Sheet4!$B$99:$F$99</c:f>
              <c:numCache>
                <c:formatCode>General</c:formatCode>
                <c:ptCount val="5"/>
                <c:pt idx="0">
                  <c:v>0.0</c:v>
                </c:pt>
                <c:pt idx="1">
                  <c:v>0.0</c:v>
                </c:pt>
                <c:pt idx="2">
                  <c:v>6.0</c:v>
                </c:pt>
                <c:pt idx="3">
                  <c:v>0.0</c:v>
                </c:pt>
                <c:pt idx="4">
                  <c:v>0.0</c:v>
                </c:pt>
              </c:numCache>
            </c:numRef>
          </c:val>
        </c:ser>
        <c:ser>
          <c:idx val="98"/>
          <c:order val="98"/>
          <c:tx>
            <c:strRef>
              <c:f>Sheet4!$A$100</c:f>
              <c:strCache>
                <c:ptCount val="1"/>
                <c:pt idx="0">
                  <c:v>D_0__Eukaryota;D_1__SAR;D_2__Alveolata;D_3__Dinoflagellata;D_6__Suessiaceae</c:v>
                </c:pt>
              </c:strCache>
            </c:strRef>
          </c:tx>
          <c:spPr>
            <a:solidFill>
              <a:schemeClr val="accent3">
                <a:lumMod val="7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Sheet4!$B$100:$F$100</c:f>
              <c:numCache>
                <c:formatCode>General</c:formatCode>
                <c:ptCount val="5"/>
                <c:pt idx="0">
                  <c:v>62.0</c:v>
                </c:pt>
                <c:pt idx="1">
                  <c:v>99.0</c:v>
                </c:pt>
                <c:pt idx="2">
                  <c:v>89.0</c:v>
                </c:pt>
                <c:pt idx="3">
                  <c:v>165.0</c:v>
                </c:pt>
                <c:pt idx="4">
                  <c:v>10.0</c:v>
                </c:pt>
              </c:numCache>
            </c:numRef>
          </c:val>
        </c:ser>
        <c:ser>
          <c:idx val="99"/>
          <c:order val="99"/>
          <c:tx>
            <c:strRef>
              <c:f>Sheet4!$A$101</c:f>
              <c:strCache>
                <c:ptCount val="1"/>
                <c:pt idx="0">
                  <c:v>D_0__Eukaryota;D_1__SAR;D_2__Alveolata;D_3__Dinoflagellata;D_6__Thoracosphaeraceae</c:v>
                </c:pt>
              </c:strCache>
            </c:strRef>
          </c:tx>
          <c:spPr>
            <a:solidFill>
              <a:schemeClr val="accent4">
                <a:lumMod val="7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Sheet4!$B$101:$F$101</c:f>
              <c:numCache>
                <c:formatCode>General</c:formatCode>
                <c:ptCount val="5"/>
                <c:pt idx="0">
                  <c:v>49.0</c:v>
                </c:pt>
                <c:pt idx="1">
                  <c:v>24.0</c:v>
                </c:pt>
                <c:pt idx="2">
                  <c:v>31.0</c:v>
                </c:pt>
                <c:pt idx="3">
                  <c:v>4.0</c:v>
                </c:pt>
                <c:pt idx="4">
                  <c:v>15.0</c:v>
                </c:pt>
              </c:numCache>
            </c:numRef>
          </c:val>
        </c:ser>
        <c:ser>
          <c:idx val="100"/>
          <c:order val="100"/>
          <c:tx>
            <c:strRef>
              <c:f>Sheet4!$A$102</c:f>
              <c:strCache>
                <c:ptCount val="1"/>
                <c:pt idx="0">
                  <c:v>D_0__Eukaryota;D_1__SAR;D_2__Alveolata;D_3__Dinoflagellata;Other</c:v>
                </c:pt>
              </c:strCache>
            </c:strRef>
          </c:tx>
          <c:spPr>
            <a:solidFill>
              <a:schemeClr val="accent5">
                <a:lumMod val="7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Sheet4!$B$102:$F$102</c:f>
              <c:numCache>
                <c:formatCode>General</c:formatCode>
                <c:ptCount val="5"/>
                <c:pt idx="0">
                  <c:v>1061.0</c:v>
                </c:pt>
                <c:pt idx="1">
                  <c:v>1373.0</c:v>
                </c:pt>
                <c:pt idx="2">
                  <c:v>437.0</c:v>
                </c:pt>
                <c:pt idx="3">
                  <c:v>179.0</c:v>
                </c:pt>
                <c:pt idx="4">
                  <c:v>148.0</c:v>
                </c:pt>
              </c:numCache>
            </c:numRef>
          </c:val>
        </c:ser>
        <c:ser>
          <c:idx val="101"/>
          <c:order val="101"/>
          <c:tx>
            <c:strRef>
              <c:f>Sheet4!$A$103</c:f>
              <c:strCache>
                <c:ptCount val="1"/>
                <c:pt idx="0">
                  <c:v>D_0__Eukaryota;D_1__SAR;D_2__Alveolata;D_3__Protalveolata;D_4__Colpodellida</c:v>
                </c:pt>
              </c:strCache>
            </c:strRef>
          </c:tx>
          <c:spPr>
            <a:solidFill>
              <a:schemeClr val="accent6">
                <a:lumMod val="7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Sheet4!$B$103:$F$103</c:f>
              <c:numCache>
                <c:formatCode>General</c:formatCode>
                <c:ptCount val="5"/>
                <c:pt idx="0">
                  <c:v>87.0</c:v>
                </c:pt>
                <c:pt idx="1">
                  <c:v>56.0</c:v>
                </c:pt>
                <c:pt idx="2">
                  <c:v>15.0</c:v>
                </c:pt>
                <c:pt idx="3">
                  <c:v>59.0</c:v>
                </c:pt>
                <c:pt idx="4">
                  <c:v>20.0</c:v>
                </c:pt>
              </c:numCache>
            </c:numRef>
          </c:val>
        </c:ser>
        <c:ser>
          <c:idx val="102"/>
          <c:order val="102"/>
          <c:tx>
            <c:strRef>
              <c:f>Sheet4!$A$104</c:f>
              <c:strCache>
                <c:ptCount val="1"/>
                <c:pt idx="0">
                  <c:v>D_0__Eukaryota;D_1__SAR;D_2__Alveolata;D_3__Protalveolata;D_4__Oxyrrhis</c:v>
                </c:pt>
              </c:strCache>
            </c:strRef>
          </c:tx>
          <c:spPr>
            <a:solidFill>
              <a:schemeClr val="accent1">
                <a:lumMod val="50000"/>
                <a:lumOff val="5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Sheet4!$B$104:$F$104</c:f>
              <c:numCache>
                <c:formatCode>General</c:formatCode>
                <c:ptCount val="5"/>
                <c:pt idx="0">
                  <c:v>2.0</c:v>
                </c:pt>
                <c:pt idx="1">
                  <c:v>1.0</c:v>
                </c:pt>
                <c:pt idx="2">
                  <c:v>1.0</c:v>
                </c:pt>
                <c:pt idx="3">
                  <c:v>13.0</c:v>
                </c:pt>
                <c:pt idx="4">
                  <c:v>0.0</c:v>
                </c:pt>
              </c:numCache>
            </c:numRef>
          </c:val>
        </c:ser>
        <c:ser>
          <c:idx val="103"/>
          <c:order val="103"/>
          <c:tx>
            <c:strRef>
              <c:f>Sheet4!$A$105</c:f>
              <c:strCache>
                <c:ptCount val="1"/>
                <c:pt idx="0">
                  <c:v>D_0__Eukaryota;D_1__SAR;D_2__Alveolata;D_3__Protalveolata;D_4__Perkinsidae</c:v>
                </c:pt>
              </c:strCache>
            </c:strRef>
          </c:tx>
          <c:spPr>
            <a:solidFill>
              <a:schemeClr val="accent2">
                <a:lumMod val="50000"/>
                <a:lumOff val="5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Sheet4!$B$105:$F$105</c:f>
              <c:numCache>
                <c:formatCode>General</c:formatCode>
                <c:ptCount val="5"/>
                <c:pt idx="0">
                  <c:v>499.0</c:v>
                </c:pt>
                <c:pt idx="1">
                  <c:v>314.0</c:v>
                </c:pt>
                <c:pt idx="2">
                  <c:v>212.0</c:v>
                </c:pt>
                <c:pt idx="3">
                  <c:v>280.0</c:v>
                </c:pt>
                <c:pt idx="4">
                  <c:v>963.0</c:v>
                </c:pt>
              </c:numCache>
            </c:numRef>
          </c:val>
        </c:ser>
        <c:ser>
          <c:idx val="104"/>
          <c:order val="104"/>
          <c:tx>
            <c:strRef>
              <c:f>Sheet4!$A$106</c:f>
              <c:strCache>
                <c:ptCount val="1"/>
                <c:pt idx="0">
                  <c:v>D_0__Eukaryota;D_1__SAR;D_2__Alveolata;D_3__Protalveolata;D_4__Syndiniales</c:v>
                </c:pt>
              </c:strCache>
            </c:strRef>
          </c:tx>
          <c:spPr>
            <a:solidFill>
              <a:schemeClr val="accent3">
                <a:lumMod val="50000"/>
                <a:lumOff val="5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Sheet4!$B$106:$F$106</c:f>
              <c:numCache>
                <c:formatCode>General</c:formatCode>
                <c:ptCount val="5"/>
                <c:pt idx="0">
                  <c:v>2.0</c:v>
                </c:pt>
                <c:pt idx="1">
                  <c:v>0.0</c:v>
                </c:pt>
                <c:pt idx="2">
                  <c:v>0.0</c:v>
                </c:pt>
                <c:pt idx="3">
                  <c:v>0.0</c:v>
                </c:pt>
                <c:pt idx="4">
                  <c:v>0.0</c:v>
                </c:pt>
              </c:numCache>
            </c:numRef>
          </c:val>
        </c:ser>
        <c:ser>
          <c:idx val="105"/>
          <c:order val="105"/>
          <c:tx>
            <c:strRef>
              <c:f>Sheet4!$A$107</c:f>
              <c:strCache>
                <c:ptCount val="1"/>
                <c:pt idx="0">
                  <c:v>D_0__Eukaryota;D_1__SAR;D_2__Alveolata;Other;Other</c:v>
                </c:pt>
              </c:strCache>
            </c:strRef>
          </c:tx>
          <c:spPr>
            <a:solidFill>
              <a:schemeClr val="accent4">
                <a:lumMod val="50000"/>
                <a:lumOff val="5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Sheet4!$B$107:$F$107</c:f>
              <c:numCache>
                <c:formatCode>General</c:formatCode>
                <c:ptCount val="5"/>
                <c:pt idx="0">
                  <c:v>799.0</c:v>
                </c:pt>
                <c:pt idx="1">
                  <c:v>2959.0</c:v>
                </c:pt>
                <c:pt idx="2">
                  <c:v>511.0</c:v>
                </c:pt>
                <c:pt idx="3">
                  <c:v>3131.0</c:v>
                </c:pt>
                <c:pt idx="4">
                  <c:v>401.0</c:v>
                </c:pt>
              </c:numCache>
            </c:numRef>
          </c:val>
        </c:ser>
        <c:ser>
          <c:idx val="106"/>
          <c:order val="106"/>
          <c:tx>
            <c:strRef>
              <c:f>Sheet4!$A$108</c:f>
              <c:strCache>
                <c:ptCount val="1"/>
                <c:pt idx="0">
                  <c:v>D_0__Eukaryota;D_1__SAR;D_2__Rhizaria;D_3__Cercozoa;D_4__Athalamea environmental sample</c:v>
                </c:pt>
              </c:strCache>
            </c:strRef>
          </c:tx>
          <c:spPr>
            <a:solidFill>
              <a:schemeClr val="accent5">
                <a:lumMod val="50000"/>
                <a:lumOff val="5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Sheet4!$B$108:$F$108</c:f>
              <c:numCache>
                <c:formatCode>General</c:formatCode>
                <c:ptCount val="5"/>
                <c:pt idx="0">
                  <c:v>0.0</c:v>
                </c:pt>
                <c:pt idx="1">
                  <c:v>1.0</c:v>
                </c:pt>
                <c:pt idx="2">
                  <c:v>1.0</c:v>
                </c:pt>
                <c:pt idx="3">
                  <c:v>0.0</c:v>
                </c:pt>
                <c:pt idx="4">
                  <c:v>0.0</c:v>
                </c:pt>
              </c:numCache>
            </c:numRef>
          </c:val>
        </c:ser>
        <c:ser>
          <c:idx val="107"/>
          <c:order val="107"/>
          <c:tx>
            <c:strRef>
              <c:f>Sheet4!$A$109</c:f>
              <c:strCache>
                <c:ptCount val="1"/>
                <c:pt idx="0">
                  <c:v>D_0__Eukaryota;D_1__SAR;D_2__Rhizaria;D_3__Cercozoa;D_4__Cercomonadidae</c:v>
                </c:pt>
              </c:strCache>
            </c:strRef>
          </c:tx>
          <c:spPr>
            <a:solidFill>
              <a:schemeClr val="accent6">
                <a:lumMod val="50000"/>
                <a:lumOff val="5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Sheet4!$B$109:$F$109</c:f>
              <c:numCache>
                <c:formatCode>General</c:formatCode>
                <c:ptCount val="5"/>
                <c:pt idx="0">
                  <c:v>1.0</c:v>
                </c:pt>
                <c:pt idx="1">
                  <c:v>3.0</c:v>
                </c:pt>
                <c:pt idx="2">
                  <c:v>4.0</c:v>
                </c:pt>
                <c:pt idx="3">
                  <c:v>13.0</c:v>
                </c:pt>
                <c:pt idx="4">
                  <c:v>7.0</c:v>
                </c:pt>
              </c:numCache>
            </c:numRef>
          </c:val>
        </c:ser>
        <c:ser>
          <c:idx val="108"/>
          <c:order val="108"/>
          <c:tx>
            <c:strRef>
              <c:f>Sheet4!$A$110</c:f>
              <c:strCache>
                <c:ptCount val="1"/>
                <c:pt idx="0">
                  <c:v>D_0__Eukaryota;D_1__SAR;D_2__Rhizaria;D_3__Cercozoa;D_4__Cercozoa sp. ATCC 50530</c:v>
                </c:pt>
              </c:strCache>
            </c:strRef>
          </c:tx>
          <c:spPr>
            <a:solidFill>
              <a:schemeClr val="accent1"/>
            </a:solidFill>
            <a:ln>
              <a:noFill/>
            </a:ln>
            <a:effectLst/>
          </c:spPr>
          <c:invertIfNegative val="0"/>
          <c:cat>
            <c:strRef>
              <c:f>Sheet4!$B$1:$F$1</c:f>
              <c:strCache>
                <c:ptCount val="5"/>
                <c:pt idx="0">
                  <c:v>tx1</c:v>
                </c:pt>
                <c:pt idx="1">
                  <c:v>tx2</c:v>
                </c:pt>
                <c:pt idx="2">
                  <c:v>tx3</c:v>
                </c:pt>
                <c:pt idx="3">
                  <c:v>tx4</c:v>
                </c:pt>
                <c:pt idx="4">
                  <c:v>tx5</c:v>
                </c:pt>
              </c:strCache>
            </c:strRef>
          </c:cat>
          <c:val>
            <c:numRef>
              <c:f>Sheet4!$B$110:$F$110</c:f>
              <c:numCache>
                <c:formatCode>General</c:formatCode>
                <c:ptCount val="5"/>
                <c:pt idx="0">
                  <c:v>1.0</c:v>
                </c:pt>
                <c:pt idx="1">
                  <c:v>0.0</c:v>
                </c:pt>
                <c:pt idx="2">
                  <c:v>1.0</c:v>
                </c:pt>
                <c:pt idx="3">
                  <c:v>0.0</c:v>
                </c:pt>
                <c:pt idx="4">
                  <c:v>0.0</c:v>
                </c:pt>
              </c:numCache>
            </c:numRef>
          </c:val>
        </c:ser>
        <c:ser>
          <c:idx val="109"/>
          <c:order val="109"/>
          <c:tx>
            <c:strRef>
              <c:f>Sheet4!$A$111</c:f>
              <c:strCache>
                <c:ptCount val="1"/>
                <c:pt idx="0">
                  <c:v>D_0__Eukaryota;D_1__SAR;D_2__Rhizaria;D_3__Cercozoa;D_4__Glissomonadida</c:v>
                </c:pt>
              </c:strCache>
            </c:strRef>
          </c:tx>
          <c:spPr>
            <a:solidFill>
              <a:schemeClr val="accent2"/>
            </a:solidFill>
            <a:ln>
              <a:noFill/>
            </a:ln>
            <a:effectLst/>
          </c:spPr>
          <c:invertIfNegative val="0"/>
          <c:cat>
            <c:strRef>
              <c:f>Sheet4!$B$1:$F$1</c:f>
              <c:strCache>
                <c:ptCount val="5"/>
                <c:pt idx="0">
                  <c:v>tx1</c:v>
                </c:pt>
                <c:pt idx="1">
                  <c:v>tx2</c:v>
                </c:pt>
                <c:pt idx="2">
                  <c:v>tx3</c:v>
                </c:pt>
                <c:pt idx="3">
                  <c:v>tx4</c:v>
                </c:pt>
                <c:pt idx="4">
                  <c:v>tx5</c:v>
                </c:pt>
              </c:strCache>
            </c:strRef>
          </c:cat>
          <c:val>
            <c:numRef>
              <c:f>Sheet4!$B$111:$F$111</c:f>
              <c:numCache>
                <c:formatCode>General</c:formatCode>
                <c:ptCount val="5"/>
                <c:pt idx="0">
                  <c:v>2.0</c:v>
                </c:pt>
                <c:pt idx="1">
                  <c:v>0.0</c:v>
                </c:pt>
                <c:pt idx="2">
                  <c:v>0.0</c:v>
                </c:pt>
                <c:pt idx="3">
                  <c:v>0.0</c:v>
                </c:pt>
                <c:pt idx="4">
                  <c:v>0.0</c:v>
                </c:pt>
              </c:numCache>
            </c:numRef>
          </c:val>
        </c:ser>
        <c:ser>
          <c:idx val="110"/>
          <c:order val="110"/>
          <c:tx>
            <c:strRef>
              <c:f>Sheet4!$A$112</c:f>
              <c:strCache>
                <c:ptCount val="1"/>
                <c:pt idx="0">
                  <c:v>D_0__Eukaryota;D_1__SAR;D_2__Rhizaria;D_3__Cercozoa;D_4__Novel Clade 10</c:v>
                </c:pt>
              </c:strCache>
            </c:strRef>
          </c:tx>
          <c:spPr>
            <a:solidFill>
              <a:schemeClr val="accent3"/>
            </a:solidFill>
            <a:ln>
              <a:noFill/>
            </a:ln>
            <a:effectLst/>
          </c:spPr>
          <c:invertIfNegative val="0"/>
          <c:cat>
            <c:strRef>
              <c:f>Sheet4!$B$1:$F$1</c:f>
              <c:strCache>
                <c:ptCount val="5"/>
                <c:pt idx="0">
                  <c:v>tx1</c:v>
                </c:pt>
                <c:pt idx="1">
                  <c:v>tx2</c:v>
                </c:pt>
                <c:pt idx="2">
                  <c:v>tx3</c:v>
                </c:pt>
                <c:pt idx="3">
                  <c:v>tx4</c:v>
                </c:pt>
                <c:pt idx="4">
                  <c:v>tx5</c:v>
                </c:pt>
              </c:strCache>
            </c:strRef>
          </c:cat>
          <c:val>
            <c:numRef>
              <c:f>Sheet4!$B$112:$F$112</c:f>
              <c:numCache>
                <c:formatCode>General</c:formatCode>
                <c:ptCount val="5"/>
                <c:pt idx="0">
                  <c:v>0.0</c:v>
                </c:pt>
                <c:pt idx="1">
                  <c:v>2.0</c:v>
                </c:pt>
                <c:pt idx="2">
                  <c:v>0.0</c:v>
                </c:pt>
                <c:pt idx="3">
                  <c:v>1.0</c:v>
                </c:pt>
                <c:pt idx="4">
                  <c:v>1.0</c:v>
                </c:pt>
              </c:numCache>
            </c:numRef>
          </c:val>
        </c:ser>
        <c:ser>
          <c:idx val="111"/>
          <c:order val="111"/>
          <c:tx>
            <c:strRef>
              <c:f>Sheet4!$A$113</c:f>
              <c:strCache>
                <c:ptCount val="1"/>
                <c:pt idx="0">
                  <c:v>D_0__Eukaryota;D_1__SAR;D_2__Rhizaria;D_3__Cercozoa;D_4__Novel Clade 12</c:v>
                </c:pt>
              </c:strCache>
            </c:strRef>
          </c:tx>
          <c:spPr>
            <a:solidFill>
              <a:schemeClr val="accent4"/>
            </a:solidFill>
            <a:ln>
              <a:noFill/>
            </a:ln>
            <a:effectLst/>
          </c:spPr>
          <c:invertIfNegative val="0"/>
          <c:cat>
            <c:strRef>
              <c:f>Sheet4!$B$1:$F$1</c:f>
              <c:strCache>
                <c:ptCount val="5"/>
                <c:pt idx="0">
                  <c:v>tx1</c:v>
                </c:pt>
                <c:pt idx="1">
                  <c:v>tx2</c:v>
                </c:pt>
                <c:pt idx="2">
                  <c:v>tx3</c:v>
                </c:pt>
                <c:pt idx="3">
                  <c:v>tx4</c:v>
                </c:pt>
                <c:pt idx="4">
                  <c:v>tx5</c:v>
                </c:pt>
              </c:strCache>
            </c:strRef>
          </c:cat>
          <c:val>
            <c:numRef>
              <c:f>Sheet4!$B$113:$F$113</c:f>
              <c:numCache>
                <c:formatCode>General</c:formatCode>
                <c:ptCount val="5"/>
                <c:pt idx="0">
                  <c:v>9.0</c:v>
                </c:pt>
                <c:pt idx="1">
                  <c:v>2.0</c:v>
                </c:pt>
                <c:pt idx="2">
                  <c:v>10.0</c:v>
                </c:pt>
                <c:pt idx="3">
                  <c:v>0.0</c:v>
                </c:pt>
                <c:pt idx="4">
                  <c:v>27.0</c:v>
                </c:pt>
              </c:numCache>
            </c:numRef>
          </c:val>
        </c:ser>
        <c:ser>
          <c:idx val="112"/>
          <c:order val="112"/>
          <c:tx>
            <c:strRef>
              <c:f>Sheet4!$A$114</c:f>
              <c:strCache>
                <c:ptCount val="1"/>
                <c:pt idx="0">
                  <c:v>D_0__Eukaryota;D_1__SAR;D_2__Rhizaria;D_3__Cercozoa;D_4__Vampyrellidae</c:v>
                </c:pt>
              </c:strCache>
            </c:strRef>
          </c:tx>
          <c:spPr>
            <a:solidFill>
              <a:schemeClr val="accent5"/>
            </a:solidFill>
            <a:ln>
              <a:noFill/>
            </a:ln>
            <a:effectLst/>
          </c:spPr>
          <c:invertIfNegative val="0"/>
          <c:cat>
            <c:strRef>
              <c:f>Sheet4!$B$1:$F$1</c:f>
              <c:strCache>
                <c:ptCount val="5"/>
                <c:pt idx="0">
                  <c:v>tx1</c:v>
                </c:pt>
                <c:pt idx="1">
                  <c:v>tx2</c:v>
                </c:pt>
                <c:pt idx="2">
                  <c:v>tx3</c:v>
                </c:pt>
                <c:pt idx="3">
                  <c:v>tx4</c:v>
                </c:pt>
                <c:pt idx="4">
                  <c:v>tx5</c:v>
                </c:pt>
              </c:strCache>
            </c:strRef>
          </c:cat>
          <c:val>
            <c:numRef>
              <c:f>Sheet4!$B$114:$F$114</c:f>
              <c:numCache>
                <c:formatCode>General</c:formatCode>
                <c:ptCount val="5"/>
                <c:pt idx="0">
                  <c:v>169.0</c:v>
                </c:pt>
                <c:pt idx="1">
                  <c:v>120.0</c:v>
                </c:pt>
                <c:pt idx="2">
                  <c:v>19.0</c:v>
                </c:pt>
                <c:pt idx="3">
                  <c:v>56.0</c:v>
                </c:pt>
                <c:pt idx="4">
                  <c:v>145.0</c:v>
                </c:pt>
              </c:numCache>
            </c:numRef>
          </c:val>
        </c:ser>
        <c:ser>
          <c:idx val="113"/>
          <c:order val="113"/>
          <c:tx>
            <c:strRef>
              <c:f>Sheet4!$A$115</c:f>
              <c:strCache>
                <c:ptCount val="1"/>
                <c:pt idx="0">
                  <c:v>D_0__Eukaryota;D_1__SAR;D_2__Rhizaria;D_3__Cercozoa;D_4__uncultured</c:v>
                </c:pt>
              </c:strCache>
            </c:strRef>
          </c:tx>
          <c:spPr>
            <a:solidFill>
              <a:schemeClr val="accent6"/>
            </a:solidFill>
            <a:ln>
              <a:noFill/>
            </a:ln>
            <a:effectLst/>
          </c:spPr>
          <c:invertIfNegative val="0"/>
          <c:cat>
            <c:strRef>
              <c:f>Sheet4!$B$1:$F$1</c:f>
              <c:strCache>
                <c:ptCount val="5"/>
                <c:pt idx="0">
                  <c:v>tx1</c:v>
                </c:pt>
                <c:pt idx="1">
                  <c:v>tx2</c:v>
                </c:pt>
                <c:pt idx="2">
                  <c:v>tx3</c:v>
                </c:pt>
                <c:pt idx="3">
                  <c:v>tx4</c:v>
                </c:pt>
                <c:pt idx="4">
                  <c:v>tx5</c:v>
                </c:pt>
              </c:strCache>
            </c:strRef>
          </c:cat>
          <c:val>
            <c:numRef>
              <c:f>Sheet4!$B$115:$F$115</c:f>
              <c:numCache>
                <c:formatCode>General</c:formatCode>
                <c:ptCount val="5"/>
                <c:pt idx="0">
                  <c:v>32.0</c:v>
                </c:pt>
                <c:pt idx="1">
                  <c:v>16.0</c:v>
                </c:pt>
                <c:pt idx="2">
                  <c:v>23.0</c:v>
                </c:pt>
                <c:pt idx="3">
                  <c:v>4.0</c:v>
                </c:pt>
                <c:pt idx="4">
                  <c:v>5.0</c:v>
                </c:pt>
              </c:numCache>
            </c:numRef>
          </c:val>
        </c:ser>
        <c:ser>
          <c:idx val="114"/>
          <c:order val="114"/>
          <c:tx>
            <c:strRef>
              <c:f>Sheet4!$A$116</c:f>
              <c:strCache>
                <c:ptCount val="1"/>
                <c:pt idx="0">
                  <c:v>D_0__Eukaryota;D_1__SAR;D_2__Rhizaria;D_3__Cercozoa;D_7__Incertae Sedis</c:v>
                </c:pt>
              </c:strCache>
            </c:strRef>
          </c:tx>
          <c:spPr>
            <a:solidFill>
              <a:schemeClr val="accent1">
                <a:lumMod val="6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Sheet4!$B$116:$F$116</c:f>
              <c:numCache>
                <c:formatCode>General</c:formatCode>
                <c:ptCount val="5"/>
                <c:pt idx="0">
                  <c:v>0.0</c:v>
                </c:pt>
                <c:pt idx="1">
                  <c:v>2.0</c:v>
                </c:pt>
                <c:pt idx="2">
                  <c:v>5.0</c:v>
                </c:pt>
                <c:pt idx="3">
                  <c:v>0.0</c:v>
                </c:pt>
                <c:pt idx="4">
                  <c:v>0.0</c:v>
                </c:pt>
              </c:numCache>
            </c:numRef>
          </c:val>
        </c:ser>
        <c:ser>
          <c:idx val="115"/>
          <c:order val="115"/>
          <c:tx>
            <c:strRef>
              <c:f>Sheet4!$A$117</c:f>
              <c:strCache>
                <c:ptCount val="1"/>
                <c:pt idx="0">
                  <c:v>D_0__Eukaryota;D_1__SAR;D_2__Rhizaria;D_3__Cercozoa;Other</c:v>
                </c:pt>
              </c:strCache>
            </c:strRef>
          </c:tx>
          <c:spPr>
            <a:solidFill>
              <a:schemeClr val="accent2">
                <a:lumMod val="6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Sheet4!$B$117:$F$117</c:f>
              <c:numCache>
                <c:formatCode>General</c:formatCode>
                <c:ptCount val="5"/>
                <c:pt idx="0">
                  <c:v>2.0</c:v>
                </c:pt>
                <c:pt idx="1">
                  <c:v>0.0</c:v>
                </c:pt>
                <c:pt idx="2">
                  <c:v>0.0</c:v>
                </c:pt>
                <c:pt idx="3">
                  <c:v>0.0</c:v>
                </c:pt>
                <c:pt idx="4">
                  <c:v>0.0</c:v>
                </c:pt>
              </c:numCache>
            </c:numRef>
          </c:val>
        </c:ser>
        <c:ser>
          <c:idx val="116"/>
          <c:order val="116"/>
          <c:tx>
            <c:strRef>
              <c:f>Sheet4!$A$118</c:f>
              <c:strCache>
                <c:ptCount val="1"/>
                <c:pt idx="0">
                  <c:v>D_0__Eukaryota;D_1__SAR;D_2__Stramenopiles;D_3__Bicosoecida;D_4__Siluaniidae</c:v>
                </c:pt>
              </c:strCache>
            </c:strRef>
          </c:tx>
          <c:spPr>
            <a:solidFill>
              <a:schemeClr val="accent3">
                <a:lumMod val="6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Sheet4!$B$118:$F$118</c:f>
              <c:numCache>
                <c:formatCode>General</c:formatCode>
                <c:ptCount val="5"/>
                <c:pt idx="0">
                  <c:v>20.0</c:v>
                </c:pt>
                <c:pt idx="1">
                  <c:v>0.0</c:v>
                </c:pt>
                <c:pt idx="2">
                  <c:v>0.0</c:v>
                </c:pt>
                <c:pt idx="3">
                  <c:v>0.0</c:v>
                </c:pt>
                <c:pt idx="4">
                  <c:v>0.0</c:v>
                </c:pt>
              </c:numCache>
            </c:numRef>
          </c:val>
        </c:ser>
        <c:ser>
          <c:idx val="117"/>
          <c:order val="117"/>
          <c:tx>
            <c:strRef>
              <c:f>Sheet4!$A$119</c:f>
              <c:strCache>
                <c:ptCount val="1"/>
                <c:pt idx="0">
                  <c:v>D_0__Eukaryota;D_1__SAR;D_2__Stramenopiles;D_3__Hyphochytriales;D_4__Hyphochytrium catenoides</c:v>
                </c:pt>
              </c:strCache>
            </c:strRef>
          </c:tx>
          <c:spPr>
            <a:solidFill>
              <a:schemeClr val="accent4">
                <a:lumMod val="6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Sheet4!$B$119:$F$119</c:f>
              <c:numCache>
                <c:formatCode>General</c:formatCode>
                <c:ptCount val="5"/>
                <c:pt idx="0">
                  <c:v>17.0</c:v>
                </c:pt>
                <c:pt idx="1">
                  <c:v>0.0</c:v>
                </c:pt>
                <c:pt idx="2">
                  <c:v>76.0</c:v>
                </c:pt>
                <c:pt idx="3">
                  <c:v>0.0</c:v>
                </c:pt>
                <c:pt idx="4">
                  <c:v>1.0</c:v>
                </c:pt>
              </c:numCache>
            </c:numRef>
          </c:val>
        </c:ser>
        <c:ser>
          <c:idx val="118"/>
          <c:order val="118"/>
          <c:tx>
            <c:strRef>
              <c:f>Sheet4!$A$120</c:f>
              <c:strCache>
                <c:ptCount val="1"/>
                <c:pt idx="0">
                  <c:v>D_0__Eukaryota;D_1__SAR;D_2__Stramenopiles;D_3__Hyphochytriales;Other</c:v>
                </c:pt>
              </c:strCache>
            </c:strRef>
          </c:tx>
          <c:spPr>
            <a:solidFill>
              <a:schemeClr val="accent5">
                <a:lumMod val="6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Sheet4!$B$120:$F$120</c:f>
              <c:numCache>
                <c:formatCode>General</c:formatCode>
                <c:ptCount val="5"/>
                <c:pt idx="0">
                  <c:v>21.0</c:v>
                </c:pt>
                <c:pt idx="1">
                  <c:v>32.0</c:v>
                </c:pt>
                <c:pt idx="2">
                  <c:v>5.0</c:v>
                </c:pt>
                <c:pt idx="3">
                  <c:v>18.0</c:v>
                </c:pt>
                <c:pt idx="4">
                  <c:v>127.0</c:v>
                </c:pt>
              </c:numCache>
            </c:numRef>
          </c:val>
        </c:ser>
        <c:ser>
          <c:idx val="119"/>
          <c:order val="119"/>
          <c:tx>
            <c:strRef>
              <c:f>Sheet4!$A$121</c:f>
              <c:strCache>
                <c:ptCount val="1"/>
                <c:pt idx="0">
                  <c:v>D_0__Eukaryota;D_1__SAR;D_2__Stramenopiles;D_3__Incertae Sedis;D_4__Pirsonia</c:v>
                </c:pt>
              </c:strCache>
            </c:strRef>
          </c:tx>
          <c:spPr>
            <a:solidFill>
              <a:schemeClr val="accent6">
                <a:lumMod val="6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Sheet4!$B$121:$F$121</c:f>
              <c:numCache>
                <c:formatCode>General</c:formatCode>
                <c:ptCount val="5"/>
                <c:pt idx="0">
                  <c:v>0.0</c:v>
                </c:pt>
                <c:pt idx="1">
                  <c:v>0.0</c:v>
                </c:pt>
                <c:pt idx="2">
                  <c:v>3.0</c:v>
                </c:pt>
                <c:pt idx="3">
                  <c:v>9.0</c:v>
                </c:pt>
                <c:pt idx="4">
                  <c:v>8.0</c:v>
                </c:pt>
              </c:numCache>
            </c:numRef>
          </c:val>
        </c:ser>
        <c:ser>
          <c:idx val="120"/>
          <c:order val="120"/>
          <c:tx>
            <c:strRef>
              <c:f>Sheet4!$A$122</c:f>
              <c:strCache>
                <c:ptCount val="1"/>
                <c:pt idx="0">
                  <c:v>D_0__Eukaryota;D_1__SAR;D_2__Stramenopiles;D_3__MAST-12;D_4__MAST-12C</c:v>
                </c:pt>
              </c:strCache>
            </c:strRef>
          </c:tx>
          <c:spPr>
            <a:solidFill>
              <a:schemeClr val="accent1">
                <a:lumMod val="80000"/>
                <a:lumOff val="2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Sheet4!$B$122:$F$122</c:f>
              <c:numCache>
                <c:formatCode>General</c:formatCode>
                <c:ptCount val="5"/>
                <c:pt idx="0">
                  <c:v>0.0</c:v>
                </c:pt>
                <c:pt idx="1">
                  <c:v>0.0</c:v>
                </c:pt>
                <c:pt idx="2">
                  <c:v>0.0</c:v>
                </c:pt>
                <c:pt idx="3">
                  <c:v>3.0</c:v>
                </c:pt>
                <c:pt idx="4">
                  <c:v>0.0</c:v>
                </c:pt>
              </c:numCache>
            </c:numRef>
          </c:val>
        </c:ser>
        <c:ser>
          <c:idx val="121"/>
          <c:order val="121"/>
          <c:tx>
            <c:strRef>
              <c:f>Sheet4!$A$123</c:f>
              <c:strCache>
                <c:ptCount val="1"/>
                <c:pt idx="0">
                  <c:v>D_0__Eukaryota;D_1__SAR;D_2__Stramenopiles;D_3__MAST-6;D_4__eukaryote marine clone ME1-24</c:v>
                </c:pt>
              </c:strCache>
            </c:strRef>
          </c:tx>
          <c:spPr>
            <a:solidFill>
              <a:schemeClr val="accent2">
                <a:lumMod val="80000"/>
                <a:lumOff val="2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Sheet4!$B$123:$F$123</c:f>
              <c:numCache>
                <c:formatCode>General</c:formatCode>
                <c:ptCount val="5"/>
                <c:pt idx="0">
                  <c:v>0.0</c:v>
                </c:pt>
                <c:pt idx="1">
                  <c:v>0.0</c:v>
                </c:pt>
                <c:pt idx="2">
                  <c:v>0.0</c:v>
                </c:pt>
                <c:pt idx="3">
                  <c:v>2.0</c:v>
                </c:pt>
                <c:pt idx="4">
                  <c:v>0.0</c:v>
                </c:pt>
              </c:numCache>
            </c:numRef>
          </c:val>
        </c:ser>
        <c:ser>
          <c:idx val="122"/>
          <c:order val="122"/>
          <c:tx>
            <c:strRef>
              <c:f>Sheet4!$A$124</c:f>
              <c:strCache>
                <c:ptCount val="1"/>
                <c:pt idx="0">
                  <c:v>D_0__Eukaryota;D_1__SAR;D_2__Stramenopiles;D_3__Ochrophyta;D_4__Chrysophyceae</c:v>
                </c:pt>
              </c:strCache>
            </c:strRef>
          </c:tx>
          <c:spPr>
            <a:solidFill>
              <a:schemeClr val="accent3">
                <a:lumMod val="80000"/>
                <a:lumOff val="2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Sheet4!$B$124:$F$124</c:f>
              <c:numCache>
                <c:formatCode>General</c:formatCode>
                <c:ptCount val="5"/>
                <c:pt idx="0">
                  <c:v>5.0</c:v>
                </c:pt>
                <c:pt idx="1">
                  <c:v>12.0</c:v>
                </c:pt>
                <c:pt idx="2">
                  <c:v>26.0</c:v>
                </c:pt>
                <c:pt idx="3">
                  <c:v>6.0</c:v>
                </c:pt>
                <c:pt idx="4">
                  <c:v>7.0</c:v>
                </c:pt>
              </c:numCache>
            </c:numRef>
          </c:val>
        </c:ser>
        <c:ser>
          <c:idx val="123"/>
          <c:order val="123"/>
          <c:tx>
            <c:strRef>
              <c:f>Sheet4!$A$125</c:f>
              <c:strCache>
                <c:ptCount val="1"/>
                <c:pt idx="0">
                  <c:v>D_0__Eukaryota;D_1__SAR;D_2__Stramenopiles;D_3__Ochrophyta;D_4__Eustigmatales</c:v>
                </c:pt>
              </c:strCache>
            </c:strRef>
          </c:tx>
          <c:spPr>
            <a:solidFill>
              <a:schemeClr val="accent4">
                <a:lumMod val="80000"/>
                <a:lumOff val="2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Sheet4!$B$125:$F$125</c:f>
              <c:numCache>
                <c:formatCode>General</c:formatCode>
                <c:ptCount val="5"/>
                <c:pt idx="0">
                  <c:v>678.0</c:v>
                </c:pt>
                <c:pt idx="1">
                  <c:v>708.0</c:v>
                </c:pt>
                <c:pt idx="2">
                  <c:v>342.0</c:v>
                </c:pt>
                <c:pt idx="3">
                  <c:v>3049.0</c:v>
                </c:pt>
                <c:pt idx="4">
                  <c:v>787.0</c:v>
                </c:pt>
              </c:numCache>
            </c:numRef>
          </c:val>
        </c:ser>
        <c:ser>
          <c:idx val="124"/>
          <c:order val="124"/>
          <c:tx>
            <c:strRef>
              <c:f>Sheet4!$A$126</c:f>
              <c:strCache>
                <c:ptCount val="1"/>
                <c:pt idx="0">
                  <c:v>D_0__Eukaryota;D_1__SAR;D_2__Stramenopiles;D_3__Ochrophyta;D_5__Chromulinales</c:v>
                </c:pt>
              </c:strCache>
            </c:strRef>
          </c:tx>
          <c:spPr>
            <a:solidFill>
              <a:schemeClr val="accent5">
                <a:lumMod val="80000"/>
                <a:lumOff val="2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Sheet4!$B$126:$F$126</c:f>
              <c:numCache>
                <c:formatCode>General</c:formatCode>
                <c:ptCount val="5"/>
                <c:pt idx="0">
                  <c:v>24.0</c:v>
                </c:pt>
                <c:pt idx="1">
                  <c:v>0.0</c:v>
                </c:pt>
                <c:pt idx="2">
                  <c:v>8.0</c:v>
                </c:pt>
                <c:pt idx="3">
                  <c:v>0.0</c:v>
                </c:pt>
                <c:pt idx="4">
                  <c:v>0.0</c:v>
                </c:pt>
              </c:numCache>
            </c:numRef>
          </c:val>
        </c:ser>
        <c:ser>
          <c:idx val="125"/>
          <c:order val="125"/>
          <c:tx>
            <c:strRef>
              <c:f>Sheet4!$A$127</c:f>
              <c:strCache>
                <c:ptCount val="1"/>
                <c:pt idx="0">
                  <c:v>D_0__Eukaryota;D_1__SAR;D_2__Stramenopiles;D_3__Ochrophyta;D_5__Ochromonadales</c:v>
                </c:pt>
              </c:strCache>
            </c:strRef>
          </c:tx>
          <c:spPr>
            <a:solidFill>
              <a:schemeClr val="accent6">
                <a:lumMod val="80000"/>
                <a:lumOff val="2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Sheet4!$B$127:$F$127</c:f>
              <c:numCache>
                <c:formatCode>General</c:formatCode>
                <c:ptCount val="5"/>
                <c:pt idx="0">
                  <c:v>1.0</c:v>
                </c:pt>
                <c:pt idx="1">
                  <c:v>0.0</c:v>
                </c:pt>
                <c:pt idx="2">
                  <c:v>11.0</c:v>
                </c:pt>
                <c:pt idx="3">
                  <c:v>12.0</c:v>
                </c:pt>
                <c:pt idx="4">
                  <c:v>6.0</c:v>
                </c:pt>
              </c:numCache>
            </c:numRef>
          </c:val>
        </c:ser>
        <c:ser>
          <c:idx val="126"/>
          <c:order val="126"/>
          <c:tx>
            <c:strRef>
              <c:f>Sheet4!$A$128</c:f>
              <c:strCache>
                <c:ptCount val="1"/>
                <c:pt idx="0">
                  <c:v>D_0__Eukaryota;D_1__SAR;D_2__Stramenopiles;D_3__Ochrophyta;D_5__Synurales</c:v>
                </c:pt>
              </c:strCache>
            </c:strRef>
          </c:tx>
          <c:spPr>
            <a:solidFill>
              <a:schemeClr val="accent1">
                <a:lumMod val="8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Sheet4!$B$128:$F$128</c:f>
              <c:numCache>
                <c:formatCode>General</c:formatCode>
                <c:ptCount val="5"/>
                <c:pt idx="0">
                  <c:v>21.0</c:v>
                </c:pt>
                <c:pt idx="1">
                  <c:v>2.0</c:v>
                </c:pt>
                <c:pt idx="2">
                  <c:v>0.0</c:v>
                </c:pt>
                <c:pt idx="3">
                  <c:v>46.0</c:v>
                </c:pt>
                <c:pt idx="4">
                  <c:v>2.0</c:v>
                </c:pt>
              </c:numCache>
            </c:numRef>
          </c:val>
        </c:ser>
        <c:ser>
          <c:idx val="127"/>
          <c:order val="127"/>
          <c:tx>
            <c:strRef>
              <c:f>Sheet4!$A$129</c:f>
              <c:strCache>
                <c:ptCount val="1"/>
                <c:pt idx="0">
                  <c:v>D_0__Eukaryota;D_1__SAR;D_2__Stramenopiles;D_3__Ochrophyta;D_5__Tribonematales</c:v>
                </c:pt>
              </c:strCache>
            </c:strRef>
          </c:tx>
          <c:spPr>
            <a:solidFill>
              <a:schemeClr val="accent2">
                <a:lumMod val="8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Sheet4!$B$129:$F$129</c:f>
              <c:numCache>
                <c:formatCode>General</c:formatCode>
                <c:ptCount val="5"/>
                <c:pt idx="0">
                  <c:v>10.0</c:v>
                </c:pt>
                <c:pt idx="1">
                  <c:v>12.0</c:v>
                </c:pt>
                <c:pt idx="2">
                  <c:v>5.0</c:v>
                </c:pt>
                <c:pt idx="3">
                  <c:v>0.0</c:v>
                </c:pt>
                <c:pt idx="4">
                  <c:v>6.0</c:v>
                </c:pt>
              </c:numCache>
            </c:numRef>
          </c:val>
        </c:ser>
        <c:ser>
          <c:idx val="128"/>
          <c:order val="128"/>
          <c:tx>
            <c:strRef>
              <c:f>Sheet4!$A$130</c:f>
              <c:strCache>
                <c:ptCount val="1"/>
                <c:pt idx="0">
                  <c:v>D_0__Eukaryota;D_1__SAR;D_2__Stramenopiles;D_3__Ochrophyta;D_6__Bacillariophyceae</c:v>
                </c:pt>
              </c:strCache>
            </c:strRef>
          </c:tx>
          <c:spPr>
            <a:solidFill>
              <a:schemeClr val="accent3">
                <a:lumMod val="8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Sheet4!$B$130:$F$130</c:f>
              <c:numCache>
                <c:formatCode>General</c:formatCode>
                <c:ptCount val="5"/>
                <c:pt idx="0">
                  <c:v>100.0</c:v>
                </c:pt>
                <c:pt idx="1">
                  <c:v>241.0</c:v>
                </c:pt>
                <c:pt idx="2">
                  <c:v>239.0</c:v>
                </c:pt>
                <c:pt idx="3">
                  <c:v>3085.0</c:v>
                </c:pt>
                <c:pt idx="4">
                  <c:v>405.0</c:v>
                </c:pt>
              </c:numCache>
            </c:numRef>
          </c:val>
        </c:ser>
        <c:ser>
          <c:idx val="129"/>
          <c:order val="129"/>
          <c:tx>
            <c:strRef>
              <c:f>Sheet4!$A$131</c:f>
              <c:strCache>
                <c:ptCount val="1"/>
                <c:pt idx="0">
                  <c:v>D_0__Eukaryota;D_1__SAR;D_2__Stramenopiles;D_3__Ochrophyta;D_6__Mediophyceae</c:v>
                </c:pt>
              </c:strCache>
            </c:strRef>
          </c:tx>
          <c:spPr>
            <a:solidFill>
              <a:schemeClr val="accent4">
                <a:lumMod val="8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Sheet4!$B$131:$F$131</c:f>
              <c:numCache>
                <c:formatCode>General</c:formatCode>
                <c:ptCount val="5"/>
                <c:pt idx="0">
                  <c:v>1819.0</c:v>
                </c:pt>
                <c:pt idx="1">
                  <c:v>4739.0</c:v>
                </c:pt>
                <c:pt idx="2">
                  <c:v>1008.0</c:v>
                </c:pt>
                <c:pt idx="3">
                  <c:v>203.0</c:v>
                </c:pt>
                <c:pt idx="4">
                  <c:v>6516.0</c:v>
                </c:pt>
              </c:numCache>
            </c:numRef>
          </c:val>
        </c:ser>
        <c:ser>
          <c:idx val="130"/>
          <c:order val="130"/>
          <c:tx>
            <c:strRef>
              <c:f>Sheet4!$A$132</c:f>
              <c:strCache>
                <c:ptCount val="1"/>
                <c:pt idx="0">
                  <c:v>D_0__Eukaryota;D_1__SAR;D_2__Stramenopiles;D_3__Ochrophyta;D_6__Melosirids</c:v>
                </c:pt>
              </c:strCache>
            </c:strRef>
          </c:tx>
          <c:spPr>
            <a:solidFill>
              <a:schemeClr val="accent5">
                <a:lumMod val="8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Sheet4!$B$132:$F$132</c:f>
              <c:numCache>
                <c:formatCode>General</c:formatCode>
                <c:ptCount val="5"/>
                <c:pt idx="0">
                  <c:v>0.0</c:v>
                </c:pt>
                <c:pt idx="1">
                  <c:v>0.0</c:v>
                </c:pt>
                <c:pt idx="2">
                  <c:v>0.0</c:v>
                </c:pt>
                <c:pt idx="3">
                  <c:v>8.0</c:v>
                </c:pt>
                <c:pt idx="4">
                  <c:v>28.0</c:v>
                </c:pt>
              </c:numCache>
            </c:numRef>
          </c:val>
        </c:ser>
        <c:ser>
          <c:idx val="131"/>
          <c:order val="131"/>
          <c:tx>
            <c:strRef>
              <c:f>Sheet4!$A$133</c:f>
              <c:strCache>
                <c:ptCount val="1"/>
                <c:pt idx="0">
                  <c:v>D_0__Eukaryota;D_1__SAR;D_2__Stramenopiles;D_3__Ochrophyta;Other</c:v>
                </c:pt>
              </c:strCache>
            </c:strRef>
          </c:tx>
          <c:spPr>
            <a:solidFill>
              <a:schemeClr val="accent6">
                <a:lumMod val="8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Sheet4!$B$133:$F$133</c:f>
              <c:numCache>
                <c:formatCode>General</c:formatCode>
                <c:ptCount val="5"/>
                <c:pt idx="0">
                  <c:v>40.0</c:v>
                </c:pt>
                <c:pt idx="1">
                  <c:v>97.0</c:v>
                </c:pt>
                <c:pt idx="2">
                  <c:v>48.0</c:v>
                </c:pt>
                <c:pt idx="3">
                  <c:v>88.0</c:v>
                </c:pt>
                <c:pt idx="4">
                  <c:v>497.0</c:v>
                </c:pt>
              </c:numCache>
            </c:numRef>
          </c:val>
        </c:ser>
        <c:ser>
          <c:idx val="132"/>
          <c:order val="132"/>
          <c:tx>
            <c:strRef>
              <c:f>Sheet4!$A$134</c:f>
              <c:strCache>
                <c:ptCount val="1"/>
                <c:pt idx="0">
                  <c:v>D_0__Eukaryota;D_1__SAR;D_2__Stramenopiles;D_3__Peronosporomycetes;D_4__Aphanomyces</c:v>
                </c:pt>
              </c:strCache>
            </c:strRef>
          </c:tx>
          <c:spPr>
            <a:solidFill>
              <a:schemeClr val="accent1">
                <a:lumMod val="60000"/>
                <a:lumOff val="4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Sheet4!$B$134:$F$134</c:f>
              <c:numCache>
                <c:formatCode>General</c:formatCode>
                <c:ptCount val="5"/>
                <c:pt idx="0">
                  <c:v>0.0</c:v>
                </c:pt>
                <c:pt idx="1">
                  <c:v>19.0</c:v>
                </c:pt>
                <c:pt idx="2">
                  <c:v>33.0</c:v>
                </c:pt>
                <c:pt idx="3">
                  <c:v>4.0</c:v>
                </c:pt>
                <c:pt idx="4">
                  <c:v>0.0</c:v>
                </c:pt>
              </c:numCache>
            </c:numRef>
          </c:val>
        </c:ser>
        <c:ser>
          <c:idx val="133"/>
          <c:order val="133"/>
          <c:tx>
            <c:strRef>
              <c:f>Sheet4!$A$135</c:f>
              <c:strCache>
                <c:ptCount val="1"/>
                <c:pt idx="0">
                  <c:v>D_0__Eukaryota;D_1__SAR;D_2__Stramenopiles;D_3__Peronosporomycetes;D_4__Phytium</c:v>
                </c:pt>
              </c:strCache>
            </c:strRef>
          </c:tx>
          <c:spPr>
            <a:solidFill>
              <a:schemeClr val="accent2">
                <a:lumMod val="60000"/>
                <a:lumOff val="4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Sheet4!$B$135:$F$135</c:f>
              <c:numCache>
                <c:formatCode>General</c:formatCode>
                <c:ptCount val="5"/>
                <c:pt idx="0">
                  <c:v>4.0</c:v>
                </c:pt>
                <c:pt idx="1">
                  <c:v>0.0</c:v>
                </c:pt>
                <c:pt idx="2">
                  <c:v>0.0</c:v>
                </c:pt>
                <c:pt idx="3">
                  <c:v>0.0</c:v>
                </c:pt>
                <c:pt idx="4">
                  <c:v>0.0</c:v>
                </c:pt>
              </c:numCache>
            </c:numRef>
          </c:val>
        </c:ser>
        <c:ser>
          <c:idx val="134"/>
          <c:order val="134"/>
          <c:tx>
            <c:strRef>
              <c:f>Sheet4!$A$136</c:f>
              <c:strCache>
                <c:ptCount val="1"/>
                <c:pt idx="0">
                  <c:v>D_0__Eukaryota;D_1__SAR;D_2__Stramenopiles;D_3__Peronosporomycetes;D_4__Phytophthora</c:v>
                </c:pt>
              </c:strCache>
            </c:strRef>
          </c:tx>
          <c:spPr>
            <a:solidFill>
              <a:schemeClr val="accent3">
                <a:lumMod val="60000"/>
                <a:lumOff val="4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Sheet4!$B$136:$F$136</c:f>
              <c:numCache>
                <c:formatCode>General</c:formatCode>
                <c:ptCount val="5"/>
                <c:pt idx="0">
                  <c:v>67.0</c:v>
                </c:pt>
                <c:pt idx="1">
                  <c:v>164.0</c:v>
                </c:pt>
                <c:pt idx="2">
                  <c:v>5.0</c:v>
                </c:pt>
                <c:pt idx="3">
                  <c:v>7.0</c:v>
                </c:pt>
                <c:pt idx="4">
                  <c:v>11.0</c:v>
                </c:pt>
              </c:numCache>
            </c:numRef>
          </c:val>
        </c:ser>
        <c:ser>
          <c:idx val="135"/>
          <c:order val="135"/>
          <c:tx>
            <c:strRef>
              <c:f>Sheet4!$A$137</c:f>
              <c:strCache>
                <c:ptCount val="1"/>
                <c:pt idx="0">
                  <c:v>D_0__Eukaryota;D_1__SAR;D_2__Stramenopiles;D_3__Peronosporomycetes;D_4__Pythium</c:v>
                </c:pt>
              </c:strCache>
            </c:strRef>
          </c:tx>
          <c:spPr>
            <a:solidFill>
              <a:schemeClr val="accent4">
                <a:lumMod val="60000"/>
                <a:lumOff val="4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Sheet4!$B$137:$F$137</c:f>
              <c:numCache>
                <c:formatCode>General</c:formatCode>
                <c:ptCount val="5"/>
                <c:pt idx="0">
                  <c:v>23.0</c:v>
                </c:pt>
                <c:pt idx="1">
                  <c:v>74.0</c:v>
                </c:pt>
                <c:pt idx="2">
                  <c:v>20.0</c:v>
                </c:pt>
                <c:pt idx="3">
                  <c:v>49.0</c:v>
                </c:pt>
                <c:pt idx="4">
                  <c:v>22.0</c:v>
                </c:pt>
              </c:numCache>
            </c:numRef>
          </c:val>
        </c:ser>
        <c:ser>
          <c:idx val="136"/>
          <c:order val="136"/>
          <c:tx>
            <c:strRef>
              <c:f>Sheet4!$A$138</c:f>
              <c:strCache>
                <c:ptCount val="1"/>
                <c:pt idx="0">
                  <c:v>D_0__Eukaryota;D_1__SAR;D_2__Stramenopiles;D_3__Peronosporomycetes;Other</c:v>
                </c:pt>
              </c:strCache>
            </c:strRef>
          </c:tx>
          <c:spPr>
            <a:solidFill>
              <a:schemeClr val="accent5">
                <a:lumMod val="60000"/>
                <a:lumOff val="4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Sheet4!$B$138:$F$138</c:f>
              <c:numCache>
                <c:formatCode>General</c:formatCode>
                <c:ptCount val="5"/>
                <c:pt idx="0">
                  <c:v>407.0</c:v>
                </c:pt>
                <c:pt idx="1">
                  <c:v>976.0</c:v>
                </c:pt>
                <c:pt idx="2">
                  <c:v>271.0</c:v>
                </c:pt>
                <c:pt idx="3">
                  <c:v>556.0</c:v>
                </c:pt>
                <c:pt idx="4">
                  <c:v>227.0</c:v>
                </c:pt>
              </c:numCache>
            </c:numRef>
          </c:val>
        </c:ser>
        <c:ser>
          <c:idx val="137"/>
          <c:order val="137"/>
          <c:tx>
            <c:strRef>
              <c:f>Sheet4!$A$139</c:f>
              <c:strCache>
                <c:ptCount val="1"/>
                <c:pt idx="0">
                  <c:v>D_0__Eukaryota;D_1__SAR;Other;Other;Other</c:v>
                </c:pt>
              </c:strCache>
            </c:strRef>
          </c:tx>
          <c:spPr>
            <a:solidFill>
              <a:schemeClr val="accent6">
                <a:lumMod val="60000"/>
                <a:lumOff val="4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Sheet4!$B$139:$F$139</c:f>
              <c:numCache>
                <c:formatCode>General</c:formatCode>
                <c:ptCount val="5"/>
                <c:pt idx="0">
                  <c:v>2.0</c:v>
                </c:pt>
                <c:pt idx="1">
                  <c:v>3.0</c:v>
                </c:pt>
                <c:pt idx="2">
                  <c:v>2.0</c:v>
                </c:pt>
                <c:pt idx="3">
                  <c:v>0.0</c:v>
                </c:pt>
                <c:pt idx="4">
                  <c:v>13.0</c:v>
                </c:pt>
              </c:numCache>
            </c:numRef>
          </c:val>
        </c:ser>
        <c:ser>
          <c:idx val="138"/>
          <c:order val="138"/>
          <c:tx>
            <c:strRef>
              <c:f>Sheet4!$A$140</c:f>
              <c:strCache>
                <c:ptCount val="1"/>
                <c:pt idx="0">
                  <c:v>D_0__Eukaryota;Other;Other;Other;Other</c:v>
                </c:pt>
              </c:strCache>
            </c:strRef>
          </c:tx>
          <c:spPr>
            <a:solidFill>
              <a:schemeClr val="accent1">
                <a:lumMod val="50000"/>
              </a:schemeClr>
            </a:solidFill>
            <a:ln>
              <a:noFill/>
            </a:ln>
            <a:effectLst/>
          </c:spPr>
          <c:invertIfNegative val="0"/>
          <c:cat>
            <c:strRef>
              <c:f>Sheet4!$B$1:$F$1</c:f>
              <c:strCache>
                <c:ptCount val="5"/>
                <c:pt idx="0">
                  <c:v>tx1</c:v>
                </c:pt>
                <c:pt idx="1">
                  <c:v>tx2</c:v>
                </c:pt>
                <c:pt idx="2">
                  <c:v>tx3</c:v>
                </c:pt>
                <c:pt idx="3">
                  <c:v>tx4</c:v>
                </c:pt>
                <c:pt idx="4">
                  <c:v>tx5</c:v>
                </c:pt>
              </c:strCache>
            </c:strRef>
          </c:cat>
          <c:val>
            <c:numRef>
              <c:f>Sheet4!$B$140:$F$140</c:f>
              <c:numCache>
                <c:formatCode>General</c:formatCode>
                <c:ptCount val="5"/>
                <c:pt idx="0">
                  <c:v>13.0</c:v>
                </c:pt>
                <c:pt idx="1">
                  <c:v>8.0</c:v>
                </c:pt>
                <c:pt idx="2">
                  <c:v>2.0</c:v>
                </c:pt>
                <c:pt idx="3">
                  <c:v>5.0</c:v>
                </c:pt>
                <c:pt idx="4">
                  <c:v>10.0</c:v>
                </c:pt>
              </c:numCache>
            </c:numRef>
          </c:val>
        </c:ser>
        <c:dLbls>
          <c:showLegendKey val="0"/>
          <c:showVal val="0"/>
          <c:showCatName val="0"/>
          <c:showSerName val="0"/>
          <c:showPercent val="0"/>
          <c:showBubbleSize val="0"/>
        </c:dLbls>
        <c:gapWidth val="5"/>
        <c:overlap val="100"/>
        <c:axId val="1823629768"/>
        <c:axId val="1824165400"/>
      </c:barChart>
      <c:catAx>
        <c:axId val="1823629768"/>
        <c:scaling>
          <c:orientation val="minMax"/>
        </c:scaling>
        <c:delete val="1"/>
        <c:axPos val="b"/>
        <c:numFmt formatCode="General" sourceLinked="1"/>
        <c:majorTickMark val="none"/>
        <c:minorTickMark val="none"/>
        <c:tickLblPos val="nextTo"/>
        <c:crossAx val="1824165400"/>
        <c:crosses val="autoZero"/>
        <c:auto val="1"/>
        <c:lblAlgn val="ctr"/>
        <c:lblOffset val="100"/>
        <c:noMultiLvlLbl val="0"/>
      </c:catAx>
      <c:valAx>
        <c:axId val="1824165400"/>
        <c:scaling>
          <c:orientation val="minMax"/>
          <c:max val="60000.0"/>
        </c:scaling>
        <c:delete val="0"/>
        <c:axPos val="l"/>
        <c:majorGridlines>
          <c:spPr>
            <a:ln w="9525" cap="flat" cmpd="sng" algn="ctr">
              <a:noFill/>
              <a:round/>
            </a:ln>
            <a:effectLst/>
          </c:spPr>
        </c:majorGridlines>
        <c:numFmt formatCode="0" sourceLinked="0"/>
        <c:majorTickMark val="out"/>
        <c:minorTickMark val="none"/>
        <c:tickLblPos val="nextTo"/>
        <c:spPr>
          <a:noFill/>
          <a:ln>
            <a:solidFill>
              <a:schemeClr val="tx1">
                <a:alpha val="93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23629768"/>
        <c:crosses val="autoZero"/>
        <c:crossBetween val="between"/>
        <c:dispUnits>
          <c:builtInUnit val="tenThousands"/>
          <c:dispUnitsLbl>
            <c:layout>
              <c:manualLayout>
                <c:xMode val="edge"/>
                <c:yMode val="edge"/>
                <c:x val="0.0018796992481203"/>
                <c:y val="0.366699327612138"/>
              </c:manualLayout>
            </c:layout>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dirty="0" smtClean="0"/>
                    <a:t>Total Reads x 10,000</a:t>
                  </a:r>
                  <a:endParaRPr lang="en-US" sz="1400" b="1" dirty="0"/>
                </a:p>
              </c:rich>
            </c:tx>
            <c:spPr>
              <a:noFill/>
              <a:ln>
                <a:noFill/>
              </a:ln>
              <a:effectLst/>
            </c:spPr>
          </c:dispUnitsLbl>
        </c:dispUnits>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Tx1</c:v>
                </c:pt>
              </c:strCache>
            </c:strRef>
          </c:tx>
          <c:spPr>
            <a:ln w="28575" cap="rnd">
              <a:solidFill>
                <a:schemeClr val="accent1"/>
              </a:solidFill>
              <a:round/>
            </a:ln>
            <a:effectLst/>
          </c:spPr>
          <c:marker>
            <c:symbol val="none"/>
          </c:marker>
          <c:errBars>
            <c:errDir val="y"/>
            <c:errBarType val="both"/>
            <c:errValType val="cust"/>
            <c:noEndCap val="0"/>
            <c:plus>
              <c:numRef>
                <c:f>Sheet1!$D$20:$D$30</c:f>
                <c:numCache>
                  <c:formatCode>General</c:formatCode>
                  <c:ptCount val="11"/>
                  <c:pt idx="0">
                    <c:v>1.00306748854404</c:v>
                  </c:pt>
                  <c:pt idx="1">
                    <c:v>7.384294272023578</c:v>
                  </c:pt>
                  <c:pt idx="2">
                    <c:v>12.942301911876</c:v>
                  </c:pt>
                  <c:pt idx="3">
                    <c:v>10.79292528225663</c:v>
                  </c:pt>
                  <c:pt idx="4">
                    <c:v>5.7867581302026</c:v>
                  </c:pt>
                  <c:pt idx="5">
                    <c:v>9.568853402332179</c:v>
                  </c:pt>
                  <c:pt idx="6">
                    <c:v>7.317035961727544</c:v>
                  </c:pt>
                  <c:pt idx="7">
                    <c:v>12.9541486084616</c:v>
                  </c:pt>
                  <c:pt idx="8">
                    <c:v>8.624936778780252</c:v>
                  </c:pt>
                  <c:pt idx="9">
                    <c:v>9.93064222768196</c:v>
                  </c:pt>
                  <c:pt idx="10">
                    <c:v>9.6858040517457</c:v>
                  </c:pt>
                </c:numCache>
              </c:numRef>
            </c:plus>
            <c:minus>
              <c:numRef>
                <c:f>Sheet1!$D$20:$D$30</c:f>
                <c:numCache>
                  <c:formatCode>General</c:formatCode>
                  <c:ptCount val="11"/>
                  <c:pt idx="0">
                    <c:v>1.00306748854404</c:v>
                  </c:pt>
                  <c:pt idx="1">
                    <c:v>7.384294272023578</c:v>
                  </c:pt>
                  <c:pt idx="2">
                    <c:v>12.942301911876</c:v>
                  </c:pt>
                  <c:pt idx="3">
                    <c:v>10.79292528225663</c:v>
                  </c:pt>
                  <c:pt idx="4">
                    <c:v>5.7867581302026</c:v>
                  </c:pt>
                  <c:pt idx="5">
                    <c:v>9.568853402332179</c:v>
                  </c:pt>
                  <c:pt idx="6">
                    <c:v>7.317035961727544</c:v>
                  </c:pt>
                  <c:pt idx="7">
                    <c:v>12.9541486084616</c:v>
                  </c:pt>
                  <c:pt idx="8">
                    <c:v>8.624936778780252</c:v>
                  </c:pt>
                  <c:pt idx="9">
                    <c:v>9.93064222768196</c:v>
                  </c:pt>
                  <c:pt idx="10">
                    <c:v>9.6858040517457</c:v>
                  </c:pt>
                </c:numCache>
              </c:numRef>
            </c:minus>
            <c:spPr>
              <a:noFill/>
              <a:ln w="9525" cap="flat" cmpd="sng" algn="ctr">
                <a:solidFill>
                  <a:schemeClr val="tx1">
                    <a:lumMod val="65000"/>
                    <a:lumOff val="35000"/>
                  </a:schemeClr>
                </a:solidFill>
                <a:round/>
              </a:ln>
              <a:effectLst/>
            </c:spPr>
          </c:errBars>
          <c:cat>
            <c:numRef>
              <c:f>Sheet1!$A$2:$A$12</c:f>
              <c:numCache>
                <c:formatCode>General</c:formatCode>
                <c:ptCount val="11"/>
                <c:pt idx="0">
                  <c:v>10.0</c:v>
                </c:pt>
                <c:pt idx="1">
                  <c:v>79.0</c:v>
                </c:pt>
                <c:pt idx="2">
                  <c:v>148.0</c:v>
                </c:pt>
                <c:pt idx="3">
                  <c:v>217.0</c:v>
                </c:pt>
                <c:pt idx="4">
                  <c:v>286.0</c:v>
                </c:pt>
                <c:pt idx="5">
                  <c:v>355.0</c:v>
                </c:pt>
                <c:pt idx="6">
                  <c:v>424.0</c:v>
                </c:pt>
                <c:pt idx="7">
                  <c:v>493.0</c:v>
                </c:pt>
                <c:pt idx="8">
                  <c:v>562.0</c:v>
                </c:pt>
                <c:pt idx="9">
                  <c:v>631.0</c:v>
                </c:pt>
                <c:pt idx="10">
                  <c:v>700.0</c:v>
                </c:pt>
              </c:numCache>
            </c:numRef>
          </c:cat>
          <c:val>
            <c:numRef>
              <c:f>Sheet1!$B$2:$B$12</c:f>
              <c:numCache>
                <c:formatCode>General</c:formatCode>
                <c:ptCount val="11"/>
                <c:pt idx="0">
                  <c:v>15.28541666666663</c:v>
                </c:pt>
                <c:pt idx="1">
                  <c:v>102.076643217895</c:v>
                </c:pt>
                <c:pt idx="2">
                  <c:v>174.2543141233812</c:v>
                </c:pt>
                <c:pt idx="3">
                  <c:v>211.7775351343873</c:v>
                </c:pt>
                <c:pt idx="4">
                  <c:v>240.8679744983687</c:v>
                </c:pt>
                <c:pt idx="5">
                  <c:v>298.8754541985749</c:v>
                </c:pt>
                <c:pt idx="6">
                  <c:v>283.4054524589992</c:v>
                </c:pt>
                <c:pt idx="7">
                  <c:v>339.0126808451125</c:v>
                </c:pt>
                <c:pt idx="8">
                  <c:v>354.6748894101375</c:v>
                </c:pt>
                <c:pt idx="9">
                  <c:v>376.7112127866118</c:v>
                </c:pt>
                <c:pt idx="10">
                  <c:v>392.8623673829874</c:v>
                </c:pt>
              </c:numCache>
            </c:numRef>
          </c:val>
          <c:smooth val="0"/>
        </c:ser>
        <c:ser>
          <c:idx val="1"/>
          <c:order val="1"/>
          <c:tx>
            <c:strRef>
              <c:f>Sheet1!$C$1</c:f>
              <c:strCache>
                <c:ptCount val="1"/>
                <c:pt idx="0">
                  <c:v>Tx2</c:v>
                </c:pt>
              </c:strCache>
            </c:strRef>
          </c:tx>
          <c:spPr>
            <a:ln w="28575" cap="rnd">
              <a:solidFill>
                <a:schemeClr val="accent2"/>
              </a:solidFill>
              <a:round/>
            </a:ln>
            <a:effectLst/>
          </c:spPr>
          <c:marker>
            <c:symbol val="none"/>
          </c:marker>
          <c:errBars>
            <c:errDir val="y"/>
            <c:errBarType val="both"/>
            <c:errValType val="cust"/>
            <c:noEndCap val="0"/>
            <c:plus>
              <c:numRef>
                <c:f>Sheet1!$G$20:$G$30</c:f>
                <c:numCache>
                  <c:formatCode>General</c:formatCode>
                  <c:ptCount val="11"/>
                  <c:pt idx="0">
                    <c:v>0.805622602573796</c:v>
                  </c:pt>
                  <c:pt idx="1">
                    <c:v>4.734187702679931</c:v>
                  </c:pt>
                  <c:pt idx="2">
                    <c:v>6.156610254378569</c:v>
                  </c:pt>
                  <c:pt idx="3">
                    <c:v>4.909735556227504</c:v>
                  </c:pt>
                  <c:pt idx="4">
                    <c:v>8.15435021267415</c:v>
                  </c:pt>
                  <c:pt idx="5">
                    <c:v>8.73394110059623</c:v>
                  </c:pt>
                  <c:pt idx="6">
                    <c:v>13.55853495551363</c:v>
                  </c:pt>
                  <c:pt idx="7">
                    <c:v>9.333028889139697</c:v>
                  </c:pt>
                  <c:pt idx="8">
                    <c:v>5.88331305405798</c:v>
                  </c:pt>
                  <c:pt idx="9">
                    <c:v>10.06354577026765</c:v>
                  </c:pt>
                  <c:pt idx="10">
                    <c:v>8.025721975931553</c:v>
                  </c:pt>
                </c:numCache>
              </c:numRef>
            </c:plus>
            <c:minus>
              <c:numRef>
                <c:f>Sheet1!$G$20:$G$30</c:f>
                <c:numCache>
                  <c:formatCode>General</c:formatCode>
                  <c:ptCount val="11"/>
                  <c:pt idx="0">
                    <c:v>0.805622602573796</c:v>
                  </c:pt>
                  <c:pt idx="1">
                    <c:v>4.734187702679931</c:v>
                  </c:pt>
                  <c:pt idx="2">
                    <c:v>6.156610254378569</c:v>
                  </c:pt>
                  <c:pt idx="3">
                    <c:v>4.909735556227504</c:v>
                  </c:pt>
                  <c:pt idx="4">
                    <c:v>8.15435021267415</c:v>
                  </c:pt>
                  <c:pt idx="5">
                    <c:v>8.73394110059623</c:v>
                  </c:pt>
                  <c:pt idx="6">
                    <c:v>13.55853495551363</c:v>
                  </c:pt>
                  <c:pt idx="7">
                    <c:v>9.333028889139697</c:v>
                  </c:pt>
                  <c:pt idx="8">
                    <c:v>5.88331305405798</c:v>
                  </c:pt>
                  <c:pt idx="9">
                    <c:v>10.06354577026765</c:v>
                  </c:pt>
                  <c:pt idx="10">
                    <c:v>8.025721975931553</c:v>
                  </c:pt>
                </c:numCache>
              </c:numRef>
            </c:minus>
            <c:spPr>
              <a:noFill/>
              <a:ln w="9525" cap="flat" cmpd="sng" algn="ctr">
                <a:solidFill>
                  <a:schemeClr val="tx1">
                    <a:lumMod val="65000"/>
                    <a:lumOff val="35000"/>
                  </a:schemeClr>
                </a:solidFill>
                <a:round/>
              </a:ln>
              <a:effectLst/>
            </c:spPr>
          </c:errBars>
          <c:cat>
            <c:numRef>
              <c:f>Sheet1!$A$2:$A$12</c:f>
              <c:numCache>
                <c:formatCode>General</c:formatCode>
                <c:ptCount val="11"/>
                <c:pt idx="0">
                  <c:v>10.0</c:v>
                </c:pt>
                <c:pt idx="1">
                  <c:v>79.0</c:v>
                </c:pt>
                <c:pt idx="2">
                  <c:v>148.0</c:v>
                </c:pt>
                <c:pt idx="3">
                  <c:v>217.0</c:v>
                </c:pt>
                <c:pt idx="4">
                  <c:v>286.0</c:v>
                </c:pt>
                <c:pt idx="5">
                  <c:v>355.0</c:v>
                </c:pt>
                <c:pt idx="6">
                  <c:v>424.0</c:v>
                </c:pt>
                <c:pt idx="7">
                  <c:v>493.0</c:v>
                </c:pt>
                <c:pt idx="8">
                  <c:v>562.0</c:v>
                </c:pt>
                <c:pt idx="9">
                  <c:v>631.0</c:v>
                </c:pt>
                <c:pt idx="10">
                  <c:v>700.0</c:v>
                </c:pt>
              </c:numCache>
            </c:numRef>
          </c:cat>
          <c:val>
            <c:numRef>
              <c:f>Sheet1!$C$2:$C$12</c:f>
              <c:numCache>
                <c:formatCode>General</c:formatCode>
                <c:ptCount val="11"/>
                <c:pt idx="0">
                  <c:v>12.6375</c:v>
                </c:pt>
                <c:pt idx="1">
                  <c:v>87.31345238094498</c:v>
                </c:pt>
                <c:pt idx="2">
                  <c:v>145.510643523155</c:v>
                </c:pt>
                <c:pt idx="3">
                  <c:v>171.2372908219375</c:v>
                </c:pt>
                <c:pt idx="4">
                  <c:v>219.98706258305</c:v>
                </c:pt>
                <c:pt idx="5">
                  <c:v>240.3103226240625</c:v>
                </c:pt>
                <c:pt idx="6">
                  <c:v>280.2168311039588</c:v>
                </c:pt>
                <c:pt idx="7">
                  <c:v>274.6900604796375</c:v>
                </c:pt>
                <c:pt idx="8">
                  <c:v>318.856054219125</c:v>
                </c:pt>
                <c:pt idx="9">
                  <c:v>340.8621402678001</c:v>
                </c:pt>
                <c:pt idx="10">
                  <c:v>371.7567400816872</c:v>
                </c:pt>
              </c:numCache>
            </c:numRef>
          </c:val>
          <c:smooth val="0"/>
        </c:ser>
        <c:ser>
          <c:idx val="2"/>
          <c:order val="2"/>
          <c:tx>
            <c:strRef>
              <c:f>Sheet1!$D$1</c:f>
              <c:strCache>
                <c:ptCount val="1"/>
                <c:pt idx="0">
                  <c:v>Tx3</c:v>
                </c:pt>
              </c:strCache>
            </c:strRef>
          </c:tx>
          <c:spPr>
            <a:ln w="28575" cap="rnd">
              <a:solidFill>
                <a:schemeClr val="accent3"/>
              </a:solidFill>
              <a:round/>
            </a:ln>
            <a:effectLst/>
          </c:spPr>
          <c:marker>
            <c:symbol val="none"/>
          </c:marker>
          <c:errBars>
            <c:errDir val="y"/>
            <c:errBarType val="both"/>
            <c:errValType val="cust"/>
            <c:noEndCap val="0"/>
            <c:plus>
              <c:numRef>
                <c:f>Sheet1!$J$20:$J$30</c:f>
                <c:numCache>
                  <c:formatCode>General</c:formatCode>
                  <c:ptCount val="11"/>
                  <c:pt idx="0">
                    <c:v>0.441922095950055</c:v>
                  </c:pt>
                  <c:pt idx="1">
                    <c:v>2.514944116505253</c:v>
                  </c:pt>
                  <c:pt idx="2">
                    <c:v>4.3271624926831</c:v>
                  </c:pt>
                  <c:pt idx="3">
                    <c:v>4.24622184077013</c:v>
                  </c:pt>
                  <c:pt idx="4">
                    <c:v>8.117345869796193</c:v>
                  </c:pt>
                  <c:pt idx="5">
                    <c:v>5.082475556951604</c:v>
                  </c:pt>
                  <c:pt idx="6">
                    <c:v>10.10836023917153</c:v>
                  </c:pt>
                  <c:pt idx="7">
                    <c:v>9.268521113827798</c:v>
                  </c:pt>
                  <c:pt idx="8">
                    <c:v>4.891038160202497</c:v>
                  </c:pt>
                  <c:pt idx="9">
                    <c:v>4.213978849627265</c:v>
                  </c:pt>
                  <c:pt idx="10">
                    <c:v>10.10609134298323</c:v>
                  </c:pt>
                </c:numCache>
              </c:numRef>
            </c:plus>
            <c:minus>
              <c:numRef>
                <c:f>Sheet1!$J$20:$J$30</c:f>
                <c:numCache>
                  <c:formatCode>General</c:formatCode>
                  <c:ptCount val="11"/>
                  <c:pt idx="0">
                    <c:v>0.441922095950055</c:v>
                  </c:pt>
                  <c:pt idx="1">
                    <c:v>2.514944116505253</c:v>
                  </c:pt>
                  <c:pt idx="2">
                    <c:v>4.3271624926831</c:v>
                  </c:pt>
                  <c:pt idx="3">
                    <c:v>4.24622184077013</c:v>
                  </c:pt>
                  <c:pt idx="4">
                    <c:v>8.117345869796193</c:v>
                  </c:pt>
                  <c:pt idx="5">
                    <c:v>5.082475556951604</c:v>
                  </c:pt>
                  <c:pt idx="6">
                    <c:v>10.10836023917153</c:v>
                  </c:pt>
                  <c:pt idx="7">
                    <c:v>9.268521113827798</c:v>
                  </c:pt>
                  <c:pt idx="8">
                    <c:v>4.891038160202497</c:v>
                  </c:pt>
                  <c:pt idx="9">
                    <c:v>4.213978849627265</c:v>
                  </c:pt>
                  <c:pt idx="10">
                    <c:v>10.10609134298323</c:v>
                  </c:pt>
                </c:numCache>
              </c:numRef>
            </c:minus>
            <c:spPr>
              <a:noFill/>
              <a:ln w="9525" cap="flat" cmpd="sng" algn="ctr">
                <a:solidFill>
                  <a:schemeClr val="tx1">
                    <a:lumMod val="65000"/>
                    <a:lumOff val="35000"/>
                  </a:schemeClr>
                </a:solidFill>
                <a:round/>
              </a:ln>
              <a:effectLst/>
            </c:spPr>
          </c:errBars>
          <c:cat>
            <c:numRef>
              <c:f>Sheet1!$A$2:$A$12</c:f>
              <c:numCache>
                <c:formatCode>General</c:formatCode>
                <c:ptCount val="11"/>
                <c:pt idx="0">
                  <c:v>10.0</c:v>
                </c:pt>
                <c:pt idx="1">
                  <c:v>79.0</c:v>
                </c:pt>
                <c:pt idx="2">
                  <c:v>148.0</c:v>
                </c:pt>
                <c:pt idx="3">
                  <c:v>217.0</c:v>
                </c:pt>
                <c:pt idx="4">
                  <c:v>286.0</c:v>
                </c:pt>
                <c:pt idx="5">
                  <c:v>355.0</c:v>
                </c:pt>
                <c:pt idx="6">
                  <c:v>424.0</c:v>
                </c:pt>
                <c:pt idx="7">
                  <c:v>493.0</c:v>
                </c:pt>
                <c:pt idx="8">
                  <c:v>562.0</c:v>
                </c:pt>
                <c:pt idx="9">
                  <c:v>631.0</c:v>
                </c:pt>
                <c:pt idx="10">
                  <c:v>700.0</c:v>
                </c:pt>
              </c:numCache>
            </c:numRef>
          </c:cat>
          <c:val>
            <c:numRef>
              <c:f>Sheet1!$D$2:$D$12</c:f>
              <c:numCache>
                <c:formatCode>General</c:formatCode>
                <c:ptCount val="11"/>
                <c:pt idx="0">
                  <c:v>5.612499999999994</c:v>
                </c:pt>
                <c:pt idx="1">
                  <c:v>38.94187499999875</c:v>
                </c:pt>
                <c:pt idx="2">
                  <c:v>59.69463744588624</c:v>
                </c:pt>
                <c:pt idx="3">
                  <c:v>87.0375297619038</c:v>
                </c:pt>
                <c:pt idx="4">
                  <c:v>118.2279013347737</c:v>
                </c:pt>
                <c:pt idx="5">
                  <c:v>122.6422276334825</c:v>
                </c:pt>
                <c:pt idx="6">
                  <c:v>146.2705542374449</c:v>
                </c:pt>
                <c:pt idx="7">
                  <c:v>157.56712666217</c:v>
                </c:pt>
                <c:pt idx="8">
                  <c:v>162.5271798340538</c:v>
                </c:pt>
                <c:pt idx="9">
                  <c:v>177.2065320301037</c:v>
                </c:pt>
                <c:pt idx="10">
                  <c:v>187.3069910604338</c:v>
                </c:pt>
              </c:numCache>
            </c:numRef>
          </c:val>
          <c:smooth val="0"/>
        </c:ser>
        <c:ser>
          <c:idx val="3"/>
          <c:order val="3"/>
          <c:tx>
            <c:strRef>
              <c:f>Sheet1!$E$1</c:f>
              <c:strCache>
                <c:ptCount val="1"/>
                <c:pt idx="0">
                  <c:v>Tx4</c:v>
                </c:pt>
              </c:strCache>
            </c:strRef>
          </c:tx>
          <c:spPr>
            <a:ln w="28575" cap="rnd">
              <a:solidFill>
                <a:schemeClr val="accent4"/>
              </a:solidFill>
              <a:round/>
            </a:ln>
            <a:effectLst/>
          </c:spPr>
          <c:marker>
            <c:symbol val="none"/>
          </c:marker>
          <c:errBars>
            <c:errDir val="y"/>
            <c:errBarType val="both"/>
            <c:errValType val="cust"/>
            <c:noEndCap val="0"/>
            <c:plus>
              <c:numRef>
                <c:f>Sheet1!$M$20:$M$30</c:f>
                <c:numCache>
                  <c:formatCode>General</c:formatCode>
                  <c:ptCount val="11"/>
                  <c:pt idx="0">
                    <c:v>0.423113392970092</c:v>
                  </c:pt>
                  <c:pt idx="1">
                    <c:v>3.734230648368457</c:v>
                  </c:pt>
                  <c:pt idx="2">
                    <c:v>4.067550472885641</c:v>
                  </c:pt>
                  <c:pt idx="3">
                    <c:v>3.847246705507267</c:v>
                  </c:pt>
                  <c:pt idx="4">
                    <c:v>7.737462772281248</c:v>
                  </c:pt>
                  <c:pt idx="5">
                    <c:v>6.735549388694923</c:v>
                  </c:pt>
                  <c:pt idx="6">
                    <c:v>6.370015260100637</c:v>
                  </c:pt>
                  <c:pt idx="7">
                    <c:v>10.04587255123531</c:v>
                  </c:pt>
                  <c:pt idx="8">
                    <c:v>8.111401353181387</c:v>
                  </c:pt>
                  <c:pt idx="9">
                    <c:v>8.399607374286</c:v>
                  </c:pt>
                  <c:pt idx="10">
                    <c:v>6.555471868929403</c:v>
                  </c:pt>
                </c:numCache>
              </c:numRef>
            </c:plus>
            <c:minus>
              <c:numRef>
                <c:f>Sheet1!$M$20:$M$30</c:f>
                <c:numCache>
                  <c:formatCode>General</c:formatCode>
                  <c:ptCount val="11"/>
                  <c:pt idx="0">
                    <c:v>0.423113392970092</c:v>
                  </c:pt>
                  <c:pt idx="1">
                    <c:v>3.734230648368457</c:v>
                  </c:pt>
                  <c:pt idx="2">
                    <c:v>4.067550472885641</c:v>
                  </c:pt>
                  <c:pt idx="3">
                    <c:v>3.847246705507267</c:v>
                  </c:pt>
                  <c:pt idx="4">
                    <c:v>7.737462772281248</c:v>
                  </c:pt>
                  <c:pt idx="5">
                    <c:v>6.735549388694923</c:v>
                  </c:pt>
                  <c:pt idx="6">
                    <c:v>6.370015260100637</c:v>
                  </c:pt>
                  <c:pt idx="7">
                    <c:v>10.04587255123531</c:v>
                  </c:pt>
                  <c:pt idx="8">
                    <c:v>8.111401353181387</c:v>
                  </c:pt>
                  <c:pt idx="9">
                    <c:v>8.399607374286</c:v>
                  </c:pt>
                  <c:pt idx="10">
                    <c:v>6.555471868929403</c:v>
                  </c:pt>
                </c:numCache>
              </c:numRef>
            </c:minus>
            <c:spPr>
              <a:noFill/>
              <a:ln w="9525" cap="flat" cmpd="sng" algn="ctr">
                <a:solidFill>
                  <a:schemeClr val="tx1">
                    <a:lumMod val="65000"/>
                    <a:lumOff val="35000"/>
                  </a:schemeClr>
                </a:solidFill>
                <a:round/>
              </a:ln>
              <a:effectLst/>
            </c:spPr>
          </c:errBars>
          <c:cat>
            <c:numRef>
              <c:f>Sheet1!$A$2:$A$12</c:f>
              <c:numCache>
                <c:formatCode>General</c:formatCode>
                <c:ptCount val="11"/>
                <c:pt idx="0">
                  <c:v>10.0</c:v>
                </c:pt>
                <c:pt idx="1">
                  <c:v>79.0</c:v>
                </c:pt>
                <c:pt idx="2">
                  <c:v>148.0</c:v>
                </c:pt>
                <c:pt idx="3">
                  <c:v>217.0</c:v>
                </c:pt>
                <c:pt idx="4">
                  <c:v>286.0</c:v>
                </c:pt>
                <c:pt idx="5">
                  <c:v>355.0</c:v>
                </c:pt>
                <c:pt idx="6">
                  <c:v>424.0</c:v>
                </c:pt>
                <c:pt idx="7">
                  <c:v>493.0</c:v>
                </c:pt>
                <c:pt idx="8">
                  <c:v>562.0</c:v>
                </c:pt>
                <c:pt idx="9">
                  <c:v>631.0</c:v>
                </c:pt>
                <c:pt idx="10">
                  <c:v>700.0</c:v>
                </c:pt>
              </c:numCache>
            </c:numRef>
          </c:cat>
          <c:val>
            <c:numRef>
              <c:f>Sheet1!$E$2:$E$12</c:f>
              <c:numCache>
                <c:formatCode>General</c:formatCode>
                <c:ptCount val="11"/>
                <c:pt idx="0">
                  <c:v>10.21428571428571</c:v>
                </c:pt>
                <c:pt idx="1">
                  <c:v>61.57249999999857</c:v>
                </c:pt>
                <c:pt idx="2">
                  <c:v>94.16066635746277</c:v>
                </c:pt>
                <c:pt idx="3">
                  <c:v>128.9756957328142</c:v>
                </c:pt>
                <c:pt idx="4">
                  <c:v>152.1127901463942</c:v>
                </c:pt>
                <c:pt idx="5">
                  <c:v>170.29771255354</c:v>
                </c:pt>
                <c:pt idx="6">
                  <c:v>181.2571966740372</c:v>
                </c:pt>
                <c:pt idx="7">
                  <c:v>202.9205769184572</c:v>
                </c:pt>
                <c:pt idx="8">
                  <c:v>208.8164359007143</c:v>
                </c:pt>
                <c:pt idx="9">
                  <c:v>230.6904755358856</c:v>
                </c:pt>
                <c:pt idx="10">
                  <c:v>243.9632493198714</c:v>
                </c:pt>
              </c:numCache>
            </c:numRef>
          </c:val>
          <c:smooth val="0"/>
        </c:ser>
        <c:ser>
          <c:idx val="4"/>
          <c:order val="4"/>
          <c:tx>
            <c:strRef>
              <c:f>Sheet1!$F$1</c:f>
              <c:strCache>
                <c:ptCount val="1"/>
                <c:pt idx="0">
                  <c:v>Tx5</c:v>
                </c:pt>
              </c:strCache>
            </c:strRef>
          </c:tx>
          <c:spPr>
            <a:ln w="28575" cap="rnd">
              <a:solidFill>
                <a:schemeClr val="accent6"/>
              </a:solidFill>
              <a:round/>
            </a:ln>
            <a:effectLst/>
          </c:spPr>
          <c:marker>
            <c:symbol val="none"/>
          </c:marker>
          <c:errBars>
            <c:errDir val="y"/>
            <c:errBarType val="both"/>
            <c:errValType val="cust"/>
            <c:noEndCap val="0"/>
            <c:plus>
              <c:numRef>
                <c:f>Sheet1!$P$20:$P$30</c:f>
                <c:numCache>
                  <c:formatCode>General</c:formatCode>
                  <c:ptCount val="11"/>
                  <c:pt idx="0">
                    <c:v>0.30731814857643</c:v>
                  </c:pt>
                  <c:pt idx="1">
                    <c:v>3.9823146215955</c:v>
                  </c:pt>
                  <c:pt idx="2">
                    <c:v>3.137119427499465</c:v>
                  </c:pt>
                  <c:pt idx="3">
                    <c:v>3.094530651063603</c:v>
                  </c:pt>
                  <c:pt idx="4">
                    <c:v>12.93747148957093</c:v>
                  </c:pt>
                  <c:pt idx="5">
                    <c:v>8.62984560536925</c:v>
                  </c:pt>
                  <c:pt idx="6">
                    <c:v>8.173741403730331</c:v>
                  </c:pt>
                  <c:pt idx="7">
                    <c:v>9.329518163304071</c:v>
                  </c:pt>
                  <c:pt idx="8">
                    <c:v>5.858118065425534</c:v>
                  </c:pt>
                  <c:pt idx="9">
                    <c:v>8.07306921382166</c:v>
                  </c:pt>
                  <c:pt idx="10">
                    <c:v>7.520133580168148</c:v>
                  </c:pt>
                </c:numCache>
              </c:numRef>
            </c:plus>
            <c:minus>
              <c:numRef>
                <c:f>Sheet1!$P$20:$P$30</c:f>
                <c:numCache>
                  <c:formatCode>General</c:formatCode>
                  <c:ptCount val="11"/>
                  <c:pt idx="0">
                    <c:v>0.30731814857643</c:v>
                  </c:pt>
                  <c:pt idx="1">
                    <c:v>3.9823146215955</c:v>
                  </c:pt>
                  <c:pt idx="2">
                    <c:v>3.137119427499465</c:v>
                  </c:pt>
                  <c:pt idx="3">
                    <c:v>3.094530651063603</c:v>
                  </c:pt>
                  <c:pt idx="4">
                    <c:v>12.93747148957093</c:v>
                  </c:pt>
                  <c:pt idx="5">
                    <c:v>8.62984560536925</c:v>
                  </c:pt>
                  <c:pt idx="6">
                    <c:v>8.173741403730331</c:v>
                  </c:pt>
                  <c:pt idx="7">
                    <c:v>9.329518163304071</c:v>
                  </c:pt>
                  <c:pt idx="8">
                    <c:v>5.858118065425534</c:v>
                  </c:pt>
                  <c:pt idx="9">
                    <c:v>8.07306921382166</c:v>
                  </c:pt>
                  <c:pt idx="10">
                    <c:v>7.520133580168148</c:v>
                  </c:pt>
                </c:numCache>
              </c:numRef>
            </c:minus>
            <c:spPr>
              <a:noFill/>
              <a:ln w="9525" cap="flat" cmpd="sng" algn="ctr">
                <a:solidFill>
                  <a:schemeClr val="tx1">
                    <a:lumMod val="65000"/>
                    <a:lumOff val="35000"/>
                  </a:schemeClr>
                </a:solidFill>
                <a:round/>
              </a:ln>
              <a:effectLst/>
            </c:spPr>
          </c:errBars>
          <c:cat>
            <c:numRef>
              <c:f>Sheet1!$A$2:$A$12</c:f>
              <c:numCache>
                <c:formatCode>General</c:formatCode>
                <c:ptCount val="11"/>
                <c:pt idx="0">
                  <c:v>10.0</c:v>
                </c:pt>
                <c:pt idx="1">
                  <c:v>79.0</c:v>
                </c:pt>
                <c:pt idx="2">
                  <c:v>148.0</c:v>
                </c:pt>
                <c:pt idx="3">
                  <c:v>217.0</c:v>
                </c:pt>
                <c:pt idx="4">
                  <c:v>286.0</c:v>
                </c:pt>
                <c:pt idx="5">
                  <c:v>355.0</c:v>
                </c:pt>
                <c:pt idx="6">
                  <c:v>424.0</c:v>
                </c:pt>
                <c:pt idx="7">
                  <c:v>493.0</c:v>
                </c:pt>
                <c:pt idx="8">
                  <c:v>562.0</c:v>
                </c:pt>
                <c:pt idx="9">
                  <c:v>631.0</c:v>
                </c:pt>
                <c:pt idx="10">
                  <c:v>700.0</c:v>
                </c:pt>
              </c:numCache>
            </c:numRef>
          </c:cat>
          <c:val>
            <c:numRef>
              <c:f>Sheet1!$F$2:$F$12</c:f>
              <c:numCache>
                <c:formatCode>General</c:formatCode>
                <c:ptCount val="11"/>
                <c:pt idx="0">
                  <c:v>4.375</c:v>
                </c:pt>
                <c:pt idx="1">
                  <c:v>41.23999999999875</c:v>
                </c:pt>
                <c:pt idx="2">
                  <c:v>70.18083333333242</c:v>
                </c:pt>
                <c:pt idx="3">
                  <c:v>108.0073065476037</c:v>
                </c:pt>
                <c:pt idx="4">
                  <c:v>134.407172619065</c:v>
                </c:pt>
                <c:pt idx="5">
                  <c:v>130.773762175335</c:v>
                </c:pt>
                <c:pt idx="6">
                  <c:v>157.0895422286225</c:v>
                </c:pt>
                <c:pt idx="7">
                  <c:v>176.5646104936838</c:v>
                </c:pt>
                <c:pt idx="8">
                  <c:v>172.768281690745</c:v>
                </c:pt>
                <c:pt idx="9">
                  <c:v>172.4545798125075</c:v>
                </c:pt>
                <c:pt idx="10">
                  <c:v>215.5177619603</c:v>
                </c:pt>
              </c:numCache>
            </c:numRef>
          </c:val>
          <c:smooth val="0"/>
        </c:ser>
        <c:dLbls>
          <c:showLegendKey val="0"/>
          <c:showVal val="0"/>
          <c:showCatName val="0"/>
          <c:showSerName val="0"/>
          <c:showPercent val="0"/>
          <c:showBubbleSize val="0"/>
        </c:dLbls>
        <c:marker val="1"/>
        <c:smooth val="0"/>
        <c:axId val="-2043116648"/>
        <c:axId val="-2043105864"/>
      </c:lineChart>
      <c:catAx>
        <c:axId val="-2043116648"/>
        <c:scaling>
          <c:orientation val="minMax"/>
        </c:scaling>
        <c:delete val="1"/>
        <c:axPos val="b"/>
        <c:numFmt formatCode="General" sourceLinked="1"/>
        <c:majorTickMark val="none"/>
        <c:minorTickMark val="none"/>
        <c:tickLblPos val="nextTo"/>
        <c:crossAx val="-2043105864"/>
        <c:crosses val="autoZero"/>
        <c:auto val="1"/>
        <c:lblAlgn val="ctr"/>
        <c:lblOffset val="100"/>
        <c:noMultiLvlLbl val="0"/>
      </c:catAx>
      <c:valAx>
        <c:axId val="-2043105864"/>
        <c:scaling>
          <c:orientation val="minMax"/>
          <c:max val="450.0"/>
        </c:scaling>
        <c:delete val="1"/>
        <c:axPos val="l"/>
        <c:numFmt formatCode="General" sourceLinked="1"/>
        <c:majorTickMark val="none"/>
        <c:minorTickMark val="none"/>
        <c:tickLblPos val="nextTo"/>
        <c:crossAx val="-20431166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image" Target="../media/image12.emf"/><Relationship Id="rId2" Type="http://schemas.openxmlformats.org/officeDocument/2006/relationships/image" Target="../media/image13.emf"/></Relationships>
</file>

<file path=ppt/drawings/drawing1.xml><?xml version="1.0" encoding="utf-8"?>
<c:userShapes xmlns:c="http://schemas.openxmlformats.org/drawingml/2006/chart">
  <cdr:relSizeAnchor xmlns:cdr="http://schemas.openxmlformats.org/drawingml/2006/chartDrawing">
    <cdr:from>
      <cdr:x>0.40006</cdr:x>
      <cdr:y>0.28696</cdr:y>
    </cdr:from>
    <cdr:to>
      <cdr:x>0.45385</cdr:x>
      <cdr:y>0.33183</cdr:y>
    </cdr:to>
    <cdr:sp macro="" textlink="">
      <cdr:nvSpPr>
        <cdr:cNvPr id="2" name="TextBox 1"/>
        <cdr:cNvSpPr txBox="1"/>
      </cdr:nvSpPr>
      <cdr:spPr>
        <a:xfrm xmlns:a="http://schemas.openxmlformats.org/drawingml/2006/main">
          <a:off x="3579519" y="1622322"/>
          <a:ext cx="481205" cy="2536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smtClean="0"/>
            <a:t>**</a:t>
          </a:r>
          <a:endParaRPr lang="en-US" sz="2000" b="1" dirty="0"/>
        </a:p>
      </cdr:txBody>
    </cdr:sp>
  </cdr:relSizeAnchor>
  <cdr:relSizeAnchor xmlns:cdr="http://schemas.openxmlformats.org/drawingml/2006/chartDrawing">
    <cdr:from>
      <cdr:x>0.31925</cdr:x>
      <cdr:y>0.05472</cdr:y>
    </cdr:from>
    <cdr:to>
      <cdr:x>0.34599</cdr:x>
      <cdr:y>0.1029</cdr:y>
    </cdr:to>
    <cdr:sp macro="" textlink="">
      <cdr:nvSpPr>
        <cdr:cNvPr id="3" name="TextBox 1"/>
        <cdr:cNvSpPr txBox="1"/>
      </cdr:nvSpPr>
      <cdr:spPr>
        <a:xfrm xmlns:a="http://schemas.openxmlformats.org/drawingml/2006/main">
          <a:off x="2856424" y="309358"/>
          <a:ext cx="239249" cy="2724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t>*</a:t>
          </a:r>
        </a:p>
      </cdr:txBody>
    </cdr:sp>
  </cdr:relSizeAnchor>
  <cdr:relSizeAnchor xmlns:cdr="http://schemas.openxmlformats.org/drawingml/2006/chartDrawing">
    <cdr:from>
      <cdr:x>0.5137</cdr:x>
      <cdr:y>0.85184</cdr:y>
    </cdr:from>
    <cdr:to>
      <cdr:x>0.54046</cdr:x>
      <cdr:y>0.90003</cdr:y>
    </cdr:to>
    <cdr:sp macro="" textlink="">
      <cdr:nvSpPr>
        <cdr:cNvPr id="4" name="TextBox 1"/>
        <cdr:cNvSpPr txBox="1"/>
      </cdr:nvSpPr>
      <cdr:spPr>
        <a:xfrm xmlns:a="http://schemas.openxmlformats.org/drawingml/2006/main">
          <a:off x="4596297" y="4815927"/>
          <a:ext cx="239350" cy="27241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t>*</a:t>
          </a:r>
        </a:p>
      </cdr:txBody>
    </cdr:sp>
  </cdr:relSizeAnchor>
  <cdr:relSizeAnchor xmlns:cdr="http://schemas.openxmlformats.org/drawingml/2006/chartDrawing">
    <cdr:from>
      <cdr:x>0.43335</cdr:x>
      <cdr:y>0.624</cdr:y>
    </cdr:from>
    <cdr:to>
      <cdr:x>0.48713</cdr:x>
      <cdr:y>0.66887</cdr:y>
    </cdr:to>
    <cdr:sp macro="" textlink="">
      <cdr:nvSpPr>
        <cdr:cNvPr id="6" name="TextBox 1"/>
        <cdr:cNvSpPr txBox="1"/>
      </cdr:nvSpPr>
      <cdr:spPr>
        <a:xfrm xmlns:a="http://schemas.openxmlformats.org/drawingml/2006/main">
          <a:off x="3877356" y="3527791"/>
          <a:ext cx="481206" cy="2536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smtClean="0"/>
            <a:t>**</a:t>
          </a:r>
          <a:endParaRPr lang="en-US" sz="2000" b="1" dirty="0"/>
        </a:p>
      </cdr:txBody>
    </cdr:sp>
  </cdr:relSizeAnchor>
  <cdr:relSizeAnchor xmlns:cdr="http://schemas.openxmlformats.org/drawingml/2006/chartDrawing">
    <cdr:from>
      <cdr:x>0.46534</cdr:x>
      <cdr:y>0.73587</cdr:y>
    </cdr:from>
    <cdr:to>
      <cdr:x>0.51912</cdr:x>
      <cdr:y>0.78074</cdr:y>
    </cdr:to>
    <cdr:sp macro="" textlink="">
      <cdr:nvSpPr>
        <cdr:cNvPr id="7" name="TextBox 1"/>
        <cdr:cNvSpPr txBox="1"/>
      </cdr:nvSpPr>
      <cdr:spPr>
        <a:xfrm xmlns:a="http://schemas.openxmlformats.org/drawingml/2006/main">
          <a:off x="4163518" y="4160297"/>
          <a:ext cx="481206" cy="2536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smtClean="0"/>
            <a:t>**</a:t>
          </a:r>
          <a:endParaRPr lang="en-US" sz="2000" b="1" dirty="0"/>
        </a:p>
      </cdr:txBody>
    </cdr:sp>
  </cdr:relSizeAnchor>
  <cdr:relSizeAnchor xmlns:cdr="http://schemas.openxmlformats.org/drawingml/2006/chartDrawing">
    <cdr:from>
      <cdr:x>0.43274</cdr:x>
      <cdr:y>0.39403</cdr:y>
    </cdr:from>
    <cdr:to>
      <cdr:x>0.48652</cdr:x>
      <cdr:y>0.4389</cdr:y>
    </cdr:to>
    <cdr:sp macro="" textlink="">
      <cdr:nvSpPr>
        <cdr:cNvPr id="8" name="TextBox 1"/>
        <cdr:cNvSpPr txBox="1"/>
      </cdr:nvSpPr>
      <cdr:spPr>
        <a:xfrm xmlns:a="http://schemas.openxmlformats.org/drawingml/2006/main">
          <a:off x="3871863" y="2227673"/>
          <a:ext cx="481205" cy="2536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smtClean="0"/>
            <a:t>**</a:t>
          </a:r>
          <a:endParaRPr lang="en-US" sz="2000" b="1" dirty="0"/>
        </a:p>
      </cdr:txBody>
    </cdr:sp>
  </cdr:relSizeAnchor>
  <cdr:relSizeAnchor xmlns:cdr="http://schemas.openxmlformats.org/drawingml/2006/chartDrawing">
    <cdr:from>
      <cdr:x>0.91468</cdr:x>
      <cdr:y>0.50817</cdr:y>
    </cdr:from>
    <cdr:to>
      <cdr:x>0.94143</cdr:x>
      <cdr:y>0.55636</cdr:y>
    </cdr:to>
    <cdr:sp macro="" textlink="">
      <cdr:nvSpPr>
        <cdr:cNvPr id="9" name="TextBox 1"/>
        <cdr:cNvSpPr txBox="1"/>
      </cdr:nvSpPr>
      <cdr:spPr>
        <a:xfrm xmlns:a="http://schemas.openxmlformats.org/drawingml/2006/main">
          <a:off x="8183955" y="2872977"/>
          <a:ext cx="239350" cy="27241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1" dirty="0"/>
            <a:t>*</a:t>
          </a:r>
        </a:p>
      </cdr:txBody>
    </cdr:sp>
  </cdr:relSizeAnchor>
  <cdr:relSizeAnchor xmlns:cdr="http://schemas.openxmlformats.org/drawingml/2006/chartDrawing">
    <cdr:from>
      <cdr:x>0.63956</cdr:x>
      <cdr:y>0.08348</cdr:y>
    </cdr:from>
    <cdr:to>
      <cdr:x>0.7</cdr:x>
      <cdr:y>0.12174</cdr:y>
    </cdr:to>
    <cdr:sp macro="" textlink="">
      <cdr:nvSpPr>
        <cdr:cNvPr id="10" name="Rectangle 9"/>
        <cdr:cNvSpPr/>
      </cdr:nvSpPr>
      <cdr:spPr>
        <a:xfrm xmlns:a="http://schemas.openxmlformats.org/drawingml/2006/main">
          <a:off x="5722376" y="471949"/>
          <a:ext cx="540775" cy="216309"/>
        </a:xfrm>
        <a:prstGeom xmlns:a="http://schemas.openxmlformats.org/drawingml/2006/main" prst="rect">
          <a:avLst/>
        </a:prstGeom>
        <a:solidFill xmlns:a="http://schemas.openxmlformats.org/drawingml/2006/main">
          <a:srgbClr val="ED7D3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0.63974</cdr:x>
      <cdr:y>0.17768</cdr:y>
    </cdr:from>
    <cdr:to>
      <cdr:x>0.70018</cdr:x>
      <cdr:y>0.21594</cdr:y>
    </cdr:to>
    <cdr:sp macro="" textlink="">
      <cdr:nvSpPr>
        <cdr:cNvPr id="11" name="Rectangle 10"/>
        <cdr:cNvSpPr/>
      </cdr:nvSpPr>
      <cdr:spPr>
        <a:xfrm xmlns:a="http://schemas.openxmlformats.org/drawingml/2006/main">
          <a:off x="5724014" y="1004530"/>
          <a:ext cx="540775" cy="216309"/>
        </a:xfrm>
        <a:prstGeom xmlns:a="http://schemas.openxmlformats.org/drawingml/2006/main" prst="rect">
          <a:avLst/>
        </a:prstGeom>
        <a:solidFill xmlns:a="http://schemas.openxmlformats.org/drawingml/2006/main">
          <a:srgbClr val="5B9BD5"/>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54D4A127-31F0-4205-BE99-017B8A337CB8}" type="datetimeFigureOut">
              <a:rPr lang="en-US" smtClean="0"/>
              <a:t>4/26/16</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D25DD1EA-9F4B-4D09-9A0C-485B23689AB8}" type="slidenum">
              <a:rPr lang="en-US" smtClean="0"/>
              <a:t>‹#›</a:t>
            </a:fld>
            <a:endParaRPr lang="en-US"/>
          </a:p>
        </p:txBody>
      </p:sp>
    </p:spTree>
    <p:extLst>
      <p:ext uri="{BB962C8B-B14F-4D97-AF65-F5344CB8AC3E}">
        <p14:creationId xmlns:p14="http://schemas.microsoft.com/office/powerpoint/2010/main" val="27512314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EA33273D-F403-4490-B534-A7275582996F}" type="datetimeFigureOut">
              <a:rPr lang="en-US" smtClean="0"/>
              <a:t>4/26/16</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2C43897A-E50A-47AE-9129-3D8B0FBCC175}" type="slidenum">
              <a:rPr lang="en-US" smtClean="0"/>
              <a:t>‹#›</a:t>
            </a:fld>
            <a:endParaRPr lang="en-US"/>
          </a:p>
        </p:txBody>
      </p:sp>
    </p:spTree>
    <p:extLst>
      <p:ext uri="{BB962C8B-B14F-4D97-AF65-F5344CB8AC3E}">
        <p14:creationId xmlns:p14="http://schemas.microsoft.com/office/powerpoint/2010/main" val="2780674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39">
              <a:defRPr/>
            </a:pPr>
            <a:r>
              <a:rPr lang="en-US" dirty="0" smtClean="0"/>
              <a:t>Formulated feed (30% CP) initially at 10% of body weight/day were supplied.  We began with 10% BW/day and titer down to 2% </a:t>
            </a:r>
          </a:p>
          <a:p>
            <a:pPr defTabSz="924439">
              <a:defRPr/>
            </a:pPr>
            <a:r>
              <a:rPr lang="en-US" dirty="0" smtClean="0"/>
              <a:t>Fertilized with urea and triple super phosphate (TSP) at the rates of 4:1 as N: P</a:t>
            </a:r>
          </a:p>
          <a:p>
            <a:endParaRPr lang="en-US" dirty="0"/>
          </a:p>
        </p:txBody>
      </p:sp>
      <p:sp>
        <p:nvSpPr>
          <p:cNvPr id="4" name="Slide Number Placeholder 3"/>
          <p:cNvSpPr>
            <a:spLocks noGrp="1"/>
          </p:cNvSpPr>
          <p:nvPr>
            <p:ph type="sldNum" sz="quarter" idx="10"/>
          </p:nvPr>
        </p:nvSpPr>
        <p:spPr/>
        <p:txBody>
          <a:bodyPr/>
          <a:lstStyle/>
          <a:p>
            <a:fld id="{2C43897A-E50A-47AE-9129-3D8B0FBCC175}" type="slidenum">
              <a:rPr lang="en-US" smtClean="0"/>
              <a:t>2</a:t>
            </a:fld>
            <a:endParaRPr lang="en-US"/>
          </a:p>
        </p:txBody>
      </p:sp>
    </p:spTree>
    <p:extLst>
      <p:ext uri="{BB962C8B-B14F-4D97-AF65-F5344CB8AC3E}">
        <p14:creationId xmlns:p14="http://schemas.microsoft.com/office/powerpoint/2010/main" val="4160716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24458"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dirty="0" smtClean="0"/>
              <a:t>Relative abundance of bacteria in the fecal material of Nile tilapia subjected to varying pulsed-feeding regimes at the level of Family/Species.</a:t>
            </a:r>
            <a:endParaRPr lang="en-PH" baseline="0" dirty="0" smtClean="0">
              <a:latin typeface="Times New Roman" panose="02020603050405020304" pitchFamily="18" charset="0"/>
              <a:ea typeface="Times New Roman" panose="02020603050405020304" pitchFamily="18" charset="0"/>
            </a:endParaRPr>
          </a:p>
          <a:p>
            <a:pPr marL="171450" indent="-171450" defTabSz="924458">
              <a:buFont typeface="Arial" panose="020B0604020202020204" pitchFamily="34" charset="0"/>
              <a:buChar char="•"/>
            </a:pPr>
            <a:r>
              <a:rPr lang="en-PH" b="1" i="1" baseline="0" dirty="0" smtClean="0">
                <a:latin typeface="Times New Roman" panose="02020603050405020304" pitchFamily="18" charset="0"/>
                <a:ea typeface="Times New Roman" panose="02020603050405020304" pitchFamily="18" charset="0"/>
              </a:rPr>
              <a:t>Cetobacterium somerae (fusobacteria) </a:t>
            </a:r>
            <a:r>
              <a:rPr lang="en-PH" baseline="0" dirty="0" smtClean="0">
                <a:latin typeface="Times New Roman" panose="02020603050405020304" pitchFamily="18" charset="0"/>
                <a:ea typeface="Times New Roman" panose="02020603050405020304" pitchFamily="18" charset="0"/>
              </a:rPr>
              <a:t>was highest in proportion in all groups </a:t>
            </a:r>
          </a:p>
          <a:p>
            <a:pPr marL="171450" indent="-171450">
              <a:buFont typeface="Arial" panose="020B0604020202020204" pitchFamily="34" charset="0"/>
              <a:buChar char="•"/>
            </a:pPr>
            <a:r>
              <a:rPr lang="en-US" sz="1200" b="1" i="1" u="none" strike="noStrike" kern="1200" baseline="0" dirty="0" smtClean="0">
                <a:solidFill>
                  <a:schemeClr val="tx1"/>
                </a:solidFill>
                <a:latin typeface="+mn-lt"/>
                <a:ea typeface="+mn-ea"/>
                <a:cs typeface="+mn-cs"/>
              </a:rPr>
              <a:t>C. </a:t>
            </a:r>
            <a:r>
              <a:rPr lang="en-US" sz="1200" b="1" i="1" u="none" strike="noStrike" kern="1200" baseline="0" dirty="0" err="1" smtClean="0">
                <a:solidFill>
                  <a:schemeClr val="tx1"/>
                </a:solidFill>
                <a:latin typeface="+mn-lt"/>
                <a:ea typeface="+mn-ea"/>
                <a:cs typeface="+mn-cs"/>
              </a:rPr>
              <a:t>somerae</a:t>
            </a:r>
            <a:r>
              <a:rPr lang="en-US" sz="1200" b="1"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is an indigenous bacterium in the intestinal tract of cultured freshwater fish (</a:t>
            </a:r>
            <a:r>
              <a:rPr lang="en-PH" dirty="0" smtClean="0">
                <a:latin typeface="Times New Roman" panose="02020603050405020304" pitchFamily="18" charset="0"/>
                <a:ea typeface="Times New Roman" panose="02020603050405020304" pitchFamily="18" charset="0"/>
              </a:rPr>
              <a:t>Tsuchiya et al. 2008)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As this bacterium produced vitamin B12 at high efficiency, its density in the intestinal content may be involved with the requirement of freshwater fish for vitamin B12.  Fish with high concentration do not have to be supplemented with B12 </a:t>
            </a:r>
          </a:p>
          <a:p>
            <a:pPr marL="171450" indent="-171450">
              <a:buFont typeface="Arial" panose="020B0604020202020204" pitchFamily="34" charset="0"/>
              <a:buChar char="•"/>
            </a:pPr>
            <a:r>
              <a:rPr lang="en-US" sz="1200" b="0" i="0" u="none" strike="noStrike" kern="1200" baseline="0" dirty="0" err="1" smtClean="0">
                <a:solidFill>
                  <a:schemeClr val="tx1"/>
                </a:solidFill>
                <a:latin typeface="+mn-lt"/>
                <a:ea typeface="+mn-ea"/>
                <a:cs typeface="+mn-cs"/>
              </a:rPr>
              <a:t>Vit</a:t>
            </a:r>
            <a:r>
              <a:rPr lang="en-US" sz="1200" b="0" i="0" u="none" strike="noStrike" kern="1200" baseline="0" dirty="0" smtClean="0">
                <a:solidFill>
                  <a:schemeClr val="tx1"/>
                </a:solidFill>
                <a:latin typeface="+mn-lt"/>
                <a:ea typeface="+mn-ea"/>
                <a:cs typeface="+mn-cs"/>
              </a:rPr>
              <a:t> B12 – involved in amino acid and fatty acid metabolism (how it is involved in fatty acid and amino acid metabolism?)</a:t>
            </a:r>
            <a:endParaRPr lang="en-PH" dirty="0" smtClean="0"/>
          </a:p>
          <a:p>
            <a:pPr defTabSz="924458"/>
            <a:endParaRPr lang="en-PH" dirty="0" smtClean="0">
              <a:latin typeface="Times New Roman" panose="02020603050405020304" pitchFamily="18" charset="0"/>
              <a:ea typeface="Times New Roman" panose="02020603050405020304" pitchFamily="18" charset="0"/>
            </a:endParaRPr>
          </a:p>
          <a:p>
            <a:pPr marL="171450" indent="-171450" defTabSz="924458">
              <a:buFont typeface="Arial" panose="020B0604020202020204" pitchFamily="34" charset="0"/>
              <a:buChar char="•"/>
            </a:pPr>
            <a:r>
              <a:rPr lang="en-US" b="1" dirty="0" err="1"/>
              <a:t>Peptostreptococcaceae</a:t>
            </a:r>
            <a:r>
              <a:rPr lang="en-US" b="1" dirty="0"/>
              <a:t> </a:t>
            </a:r>
            <a:r>
              <a:rPr lang="en-US" dirty="0"/>
              <a:t>All members of the family are anaerobes with fermentative type of metabolism. – includes some Clostridium spp</a:t>
            </a:r>
            <a:r>
              <a:rPr lang="en-US" dirty="0" smtClean="0"/>
              <a:t>. Also</a:t>
            </a:r>
            <a:r>
              <a:rPr lang="en-US" baseline="0" dirty="0" smtClean="0"/>
              <a:t> a common gut colonizers in fish and mammals and humans</a:t>
            </a:r>
            <a:endParaRPr lang="en-US" dirty="0"/>
          </a:p>
          <a:p>
            <a:pPr marL="171450" indent="-171450" defTabSz="924458">
              <a:buFont typeface="Arial" panose="020B0604020202020204" pitchFamily="34" charset="0"/>
              <a:buChar char="•"/>
            </a:pPr>
            <a:r>
              <a:rPr lang="en-US" b="1" dirty="0" err="1"/>
              <a:t>Clostridiaceae</a:t>
            </a:r>
            <a:r>
              <a:rPr lang="en-US" b="1" dirty="0"/>
              <a:t> </a:t>
            </a:r>
            <a:r>
              <a:rPr lang="en-US" dirty="0"/>
              <a:t>generally </a:t>
            </a:r>
            <a:r>
              <a:rPr lang="en-US" dirty="0" err="1"/>
              <a:t>monospore</a:t>
            </a:r>
            <a:r>
              <a:rPr lang="en-US" dirty="0"/>
              <a:t>-forming, anaerobic Gram-positive-staining rods – includes other Clostridium spp</a:t>
            </a:r>
            <a:r>
              <a:rPr lang="en-US" dirty="0" smtClean="0"/>
              <a:t>.</a:t>
            </a:r>
            <a:endParaRPr lang="en-US" dirty="0"/>
          </a:p>
          <a:p>
            <a:pPr defTabSz="924458"/>
            <a:endParaRPr lang="en-US" dirty="0" smtClean="0"/>
          </a:p>
        </p:txBody>
      </p:sp>
      <p:sp>
        <p:nvSpPr>
          <p:cNvPr id="4" name="Slide Number Placeholder 3"/>
          <p:cNvSpPr>
            <a:spLocks noGrp="1"/>
          </p:cNvSpPr>
          <p:nvPr>
            <p:ph type="sldNum" sz="quarter" idx="10"/>
          </p:nvPr>
        </p:nvSpPr>
        <p:spPr/>
        <p:txBody>
          <a:bodyPr/>
          <a:lstStyle/>
          <a:p>
            <a:fld id="{2C43897A-E50A-47AE-9129-3D8B0FBCC175}" type="slidenum">
              <a:rPr lang="en-US" smtClean="0"/>
              <a:t>11</a:t>
            </a:fld>
            <a:endParaRPr lang="en-US"/>
          </a:p>
        </p:txBody>
      </p:sp>
    </p:spTree>
    <p:extLst>
      <p:ext uri="{BB962C8B-B14F-4D97-AF65-F5344CB8AC3E}">
        <p14:creationId xmlns:p14="http://schemas.microsoft.com/office/powerpoint/2010/main" val="3266714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smtClean="0"/>
              <a:t>The metabolic</a:t>
            </a:r>
            <a:r>
              <a:rPr lang="en-US" baseline="0" dirty="0" smtClean="0"/>
              <a:t> functions of bacteria in the gut of tilapia was predicted using the </a:t>
            </a:r>
            <a:r>
              <a:rPr lang="en-US" baseline="0" dirty="0" err="1" smtClean="0"/>
              <a:t>PICRUSt</a:t>
            </a:r>
            <a:r>
              <a:rPr lang="en-US" baseline="0" dirty="0" smtClean="0"/>
              <a:t> package (stated as KEGG functions)</a:t>
            </a:r>
            <a:endParaRPr lang="en-US" dirty="0" smtClean="0"/>
          </a:p>
          <a:p>
            <a:pPr marL="171450" indent="-171450">
              <a:buFont typeface="Wingdings" panose="05000000000000000000" pitchFamily="2" charset="2"/>
              <a:buChar char="Ø"/>
            </a:pPr>
            <a:endParaRPr lang="en-US" dirty="0" smtClean="0"/>
          </a:p>
          <a:p>
            <a:pPr marL="171450" indent="-171450">
              <a:buFont typeface="Wingdings" panose="05000000000000000000" pitchFamily="2" charset="2"/>
              <a:buChar char="Ø"/>
            </a:pPr>
            <a:r>
              <a:rPr lang="en-PH" dirty="0" smtClean="0"/>
              <a:t>Relative </a:t>
            </a:r>
            <a:r>
              <a:rPr lang="en-US" dirty="0" smtClean="0"/>
              <a:t>abundance of the Predicted metabolic functions of the gut flora in the tilapia</a:t>
            </a:r>
            <a:r>
              <a:rPr lang="en-US" baseline="0" dirty="0" smtClean="0"/>
              <a:t> in this study</a:t>
            </a:r>
          </a:p>
          <a:p>
            <a:pPr marL="171450" indent="-171450">
              <a:buFont typeface="Wingdings" panose="05000000000000000000" pitchFamily="2" charset="2"/>
              <a:buChar char="Ø"/>
            </a:pPr>
            <a:r>
              <a:rPr lang="en-US" baseline="0" dirty="0" smtClean="0"/>
              <a:t>Predicts metabolic functions of only those identified bacteria that functions are currently known - with time, functions of other organisms may become known and these profiles may change due to that</a:t>
            </a:r>
          </a:p>
          <a:p>
            <a:pPr marL="171450" indent="-171450">
              <a:buFont typeface="Arial" panose="020B0604020202020204" pitchFamily="34" charset="0"/>
              <a:buChar char="•"/>
            </a:pPr>
            <a:r>
              <a:rPr lang="en-US" dirty="0" smtClean="0"/>
              <a:t>Highest abundance of predicted</a:t>
            </a:r>
            <a:r>
              <a:rPr lang="en-US" baseline="0" dirty="0" smtClean="0"/>
              <a:t> functions of the gut microbes identified are involved in membrane transport and metabolism of amino acids, carbohydrates, and vitamins</a:t>
            </a:r>
          </a:p>
          <a:p>
            <a:pPr marL="171450" indent="-171450">
              <a:buFont typeface="Arial" panose="020B0604020202020204" pitchFamily="34" charset="0"/>
              <a:buChar char="•"/>
            </a:pPr>
            <a:r>
              <a:rPr lang="en-US" baseline="0" dirty="0" smtClean="0"/>
              <a:t>The microbes could aid in the uptake and efficient utilization of nutrients for the fish</a:t>
            </a:r>
            <a:endParaRPr lang="en-US" dirty="0"/>
          </a:p>
        </p:txBody>
      </p:sp>
      <p:sp>
        <p:nvSpPr>
          <p:cNvPr id="4" name="Slide Number Placeholder 3"/>
          <p:cNvSpPr>
            <a:spLocks noGrp="1"/>
          </p:cNvSpPr>
          <p:nvPr>
            <p:ph type="sldNum" sz="quarter" idx="10"/>
          </p:nvPr>
        </p:nvSpPr>
        <p:spPr/>
        <p:txBody>
          <a:bodyPr/>
          <a:lstStyle/>
          <a:p>
            <a:fld id="{2C43897A-E50A-47AE-9129-3D8B0FBCC175}" type="slidenum">
              <a:rPr lang="en-US" smtClean="0"/>
              <a:t>12</a:t>
            </a:fld>
            <a:endParaRPr lang="en-US"/>
          </a:p>
        </p:txBody>
      </p:sp>
    </p:spTree>
    <p:extLst>
      <p:ext uri="{BB962C8B-B14F-4D97-AF65-F5344CB8AC3E}">
        <p14:creationId xmlns:p14="http://schemas.microsoft.com/office/powerpoint/2010/main" val="570375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dirty="0" smtClean="0"/>
              <a:t>Relative </a:t>
            </a:r>
            <a:r>
              <a:rPr lang="en-US" dirty="0" smtClean="0"/>
              <a:t>abundance of Predicted metabolic functions of the gut flora in the tilapia</a:t>
            </a:r>
            <a:r>
              <a:rPr lang="en-US" baseline="0" dirty="0" smtClean="0"/>
              <a:t> that may affect metabolism and nutrition of the fish</a:t>
            </a:r>
          </a:p>
          <a:p>
            <a:endParaRPr lang="en-US" dirty="0"/>
          </a:p>
        </p:txBody>
      </p:sp>
      <p:sp>
        <p:nvSpPr>
          <p:cNvPr id="4" name="Slide Number Placeholder 3"/>
          <p:cNvSpPr>
            <a:spLocks noGrp="1"/>
          </p:cNvSpPr>
          <p:nvPr>
            <p:ph type="sldNum" sz="quarter" idx="10"/>
          </p:nvPr>
        </p:nvSpPr>
        <p:spPr/>
        <p:txBody>
          <a:bodyPr/>
          <a:lstStyle/>
          <a:p>
            <a:fld id="{2C43897A-E50A-47AE-9129-3D8B0FBCC175}" type="slidenum">
              <a:rPr lang="en-US" smtClean="0"/>
              <a:t>13</a:t>
            </a:fld>
            <a:endParaRPr lang="en-US"/>
          </a:p>
        </p:txBody>
      </p:sp>
    </p:spTree>
    <p:extLst>
      <p:ext uri="{BB962C8B-B14F-4D97-AF65-F5344CB8AC3E}">
        <p14:creationId xmlns:p14="http://schemas.microsoft.com/office/powerpoint/2010/main" val="898835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smtClean="0"/>
              <a:t>Venn diagrams</a:t>
            </a:r>
          </a:p>
          <a:p>
            <a:pPr marL="171450" indent="-171450">
              <a:buFont typeface="Arial" panose="020B0604020202020204" pitchFamily="34" charset="0"/>
              <a:buChar char="•"/>
            </a:pPr>
            <a:r>
              <a:rPr lang="en-US" dirty="0" smtClean="0"/>
              <a:t>45 bacterial</a:t>
            </a:r>
            <a:r>
              <a:rPr lang="en-US" baseline="0" dirty="0" smtClean="0"/>
              <a:t> OTUs were found in fish fed on alternate days but not is fish fed daily </a:t>
            </a:r>
          </a:p>
          <a:p>
            <a:pPr marL="171450" indent="-171450">
              <a:buFont typeface="Arial" panose="020B0604020202020204" pitchFamily="34" charset="0"/>
              <a:buChar char="•"/>
            </a:pPr>
            <a:r>
              <a:rPr lang="en-US" baseline="0" dirty="0" smtClean="0"/>
              <a:t>Of those, 7 were identified as potential for probiotic development</a:t>
            </a:r>
          </a:p>
          <a:p>
            <a:pPr marL="171450" indent="-171450">
              <a:buFont typeface="Wingdings" panose="05000000000000000000" pitchFamily="2" charset="2"/>
              <a:buChar char="§"/>
            </a:pPr>
            <a:r>
              <a:rPr lang="en-US" dirty="0" err="1" smtClean="0"/>
              <a:t>Acutodesmus</a:t>
            </a:r>
            <a:r>
              <a:rPr lang="en-US" dirty="0" smtClean="0"/>
              <a:t> obliquus - lipid production</a:t>
            </a:r>
          </a:p>
          <a:p>
            <a:pPr marL="171450" indent="-171450">
              <a:buFont typeface="Wingdings" panose="05000000000000000000" pitchFamily="2" charset="2"/>
              <a:buChar char="§"/>
            </a:pPr>
            <a:r>
              <a:rPr lang="en-US" dirty="0" smtClean="0"/>
              <a:t>Cyanobacterium sp.	</a:t>
            </a:r>
          </a:p>
          <a:p>
            <a:pPr marL="171450" indent="-171450">
              <a:buFont typeface="Wingdings" panose="05000000000000000000" pitchFamily="2" charset="2"/>
              <a:buChar char="§"/>
            </a:pPr>
            <a:r>
              <a:rPr lang="en-US" dirty="0" smtClean="0"/>
              <a:t>Bacillus sp. - known probiotics</a:t>
            </a:r>
          </a:p>
          <a:p>
            <a:pPr marL="171450" indent="-171450">
              <a:buFont typeface="Wingdings" panose="05000000000000000000" pitchFamily="2" charset="2"/>
              <a:buChar char="§"/>
            </a:pPr>
            <a:r>
              <a:rPr lang="en-US" dirty="0" err="1" smtClean="0"/>
              <a:t>Blautia</a:t>
            </a:r>
            <a:r>
              <a:rPr lang="en-US" dirty="0" smtClean="0"/>
              <a:t> sp. - degrade complex polysaccharides to short chain fatty acids including acetate, butyrate, and propionate that can be used for energy by the host</a:t>
            </a:r>
          </a:p>
          <a:p>
            <a:pPr marL="171450" indent="-171450">
              <a:buFont typeface="Wingdings" panose="05000000000000000000" pitchFamily="2" charset="2"/>
              <a:buChar char="§"/>
            </a:pPr>
            <a:r>
              <a:rPr lang="en-US" dirty="0" err="1" smtClean="0"/>
              <a:t>Anaerovorax</a:t>
            </a:r>
            <a:r>
              <a:rPr lang="en-US" dirty="0" smtClean="0"/>
              <a:t> sp. - ferments putrescine (breakdown of arginine; toxic) to acetate, butyrate, molecular hydrogen and ammonia</a:t>
            </a:r>
          </a:p>
          <a:p>
            <a:pPr marL="171450" indent="-171450">
              <a:buFont typeface="Wingdings" panose="05000000000000000000" pitchFamily="2" charset="2"/>
              <a:buChar char="§"/>
            </a:pPr>
            <a:r>
              <a:rPr lang="en-US" dirty="0" err="1" smtClean="0"/>
              <a:t>Sphingomonas</a:t>
            </a:r>
            <a:r>
              <a:rPr lang="en-US" dirty="0" smtClean="0"/>
              <a:t> sp. - </a:t>
            </a:r>
            <a:r>
              <a:rPr lang="en-US" dirty="0" err="1" smtClean="0"/>
              <a:t>biodegradative</a:t>
            </a:r>
            <a:r>
              <a:rPr lang="en-US" dirty="0" smtClean="0"/>
              <a:t> and biosynthetic capabilities (take precursors to</a:t>
            </a:r>
            <a:r>
              <a:rPr lang="en-US" baseline="0" dirty="0" smtClean="0"/>
              <a:t> build larger macromolecules, </a:t>
            </a:r>
            <a:r>
              <a:rPr lang="en-US" dirty="0" smtClean="0"/>
              <a:t>bioremediation/biodegradation)</a:t>
            </a:r>
            <a:r>
              <a:rPr lang="en-US" baseline="0" dirty="0" smtClean="0"/>
              <a:t> and oil production)</a:t>
            </a:r>
            <a:endParaRPr lang="en-US" dirty="0" smtClean="0"/>
          </a:p>
          <a:p>
            <a:pPr marL="171450" indent="-171450">
              <a:buFont typeface="Wingdings" panose="05000000000000000000" pitchFamily="2" charset="2"/>
              <a:buChar char="§"/>
            </a:pPr>
            <a:r>
              <a:rPr lang="en-US" dirty="0" err="1" smtClean="0"/>
              <a:t>Desulfococcus</a:t>
            </a:r>
            <a:r>
              <a:rPr lang="en-US" dirty="0" smtClean="0"/>
              <a:t> sp. - sulfate-reducing is able to utilize acetone for growth</a:t>
            </a:r>
          </a:p>
        </p:txBody>
      </p:sp>
      <p:sp>
        <p:nvSpPr>
          <p:cNvPr id="4" name="Slide Number Placeholder 3"/>
          <p:cNvSpPr>
            <a:spLocks noGrp="1"/>
          </p:cNvSpPr>
          <p:nvPr>
            <p:ph type="sldNum" sz="quarter" idx="10"/>
          </p:nvPr>
        </p:nvSpPr>
        <p:spPr/>
        <p:txBody>
          <a:bodyPr/>
          <a:lstStyle/>
          <a:p>
            <a:fld id="{2C43897A-E50A-47AE-9129-3D8B0FBCC175}" type="slidenum">
              <a:rPr lang="en-US" smtClean="0"/>
              <a:t>14</a:t>
            </a:fld>
            <a:endParaRPr lang="en-US"/>
          </a:p>
        </p:txBody>
      </p:sp>
    </p:spTree>
    <p:extLst>
      <p:ext uri="{BB962C8B-B14F-4D97-AF65-F5344CB8AC3E}">
        <p14:creationId xmlns:p14="http://schemas.microsoft.com/office/powerpoint/2010/main" val="20203147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PH" dirty="0" smtClean="0"/>
              <a:t>Relative abundance of eukaryotes identified at the phylum</a:t>
            </a:r>
            <a:r>
              <a:rPr lang="en-PH" baseline="0" dirty="0" smtClean="0"/>
              <a:t> level (8 different phyla were identified and shown here, but the majority eukaryotes belong to the opisthokonta representing meatozoans and fungi, archaeplastida,....., and the SAR supergroup)</a:t>
            </a:r>
            <a:endParaRPr lang="en-PH" dirty="0" smtClean="0"/>
          </a:p>
          <a:p>
            <a:pPr marL="171450" indent="-171450">
              <a:buFont typeface="Arial" panose="020B0604020202020204" pitchFamily="34" charset="0"/>
              <a:buChar char="•"/>
            </a:pPr>
            <a:r>
              <a:rPr lang="en-PH" dirty="0" smtClean="0"/>
              <a:t>The </a:t>
            </a:r>
            <a:r>
              <a:rPr lang="en-PH" dirty="0"/>
              <a:t>dominant groups identified from these samples belonged to </a:t>
            </a:r>
            <a:r>
              <a:rPr lang="en-PH" dirty="0" smtClean="0"/>
              <a:t>the:</a:t>
            </a:r>
          </a:p>
          <a:p>
            <a:pPr marL="628650" lvl="1" indent="-171450">
              <a:buFont typeface="Arial" panose="020B0604020202020204" pitchFamily="34" charset="0"/>
              <a:buChar char="•"/>
            </a:pPr>
            <a:r>
              <a:rPr lang="en-PH" dirty="0" smtClean="0"/>
              <a:t>Opisthokonta </a:t>
            </a:r>
            <a:r>
              <a:rPr lang="en-PH" dirty="0"/>
              <a:t>(Metazoans and Fungi) (34.8%), </a:t>
            </a:r>
            <a:r>
              <a:rPr lang="en-PH" dirty="0" smtClean="0"/>
              <a:t>(metazoan</a:t>
            </a:r>
          </a:p>
          <a:p>
            <a:pPr marL="628650" lvl="1" indent="-171450">
              <a:buFont typeface="Arial" panose="020B0604020202020204" pitchFamily="34" charset="0"/>
              <a:buChar char="•"/>
            </a:pPr>
            <a:r>
              <a:rPr lang="en-PH" dirty="0" err="1" smtClean="0"/>
              <a:t>Archaeplastida</a:t>
            </a:r>
            <a:r>
              <a:rPr lang="en-PH" dirty="0" smtClean="0"/>
              <a:t> </a:t>
            </a:r>
            <a:r>
              <a:rPr lang="en-PH" dirty="0"/>
              <a:t>(green plants and red algae) (34.2%), and </a:t>
            </a:r>
            <a:endParaRPr lang="en-PH" dirty="0" smtClean="0"/>
          </a:p>
          <a:p>
            <a:pPr marL="628650" lvl="1" indent="-171450">
              <a:buFont typeface="Arial" panose="020B0604020202020204" pitchFamily="34" charset="0"/>
              <a:buChar char="•"/>
            </a:pPr>
            <a:r>
              <a:rPr lang="en-PH" dirty="0" smtClean="0"/>
              <a:t>SAR </a:t>
            </a:r>
            <a:r>
              <a:rPr lang="en-PH" dirty="0"/>
              <a:t>supergroup (Stramenopiles, Alveolates, and Rhizaria; Dinoflagellates, Diatoms, Oomycetes, etc.) (30.7%) </a:t>
            </a:r>
            <a:endParaRPr lang="en-US" dirty="0" smtClean="0"/>
          </a:p>
          <a:p>
            <a:pPr marL="457200" lvl="1" indent="0">
              <a:buFont typeface="Arial" panose="020B0604020202020204" pitchFamily="34" charset="0"/>
              <a:buNone/>
            </a:pPr>
            <a:endParaRPr lang="en-PH" dirty="0" smtClean="0"/>
          </a:p>
          <a:p>
            <a:pPr marL="0" lvl="1" indent="0">
              <a:buFont typeface="Arial" panose="020B0604020202020204" pitchFamily="34" charset="0"/>
              <a:buNone/>
            </a:pPr>
            <a:r>
              <a:rPr lang="en-PH" dirty="0" smtClean="0"/>
              <a:t>Oomycetes</a:t>
            </a:r>
            <a:r>
              <a:rPr lang="en-PH" baseline="0" dirty="0" smtClean="0"/>
              <a:t> – water molds</a:t>
            </a:r>
          </a:p>
          <a:p>
            <a:pPr marL="0" lvl="1" indent="0">
              <a:buFont typeface="Arial" panose="020B0604020202020204" pitchFamily="34" charset="0"/>
              <a:buNone/>
            </a:pPr>
            <a:r>
              <a:rPr lang="en-PH" baseline="0" dirty="0" smtClean="0"/>
              <a:t>Metazoan – multicellular eukaryotes (rotifers </a:t>
            </a:r>
            <a:endParaRPr lang="en-PH" dirty="0" smtClean="0"/>
          </a:p>
        </p:txBody>
      </p:sp>
      <p:sp>
        <p:nvSpPr>
          <p:cNvPr id="4" name="Slide Number Placeholder 3"/>
          <p:cNvSpPr>
            <a:spLocks noGrp="1"/>
          </p:cNvSpPr>
          <p:nvPr>
            <p:ph type="sldNum" sz="quarter" idx="10"/>
          </p:nvPr>
        </p:nvSpPr>
        <p:spPr/>
        <p:txBody>
          <a:bodyPr/>
          <a:lstStyle/>
          <a:p>
            <a:fld id="{2C43897A-E50A-47AE-9129-3D8B0FBCC175}" type="slidenum">
              <a:rPr lang="en-US" smtClean="0"/>
              <a:t>15</a:t>
            </a:fld>
            <a:endParaRPr lang="en-US"/>
          </a:p>
        </p:txBody>
      </p:sp>
    </p:spTree>
    <p:extLst>
      <p:ext uri="{BB962C8B-B14F-4D97-AF65-F5344CB8AC3E}">
        <p14:creationId xmlns:p14="http://schemas.microsoft.com/office/powerpoint/2010/main" val="949305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defTabSz="924458">
              <a:buFont typeface="Wingdings" panose="05000000000000000000" pitchFamily="2" charset="2"/>
              <a:buChar char="Ø"/>
              <a:defRPr/>
            </a:pPr>
            <a:r>
              <a:rPr lang="en-PH" dirty="0" smtClean="0"/>
              <a:t>Total reads (~</a:t>
            </a:r>
            <a:r>
              <a:rPr lang="en-PH" baseline="0" dirty="0" smtClean="0"/>
              <a:t> quantified numbers)</a:t>
            </a:r>
            <a:r>
              <a:rPr lang="en-PH" dirty="0" smtClean="0"/>
              <a:t> of eukaryotic groups identified with</a:t>
            </a:r>
            <a:r>
              <a:rPr lang="en-PH" baseline="0" dirty="0" smtClean="0"/>
              <a:t> the largest groups labeled</a:t>
            </a:r>
            <a:endParaRPr lang="en-PH" dirty="0" smtClean="0"/>
          </a:p>
          <a:p>
            <a:pPr marL="173336" indent="-173336" defTabSz="924458">
              <a:buFont typeface="Arial" panose="020B0604020202020204" pitchFamily="34" charset="0"/>
              <a:buChar char="•"/>
              <a:defRPr/>
            </a:pPr>
            <a:r>
              <a:rPr lang="en-PH" dirty="0" smtClean="0"/>
              <a:t>The groups</a:t>
            </a:r>
            <a:r>
              <a:rPr lang="en-PH" baseline="0" dirty="0" smtClean="0"/>
              <a:t> including Rotifers, green algae, diatoms, and flowering plants (i.e. corn and rice) were highest in abundance</a:t>
            </a:r>
          </a:p>
          <a:p>
            <a:pPr marL="173336" indent="-173336" defTabSz="924458">
              <a:buFont typeface="Arial" panose="020B0604020202020204" pitchFamily="34" charset="0"/>
              <a:buChar char="•"/>
              <a:defRPr/>
            </a:pPr>
            <a:r>
              <a:rPr lang="en-PH" baseline="0" dirty="0" smtClean="0"/>
              <a:t>Rotifers, green algae, and diatoms possible from natural production of pond</a:t>
            </a:r>
          </a:p>
          <a:p>
            <a:pPr marL="173336" indent="-173336" defTabSz="924458">
              <a:buFont typeface="Arial" panose="020B0604020202020204" pitchFamily="34" charset="0"/>
              <a:buChar char="•"/>
              <a:defRPr/>
            </a:pPr>
            <a:r>
              <a:rPr lang="en-PH" baseline="0" dirty="0" smtClean="0"/>
              <a:t>Flowering plant DNA potentially identified from both natural pond production and formulated diets</a:t>
            </a:r>
          </a:p>
          <a:p>
            <a:pPr marL="173336" indent="-173336" defTabSz="924458">
              <a:buFont typeface="Arial" panose="020B0604020202020204" pitchFamily="34" charset="0"/>
              <a:buChar char="•"/>
              <a:defRPr/>
            </a:pPr>
            <a:r>
              <a:rPr lang="en-PH" baseline="0" dirty="0" smtClean="0"/>
              <a:t>Teleost DNA possibly a product of the formulated diets and contamination of tilapia DNA</a:t>
            </a:r>
            <a:endParaRPr lang="en-US" dirty="0" smtClean="0"/>
          </a:p>
          <a:p>
            <a:endParaRPr lang="en-US" dirty="0"/>
          </a:p>
        </p:txBody>
      </p:sp>
      <p:sp>
        <p:nvSpPr>
          <p:cNvPr id="4" name="Slide Number Placeholder 3"/>
          <p:cNvSpPr>
            <a:spLocks noGrp="1"/>
          </p:cNvSpPr>
          <p:nvPr>
            <p:ph type="sldNum" sz="quarter" idx="10"/>
          </p:nvPr>
        </p:nvSpPr>
        <p:spPr/>
        <p:txBody>
          <a:bodyPr/>
          <a:lstStyle/>
          <a:p>
            <a:fld id="{F0ACF936-1F18-4206-85FC-A1AD17FDECDD}" type="slidenum">
              <a:rPr lang="en-US" smtClean="0"/>
              <a:t>16</a:t>
            </a:fld>
            <a:endParaRPr lang="en-US"/>
          </a:p>
        </p:txBody>
      </p:sp>
    </p:spTree>
    <p:extLst>
      <p:ext uri="{BB962C8B-B14F-4D97-AF65-F5344CB8AC3E}">
        <p14:creationId xmlns:p14="http://schemas.microsoft.com/office/powerpoint/2010/main" val="1919032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336" indent="-173336">
              <a:buFont typeface="Wingdings" panose="05000000000000000000" pitchFamily="2" charset="2"/>
              <a:buChar char="Ø"/>
            </a:pPr>
            <a:r>
              <a:rPr lang="en-US" dirty="0"/>
              <a:t>Alpha diversity measures are indices of the diversity within a community. The Chao 1 index is commonly used to estimate the total number of species within a community and is based on the number of rare OTUs in that community (Chao 1984) </a:t>
            </a:r>
          </a:p>
          <a:p>
            <a:pPr marL="173336" indent="-173336">
              <a:buFont typeface="Arial" panose="020B0604020202020204" pitchFamily="34" charset="0"/>
              <a:buChar char="•"/>
            </a:pPr>
            <a:r>
              <a:rPr lang="en-US" dirty="0"/>
              <a:t>The bacterial diversity in the fecal material in tilapia guts decreased with increasing times between feeding when paired with pond fertilization </a:t>
            </a:r>
          </a:p>
          <a:p>
            <a:pPr marL="173336" indent="-173336">
              <a:buFont typeface="Arial" panose="020B0604020202020204" pitchFamily="34" charset="0"/>
              <a:buChar char="•"/>
            </a:pPr>
            <a:r>
              <a:rPr lang="en-US" dirty="0"/>
              <a:t>The highest diversity of organisms were found in fish fed </a:t>
            </a:r>
            <a:r>
              <a:rPr lang="en-US" baseline="0" dirty="0" smtClean="0"/>
              <a:t>on alternate days </a:t>
            </a:r>
            <a:r>
              <a:rPr lang="en-US" dirty="0"/>
              <a:t>or daily along with pond fertilization</a:t>
            </a:r>
          </a:p>
          <a:p>
            <a:pPr marL="173336" indent="-173336">
              <a:buFont typeface="Arial" panose="020B0604020202020204" pitchFamily="34" charset="0"/>
              <a:buChar char="•"/>
            </a:pPr>
            <a:r>
              <a:rPr lang="en-US" dirty="0"/>
              <a:t>Could indicate that greatest feed conversions and other parameters could be due to increased diversity of nutrients available to the </a:t>
            </a:r>
            <a:r>
              <a:rPr lang="en-US" dirty="0" smtClean="0"/>
              <a:t>fish</a:t>
            </a:r>
          </a:p>
          <a:p>
            <a:pPr marL="173336" indent="-173336">
              <a:buFont typeface="Arial" panose="020B0604020202020204" pitchFamily="34" charset="0"/>
              <a:buChar char="•"/>
            </a:pPr>
            <a:endParaRPr lang="en-US" dirty="0" smtClean="0"/>
          </a:p>
          <a:p>
            <a:pPr marL="173336" indent="-173336">
              <a:buFont typeface="Arial" panose="020B0604020202020204" pitchFamily="34" charset="0"/>
              <a:buChar char="•"/>
            </a:pPr>
            <a:r>
              <a:rPr lang="en-US" dirty="0" smtClean="0"/>
              <a:t>Greater diversity</a:t>
            </a:r>
            <a:r>
              <a:rPr lang="en-US" baseline="0" dirty="0" smtClean="0"/>
              <a:t> suggests that fish in alternate day may have a more diverse food or nutrient sources and also allows for elevated diversity in bacteria that could improve nutrient utilization</a:t>
            </a:r>
          </a:p>
        </p:txBody>
      </p:sp>
      <p:sp>
        <p:nvSpPr>
          <p:cNvPr id="4" name="Slide Number Placeholder 3"/>
          <p:cNvSpPr>
            <a:spLocks noGrp="1"/>
          </p:cNvSpPr>
          <p:nvPr>
            <p:ph type="sldNum" sz="quarter" idx="10"/>
          </p:nvPr>
        </p:nvSpPr>
        <p:spPr/>
        <p:txBody>
          <a:bodyPr/>
          <a:lstStyle/>
          <a:p>
            <a:fld id="{2C43897A-E50A-47AE-9129-3D8B0FBCC17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12045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43897A-E50A-47AE-9129-3D8B0FBCC175}" type="slidenum">
              <a:rPr lang="en-US" smtClean="0"/>
              <a:t>18</a:t>
            </a:fld>
            <a:endParaRPr lang="en-US"/>
          </a:p>
        </p:txBody>
      </p:sp>
    </p:spTree>
    <p:extLst>
      <p:ext uri="{BB962C8B-B14F-4D97-AF65-F5344CB8AC3E}">
        <p14:creationId xmlns:p14="http://schemas.microsoft.com/office/powerpoint/2010/main" val="3513489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PH" dirty="0" smtClean="0"/>
              <a:t>Relative </a:t>
            </a:r>
            <a:r>
              <a:rPr lang="en-US" dirty="0" smtClean="0"/>
              <a:t>abundance of the Predicted metabolic functions of the gut flora in the tilapia</a:t>
            </a:r>
            <a:r>
              <a:rPr lang="en-US" baseline="0" dirty="0" smtClean="0"/>
              <a:t> fed on alternate days with fertilization vs those fed daily without fertilization</a:t>
            </a:r>
          </a:p>
          <a:p>
            <a:pPr marL="171450" indent="-171450">
              <a:buFont typeface="Wingdings" panose="05000000000000000000" pitchFamily="2" charset="2"/>
              <a:buChar char="Ø"/>
            </a:pPr>
            <a:r>
              <a:rPr lang="en-US" baseline="0" dirty="0" smtClean="0"/>
              <a:t>Top functions for classification into these two treatments – performed with Weka (support vector machine)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aseline="0" dirty="0" smtClean="0"/>
              <a:t>Higher proportions of metabolism functions of bacteria in tilapia fed daily without pond fertilization vs those fed on alternate days with pond fertilization may indicate that there are more of these components in the guts of the tilapia fed daily than alternate days, thus increasing the necessary need for higher metabolic rates</a:t>
            </a:r>
            <a:endParaRPr lang="en-US" dirty="0" smtClean="0"/>
          </a:p>
          <a:p>
            <a:pPr marL="628650" lvl="1" indent="-171450">
              <a:buFont typeface="Arial" panose="020B0604020202020204" pitchFamily="34" charset="0"/>
              <a:buChar char="•"/>
            </a:pPr>
            <a:r>
              <a:rPr lang="en-US" dirty="0" smtClean="0"/>
              <a:t>Cell motility: cytoskeleton proteins</a:t>
            </a:r>
          </a:p>
          <a:p>
            <a:pPr marL="628650" lvl="1" indent="-171450">
              <a:buFont typeface="Arial" panose="020B0604020202020204" pitchFamily="34" charset="0"/>
              <a:buChar char="•"/>
            </a:pPr>
            <a:r>
              <a:rPr lang="en-US" dirty="0" smtClean="0"/>
              <a:t>Signaling</a:t>
            </a:r>
            <a:r>
              <a:rPr lang="en-US" baseline="0" dirty="0" smtClean="0"/>
              <a:t> molecules and interaction: ion channels, bacterial toxins, cellular antigens</a:t>
            </a:r>
          </a:p>
          <a:p>
            <a:pPr marL="628650" lvl="1" indent="-171450">
              <a:buFont typeface="Arial" panose="020B0604020202020204" pitchFamily="34" charset="0"/>
              <a:buChar char="•"/>
            </a:pPr>
            <a:r>
              <a:rPr lang="en-US" dirty="0" smtClean="0"/>
              <a:t>Xenobiotics biodegradation and metabolism: drug</a:t>
            </a:r>
            <a:r>
              <a:rPr lang="en-US" baseline="0" dirty="0" smtClean="0"/>
              <a:t> and chemical degradation</a:t>
            </a:r>
          </a:p>
        </p:txBody>
      </p:sp>
      <p:sp>
        <p:nvSpPr>
          <p:cNvPr id="4" name="Slide Number Placeholder 3"/>
          <p:cNvSpPr>
            <a:spLocks noGrp="1"/>
          </p:cNvSpPr>
          <p:nvPr>
            <p:ph type="sldNum" sz="quarter" idx="10"/>
          </p:nvPr>
        </p:nvSpPr>
        <p:spPr/>
        <p:txBody>
          <a:bodyPr/>
          <a:lstStyle/>
          <a:p>
            <a:fld id="{2C43897A-E50A-47AE-9129-3D8B0FBCC175}" type="slidenum">
              <a:rPr lang="en-US" smtClean="0"/>
              <a:t>22</a:t>
            </a:fld>
            <a:endParaRPr lang="en-US"/>
          </a:p>
        </p:txBody>
      </p:sp>
    </p:spTree>
    <p:extLst>
      <p:ext uri="{BB962C8B-B14F-4D97-AF65-F5344CB8AC3E}">
        <p14:creationId xmlns:p14="http://schemas.microsoft.com/office/powerpoint/2010/main" val="3967485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a:t>
            </a:r>
            <a:r>
              <a:rPr lang="en-US" baseline="0" dirty="0" smtClean="0"/>
              <a:t> this.</a:t>
            </a:r>
            <a:endParaRPr lang="en-US" dirty="0"/>
          </a:p>
        </p:txBody>
      </p:sp>
      <p:sp>
        <p:nvSpPr>
          <p:cNvPr id="4" name="Slide Number Placeholder 3"/>
          <p:cNvSpPr>
            <a:spLocks noGrp="1"/>
          </p:cNvSpPr>
          <p:nvPr>
            <p:ph type="sldNum" sz="quarter" idx="10"/>
          </p:nvPr>
        </p:nvSpPr>
        <p:spPr/>
        <p:txBody>
          <a:bodyPr/>
          <a:lstStyle/>
          <a:p>
            <a:fld id="{2C43897A-E50A-47AE-9129-3D8B0FBCC175}" type="slidenum">
              <a:rPr lang="en-US" smtClean="0"/>
              <a:t>23</a:t>
            </a:fld>
            <a:endParaRPr lang="en-US"/>
          </a:p>
        </p:txBody>
      </p:sp>
    </p:spTree>
    <p:extLst>
      <p:ext uri="{BB962C8B-B14F-4D97-AF65-F5344CB8AC3E}">
        <p14:creationId xmlns:p14="http://schemas.microsoft.com/office/powerpoint/2010/main" val="2113547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Ø"/>
            </a:pPr>
            <a:r>
              <a:rPr lang="en-US" sz="1600" dirty="0" smtClean="0">
                <a:solidFill>
                  <a:schemeClr val="bg1"/>
                </a:solidFill>
                <a:latin typeface="Arial" panose="020B0604020202020204" pitchFamily="34" charset="0"/>
                <a:cs typeface="Arial" panose="020B0604020202020204" pitchFamily="34" charset="0"/>
              </a:rPr>
              <a:t>This study addressed these issues by demonstrating that equivalent production yields can be achieved with pulsed feeding strategies utilizing much less feed (50% reduction), thereby reducing feed and labor costs. </a:t>
            </a:r>
            <a:endParaRPr lang="en-US" sz="600" dirty="0" smtClean="0">
              <a:solidFill>
                <a:schemeClr val="bg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1600" dirty="0" smtClean="0">
                <a:solidFill>
                  <a:schemeClr val="bg1"/>
                </a:solidFill>
                <a:latin typeface="Arial" panose="020B0604020202020204" pitchFamily="34" charset="0"/>
                <a:cs typeface="Arial" panose="020B0604020202020204" pitchFamily="34" charset="0"/>
              </a:rPr>
              <a:t>Additionally, this study examined how pulsed feeding strategies may enhance nutrient absorption by measuring nutrient transporter abundance and gut microbial diversity in response to different feeding regimes.</a:t>
            </a:r>
          </a:p>
          <a:p>
            <a:pPr marL="751122" lvl="1" indent="-288893">
              <a:buFont typeface="Arial" panose="020B0604020202020204" pitchFamily="34" charset="0"/>
              <a:buChar char="•"/>
            </a:pPr>
            <a:r>
              <a:rPr lang="en-US" sz="1600" dirty="0" smtClean="0"/>
              <a:t>Decrease </a:t>
            </a:r>
            <a:r>
              <a:rPr lang="en-US" sz="1600" dirty="0"/>
              <a:t>costs of feed input</a:t>
            </a:r>
          </a:p>
          <a:p>
            <a:pPr marL="751122" lvl="1" indent="-288893">
              <a:buFont typeface="Arial" panose="020B0604020202020204" pitchFamily="34" charset="0"/>
              <a:buChar char="•"/>
            </a:pPr>
            <a:r>
              <a:rPr lang="en-US" sz="1600" dirty="0"/>
              <a:t>Maintain quality of product</a:t>
            </a:r>
          </a:p>
          <a:p>
            <a:pPr marL="751122" lvl="1" indent="-288893">
              <a:buFont typeface="Arial" panose="020B0604020202020204" pitchFamily="34" charset="0"/>
              <a:buChar char="•"/>
            </a:pPr>
            <a:r>
              <a:rPr lang="en-US" sz="1600" dirty="0"/>
              <a:t>Determine mechanisms to these savings</a:t>
            </a:r>
          </a:p>
          <a:p>
            <a:endParaRPr lang="en-US" dirty="0"/>
          </a:p>
        </p:txBody>
      </p:sp>
      <p:sp>
        <p:nvSpPr>
          <p:cNvPr id="4" name="Slide Number Placeholder 3"/>
          <p:cNvSpPr>
            <a:spLocks noGrp="1"/>
          </p:cNvSpPr>
          <p:nvPr>
            <p:ph type="sldNum" sz="quarter" idx="10"/>
          </p:nvPr>
        </p:nvSpPr>
        <p:spPr/>
        <p:txBody>
          <a:bodyPr/>
          <a:lstStyle/>
          <a:p>
            <a:fld id="{2C43897A-E50A-47AE-9129-3D8B0FBCC175}" type="slidenum">
              <a:rPr lang="en-US" smtClean="0"/>
              <a:t>3</a:t>
            </a:fld>
            <a:endParaRPr lang="en-US"/>
          </a:p>
        </p:txBody>
      </p:sp>
    </p:spTree>
    <p:extLst>
      <p:ext uri="{BB962C8B-B14F-4D97-AF65-F5344CB8AC3E}">
        <p14:creationId xmlns:p14="http://schemas.microsoft.com/office/powerpoint/2010/main" val="2290062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PH" dirty="0" smtClean="0"/>
              <a:t>Relative abundance of eukaryotic groups identified (no one has utilized metagenomics</a:t>
            </a:r>
            <a:r>
              <a:rPr lang="en-PH" baseline="0" dirty="0" smtClean="0"/>
              <a:t> to our knowledge to characterize the eurkaryotes in gut of tilapia)</a:t>
            </a:r>
            <a:endParaRPr lang="en-PH"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dirty="0" smtClean="0"/>
              <a:t>The groups</a:t>
            </a:r>
            <a:r>
              <a:rPr lang="en-PH" baseline="0" dirty="0" smtClean="0"/>
              <a:t> including Rotifers, green algae, diatoms, and flowering plants (i.e. corn and rice) were highest in abundance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baseline="0" dirty="0" smtClean="0"/>
              <a:t>Rotifers, green algae, and diatoms possible from natural production of pond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baseline="0" dirty="0" smtClean="0"/>
              <a:t>Flowering plant DNA potentially identified from both natural pond production and formulated diets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PH" baseline="0" dirty="0" smtClean="0"/>
              <a:t>Teleost DNA possibly a product of the formulated diets and contamination of tilapia DNA</a:t>
            </a:r>
            <a:endParaRPr lang="en-US" dirty="0"/>
          </a:p>
        </p:txBody>
      </p:sp>
      <p:sp>
        <p:nvSpPr>
          <p:cNvPr id="4" name="Slide Number Placeholder 3"/>
          <p:cNvSpPr>
            <a:spLocks noGrp="1"/>
          </p:cNvSpPr>
          <p:nvPr>
            <p:ph type="sldNum" sz="quarter" idx="10"/>
          </p:nvPr>
        </p:nvSpPr>
        <p:spPr/>
        <p:txBody>
          <a:bodyPr/>
          <a:lstStyle/>
          <a:p>
            <a:fld id="{2C43897A-E50A-47AE-9129-3D8B0FBCC175}" type="slidenum">
              <a:rPr lang="en-US" smtClean="0"/>
              <a:t>24</a:t>
            </a:fld>
            <a:endParaRPr lang="en-US"/>
          </a:p>
        </p:txBody>
      </p:sp>
    </p:spTree>
    <p:extLst>
      <p:ext uri="{BB962C8B-B14F-4D97-AF65-F5344CB8AC3E}">
        <p14:creationId xmlns:p14="http://schemas.microsoft.com/office/powerpoint/2010/main" val="437305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43897A-E50A-47AE-9129-3D8B0FBCC175}" type="slidenum">
              <a:rPr lang="en-US" smtClean="0"/>
              <a:t>25</a:t>
            </a:fld>
            <a:endParaRPr lang="en-US"/>
          </a:p>
        </p:txBody>
      </p:sp>
    </p:spTree>
    <p:extLst>
      <p:ext uri="{BB962C8B-B14F-4D97-AF65-F5344CB8AC3E}">
        <p14:creationId xmlns:p14="http://schemas.microsoft.com/office/powerpoint/2010/main" val="2702734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Formulated feed (30% CP) initially at 10% of body weight/day were supplied.  We began with 10% BW/day and titer down to 2% </a:t>
            </a:r>
          </a:p>
          <a:p>
            <a:pPr defTabSz="924458">
              <a:defRPr/>
            </a:pPr>
            <a:r>
              <a:rPr lang="en-US" dirty="0" smtClean="0"/>
              <a:t>Fertilized with urea and triple super phosphate (TSP) at the rates of 4:1 as N: P</a:t>
            </a:r>
          </a:p>
          <a:p>
            <a:endParaRPr lang="en-US" dirty="0"/>
          </a:p>
        </p:txBody>
      </p:sp>
      <p:sp>
        <p:nvSpPr>
          <p:cNvPr id="4" name="Slide Number Placeholder 3"/>
          <p:cNvSpPr>
            <a:spLocks noGrp="1"/>
          </p:cNvSpPr>
          <p:nvPr>
            <p:ph type="sldNum" sz="quarter" idx="10"/>
          </p:nvPr>
        </p:nvSpPr>
        <p:spPr/>
        <p:txBody>
          <a:bodyPr/>
          <a:lstStyle/>
          <a:p>
            <a:fld id="{2C43897A-E50A-47AE-9129-3D8B0FBCC175}" type="slidenum">
              <a:rPr lang="en-US" smtClean="0"/>
              <a:t>4</a:t>
            </a:fld>
            <a:endParaRPr lang="en-US"/>
          </a:p>
        </p:txBody>
      </p:sp>
    </p:spTree>
    <p:extLst>
      <p:ext uri="{BB962C8B-B14F-4D97-AF65-F5344CB8AC3E}">
        <p14:creationId xmlns:p14="http://schemas.microsoft.com/office/powerpoint/2010/main" val="4160716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en-US" dirty="0" smtClean="0"/>
              <a:t>Fish</a:t>
            </a:r>
            <a:r>
              <a:rPr lang="en-US" baseline="0" dirty="0" smtClean="0"/>
              <a:t> fed daily with or without pond fertilization and fed on alternate days with pond fertilization had no difference in weight or length gain</a:t>
            </a:r>
            <a:endParaRPr lang="en-US" dirty="0" smtClean="0"/>
          </a:p>
          <a:p>
            <a:pPr marL="171450" indent="-171450">
              <a:buFont typeface="Arial" panose="020B0604020202020204" pitchFamily="34" charset="0"/>
              <a:buChar char="•"/>
            </a:pPr>
            <a:r>
              <a:rPr lang="en-US" dirty="0" smtClean="0"/>
              <a:t>Ponds were not aerated.</a:t>
            </a:r>
            <a:r>
              <a:rPr lang="en-US" baseline="0" dirty="0" smtClean="0"/>
              <a:t> Semi-intensive culture, 5 fish/m2, high density, maximum carrying capacity of the pond without aeration O2 induction</a:t>
            </a:r>
            <a:endParaRPr lang="en-US" dirty="0"/>
          </a:p>
        </p:txBody>
      </p:sp>
      <p:sp>
        <p:nvSpPr>
          <p:cNvPr id="4" name="Slide Number Placeholder 3"/>
          <p:cNvSpPr>
            <a:spLocks noGrp="1"/>
          </p:cNvSpPr>
          <p:nvPr>
            <p:ph type="sldNum" sz="quarter" idx="10"/>
          </p:nvPr>
        </p:nvSpPr>
        <p:spPr/>
        <p:txBody>
          <a:bodyPr/>
          <a:lstStyle/>
          <a:p>
            <a:fld id="{2C43897A-E50A-47AE-9129-3D8B0FBCC175}" type="slidenum">
              <a:rPr lang="en-US" smtClean="0"/>
              <a:t>5</a:t>
            </a:fld>
            <a:endParaRPr lang="en-US"/>
          </a:p>
        </p:txBody>
      </p:sp>
    </p:spTree>
    <p:extLst>
      <p:ext uri="{BB962C8B-B14F-4D97-AF65-F5344CB8AC3E}">
        <p14:creationId xmlns:p14="http://schemas.microsoft.com/office/powerpoint/2010/main" val="1737182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observed differences</a:t>
            </a:r>
            <a:r>
              <a:rPr lang="en-US" baseline="0" dirty="0" smtClean="0"/>
              <a:t> in specific growth rate or survival in f</a:t>
            </a:r>
            <a:r>
              <a:rPr lang="en-US" dirty="0" smtClean="0"/>
              <a:t>ish</a:t>
            </a:r>
            <a:r>
              <a:rPr lang="en-US" baseline="0" dirty="0" smtClean="0"/>
              <a:t> fed daily with or without pond fertilization and fed on alternate days with pond fertilization </a:t>
            </a:r>
            <a:endParaRPr lang="en-US" dirty="0"/>
          </a:p>
        </p:txBody>
      </p:sp>
      <p:sp>
        <p:nvSpPr>
          <p:cNvPr id="4" name="Slide Number Placeholder 3"/>
          <p:cNvSpPr>
            <a:spLocks noGrp="1"/>
          </p:cNvSpPr>
          <p:nvPr>
            <p:ph type="sldNum" sz="quarter" idx="10"/>
          </p:nvPr>
        </p:nvSpPr>
        <p:spPr/>
        <p:txBody>
          <a:bodyPr/>
          <a:lstStyle/>
          <a:p>
            <a:fld id="{2C43897A-E50A-47AE-9129-3D8B0FBCC175}" type="slidenum">
              <a:rPr lang="en-US" smtClean="0"/>
              <a:t>6</a:t>
            </a:fld>
            <a:endParaRPr lang="en-US"/>
          </a:p>
        </p:txBody>
      </p:sp>
    </p:spTree>
    <p:extLst>
      <p:ext uri="{BB962C8B-B14F-4D97-AF65-F5344CB8AC3E}">
        <p14:creationId xmlns:p14="http://schemas.microsoft.com/office/powerpoint/2010/main" val="1653658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Fish fed daily with or without pond fertilization and fish fed every other day along with pond fertilization had greater weight gain, higher specific growth rates and survivability, and better net production than the other two treatments. There was no difference in feed conversion ratio between ponds fed daily whether the ponds were fertilized or not. Production values taken together indicated that the benefit to cost ratio was highest for treatments fed in a pulsatile manner (i.e. fed every other day or every third day). </a:t>
            </a:r>
          </a:p>
          <a:p>
            <a:endParaRPr lang="en-US" dirty="0" smtClean="0"/>
          </a:p>
          <a:p>
            <a:r>
              <a:rPr lang="en-US" dirty="0" smtClean="0"/>
              <a:t>Based</a:t>
            </a:r>
            <a:r>
              <a:rPr lang="en-US" baseline="0" dirty="0" smtClean="0"/>
              <a:t> on all growth and production parameters, feeding tilapia on alternate days with pond fertilization leads to the best overall benefits in return with low FCR and high net production with no difference in growth and survival compared with fish fed daily</a:t>
            </a:r>
          </a:p>
          <a:p>
            <a:endParaRPr lang="en-US" baseline="0" dirty="0" smtClean="0"/>
          </a:p>
        </p:txBody>
      </p:sp>
      <p:sp>
        <p:nvSpPr>
          <p:cNvPr id="4" name="Slide Number Placeholder 3"/>
          <p:cNvSpPr>
            <a:spLocks noGrp="1"/>
          </p:cNvSpPr>
          <p:nvPr>
            <p:ph type="sldNum" sz="quarter" idx="10"/>
          </p:nvPr>
        </p:nvSpPr>
        <p:spPr/>
        <p:txBody>
          <a:bodyPr/>
          <a:lstStyle/>
          <a:p>
            <a:fld id="{2C43897A-E50A-47AE-9129-3D8B0FBCC175}" type="slidenum">
              <a:rPr lang="en-US" smtClean="0"/>
              <a:t>7</a:t>
            </a:fld>
            <a:endParaRPr lang="en-US"/>
          </a:p>
        </p:txBody>
      </p:sp>
    </p:spTree>
    <p:extLst>
      <p:ext uri="{BB962C8B-B14F-4D97-AF65-F5344CB8AC3E}">
        <p14:creationId xmlns:p14="http://schemas.microsoft.com/office/powerpoint/2010/main" val="2071837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b="0" i="0" u="none" strike="noStrike" kern="1200" baseline="0" dirty="0" smtClean="0">
                <a:solidFill>
                  <a:schemeClr val="tx1"/>
                </a:solidFill>
                <a:latin typeface="+mn-lt"/>
                <a:ea typeface="+mn-ea"/>
                <a:cs typeface="+mn-cs"/>
              </a:rPr>
              <a:t>Fish grown in ponds that are both fed and fertilized had an intermediate expression of certain solute transporters suggesting they may be more efficient at nutrient uptake and utilization, particularly when commercial feeds are only periodically available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This upregulation may have the effect of preparing the intestinal cells for rapid uptake of nutrients once they become present (Diamond and </a:t>
            </a:r>
            <a:r>
              <a:rPr lang="en-US" sz="1200" b="0" i="0" u="none" strike="noStrike" kern="1200" baseline="0" dirty="0" err="1" smtClean="0">
                <a:solidFill>
                  <a:schemeClr val="tx1"/>
                </a:solidFill>
                <a:latin typeface="+mn-lt"/>
                <a:ea typeface="+mn-ea"/>
                <a:cs typeface="+mn-cs"/>
              </a:rPr>
              <a:t>Karasov</a:t>
            </a:r>
            <a:r>
              <a:rPr lang="en-US" sz="1200" b="0" i="0" u="none" strike="noStrike" kern="1200" baseline="0" dirty="0" smtClean="0">
                <a:solidFill>
                  <a:schemeClr val="tx1"/>
                </a:solidFill>
                <a:latin typeface="+mn-lt"/>
                <a:ea typeface="+mn-ea"/>
                <a:cs typeface="+mn-cs"/>
              </a:rPr>
              <a:t> 1987)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Gene expression of </a:t>
            </a:r>
            <a:r>
              <a:rPr lang="en-US" sz="1200" b="0" i="1" u="none" strike="noStrike" kern="1200" baseline="0" dirty="0" smtClean="0">
                <a:solidFill>
                  <a:schemeClr val="tx1"/>
                </a:solidFill>
                <a:latin typeface="+mn-lt"/>
                <a:ea typeface="+mn-ea"/>
                <a:cs typeface="+mn-cs"/>
              </a:rPr>
              <a:t>slc38a2 (AA transporter) </a:t>
            </a:r>
            <a:r>
              <a:rPr lang="en-US" sz="1200" b="0" i="0" u="none" strike="noStrike" kern="1200" baseline="0" dirty="0" smtClean="0">
                <a:solidFill>
                  <a:schemeClr val="tx1"/>
                </a:solidFill>
                <a:latin typeface="+mn-lt"/>
                <a:ea typeface="+mn-ea"/>
                <a:cs typeface="+mn-cs"/>
              </a:rPr>
              <a:t>increases in response to an absence of amino acids. This increase leads to the translation of the gene to make the SNAT2 protein which has been shown to the recovery of cell volume following amino acid starvation or hypertonic stress (</a:t>
            </a:r>
            <a:r>
              <a:rPr lang="en-US" sz="1200" b="0" i="0" u="none" strike="noStrike" kern="1200" baseline="0" dirty="0" err="1" smtClean="0">
                <a:solidFill>
                  <a:schemeClr val="tx1"/>
                </a:solidFill>
                <a:latin typeface="+mn-lt"/>
                <a:ea typeface="+mn-ea"/>
                <a:cs typeface="+mn-cs"/>
              </a:rPr>
              <a:t>Franchi-Gazzola</a:t>
            </a:r>
            <a:r>
              <a:rPr lang="en-US" sz="1200" b="0" i="0" u="none" strike="noStrike" kern="1200" baseline="0" dirty="0" smtClean="0">
                <a:solidFill>
                  <a:schemeClr val="tx1"/>
                </a:solidFill>
                <a:latin typeface="+mn-lt"/>
                <a:ea typeface="+mn-ea"/>
                <a:cs typeface="+mn-cs"/>
              </a:rPr>
              <a:t> et al 2004; </a:t>
            </a:r>
            <a:r>
              <a:rPr lang="en-US" sz="1200" b="0" i="0" u="none" strike="noStrike" kern="1200" baseline="0" dirty="0" err="1" smtClean="0">
                <a:solidFill>
                  <a:schemeClr val="tx1"/>
                </a:solidFill>
                <a:latin typeface="+mn-lt"/>
                <a:ea typeface="+mn-ea"/>
                <a:cs typeface="+mn-cs"/>
              </a:rPr>
              <a:t>Franchi-Gazzola</a:t>
            </a:r>
            <a:r>
              <a:rPr lang="en-US" sz="1200" b="0" i="0" u="none" strike="noStrike" kern="1200" baseline="0" dirty="0" smtClean="0">
                <a:solidFill>
                  <a:schemeClr val="tx1"/>
                </a:solidFill>
                <a:latin typeface="+mn-lt"/>
                <a:ea typeface="+mn-ea"/>
                <a:cs typeface="+mn-cs"/>
              </a:rPr>
              <a:t> et al 2006; </a:t>
            </a:r>
            <a:r>
              <a:rPr lang="en-US" sz="1200" b="0" i="0" u="none" strike="noStrike" kern="1200" baseline="0" dirty="0" err="1" smtClean="0">
                <a:solidFill>
                  <a:schemeClr val="tx1"/>
                </a:solidFill>
                <a:latin typeface="+mn-lt"/>
                <a:ea typeface="+mn-ea"/>
                <a:cs typeface="+mn-cs"/>
              </a:rPr>
              <a:t>Gaccioli</a:t>
            </a:r>
            <a:r>
              <a:rPr lang="en-US" sz="1200" b="0" i="0" u="none" strike="noStrike" kern="1200" baseline="0" dirty="0" smtClean="0">
                <a:solidFill>
                  <a:schemeClr val="tx1"/>
                </a:solidFill>
                <a:latin typeface="+mn-lt"/>
                <a:ea typeface="+mn-ea"/>
                <a:cs typeface="+mn-cs"/>
              </a:rPr>
              <a:t> et al 2006; </a:t>
            </a:r>
            <a:r>
              <a:rPr lang="en-US" sz="1200" b="0" i="0" u="none" strike="noStrike" kern="1200" baseline="0" dirty="0" err="1" smtClean="0">
                <a:solidFill>
                  <a:schemeClr val="tx1"/>
                </a:solidFill>
                <a:latin typeface="+mn-lt"/>
                <a:ea typeface="+mn-ea"/>
                <a:cs typeface="+mn-cs"/>
              </a:rPr>
              <a:t>Nardi</a:t>
            </a:r>
            <a:r>
              <a:rPr lang="en-US" sz="1200" b="0" i="0" u="none" strike="noStrike" kern="1200" baseline="0" dirty="0" smtClean="0">
                <a:solidFill>
                  <a:schemeClr val="tx1"/>
                </a:solidFill>
                <a:latin typeface="+mn-lt"/>
                <a:ea typeface="+mn-ea"/>
                <a:cs typeface="+mn-cs"/>
              </a:rPr>
              <a:t> et al 2015).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In addition, amino acid transporters may serve as sensors of nutrient supplies to regulate expression of the transporters and thus nutrient uptake by the cells (Taylor 2014) </a:t>
            </a:r>
          </a:p>
          <a:p>
            <a:pPr marL="171450" indent="-171450">
              <a:buFont typeface="Wingdings" panose="05000000000000000000" pitchFamily="2" charset="2"/>
              <a:buChar char="Ø"/>
            </a:pPr>
            <a:r>
              <a:rPr lang="en-US" sz="1200" b="0" i="0" u="none" strike="noStrike" kern="1200" baseline="0" dirty="0" smtClean="0">
                <a:solidFill>
                  <a:schemeClr val="tx1"/>
                </a:solidFill>
                <a:latin typeface="+mn-lt"/>
                <a:ea typeface="+mn-ea"/>
                <a:cs typeface="+mn-cs"/>
              </a:rPr>
              <a:t>In this case again the </a:t>
            </a:r>
            <a:r>
              <a:rPr lang="en-US" sz="1200" b="0" i="1" u="none" strike="noStrike" kern="1200" baseline="0" dirty="0" smtClean="0">
                <a:solidFill>
                  <a:schemeClr val="tx1"/>
                </a:solidFill>
                <a:latin typeface="+mn-lt"/>
                <a:ea typeface="+mn-ea"/>
                <a:cs typeface="+mn-cs"/>
              </a:rPr>
              <a:t>slc38a2 </a:t>
            </a:r>
            <a:r>
              <a:rPr lang="en-US" sz="1200" b="0" i="0" u="none" strike="noStrike" kern="1200" baseline="0" dirty="0" smtClean="0">
                <a:solidFill>
                  <a:schemeClr val="tx1"/>
                </a:solidFill>
                <a:latin typeface="+mn-lt"/>
                <a:ea typeface="+mn-ea"/>
                <a:cs typeface="+mn-cs"/>
              </a:rPr>
              <a:t>would be upregulated to improve the efficiency of absorbing amino acids under limiting conditions </a:t>
            </a:r>
          </a:p>
          <a:p>
            <a:pPr marL="171450" indent="-171450">
              <a:buFont typeface="Wingdings" panose="05000000000000000000" pitchFamily="2" charset="2"/>
              <a:buChar char="Ø"/>
            </a:pPr>
            <a:r>
              <a:rPr lang="en-US" sz="1200" b="0" i="0" u="none" strike="noStrike" kern="1200" baseline="0" dirty="0" smtClean="0">
                <a:solidFill>
                  <a:schemeClr val="tx1"/>
                </a:solidFill>
                <a:latin typeface="+mn-lt"/>
                <a:ea typeface="+mn-ea"/>
                <a:cs typeface="+mn-cs"/>
              </a:rPr>
              <a:t>This may signify their intestine is conditioned for enhanced uptake in a nutrient limiting environment. By providing a diet of fish feed along with fertilization, which leads to an intermediate nutrient transporter gene expression, intestinal cells may be more efficient at nutrient uptake and utilization. </a:t>
            </a:r>
          </a:p>
          <a:p>
            <a:pPr marL="171450" indent="-171450">
              <a:buFont typeface="Wingdings" panose="05000000000000000000" pitchFamily="2" charset="2"/>
              <a:buChar char="Ø"/>
            </a:pPr>
            <a:endParaRPr lang="en-US" sz="1200" b="0" i="0" u="none" strike="noStrike" kern="1200" baseline="0" dirty="0" smtClean="0">
              <a:solidFill>
                <a:schemeClr val="tx1"/>
              </a:solidFill>
              <a:latin typeface="+mn-lt"/>
              <a:ea typeface="+mn-ea"/>
              <a:cs typeface="+mn-cs"/>
            </a:endParaRPr>
          </a:p>
          <a:p>
            <a:pPr marL="0" indent="0">
              <a:buFont typeface="Wingdings" panose="05000000000000000000" pitchFamily="2" charset="2"/>
              <a:buNone/>
            </a:pPr>
            <a:r>
              <a:rPr lang="en-US" sz="1200" b="0" i="0" u="none" strike="noStrike" kern="1200" baseline="0" dirty="0" smtClean="0">
                <a:solidFill>
                  <a:schemeClr val="tx1"/>
                </a:solidFill>
                <a:latin typeface="+mn-lt"/>
                <a:ea typeface="+mn-ea"/>
                <a:cs typeface="+mn-cs"/>
              </a:rPr>
              <a:t>We evaluated 10 different transporters.  Of those the 4 shown here were most expressed in the intestine (Anterior intestine)</a:t>
            </a:r>
          </a:p>
          <a:p>
            <a:pPr marL="0" indent="0">
              <a:buFont typeface="Wingdings" panose="05000000000000000000" pitchFamily="2" charset="2"/>
              <a:buNone/>
            </a:pPr>
            <a:r>
              <a:rPr lang="en-US" sz="1200" b="0" i="0" u="none" strike="noStrike" kern="1200" baseline="0" dirty="0" smtClean="0">
                <a:solidFill>
                  <a:schemeClr val="tx1"/>
                </a:solidFill>
                <a:latin typeface="+mn-lt"/>
                <a:ea typeface="+mn-ea"/>
                <a:cs typeface="+mn-cs"/>
              </a:rPr>
              <a:t>NEED SOLUTE TRANSPORTER NAME</a:t>
            </a:r>
          </a:p>
          <a:p>
            <a:pPr marL="0" indent="0">
              <a:buFont typeface="Wingdings" panose="05000000000000000000" pitchFamily="2" charset="2"/>
              <a:buNone/>
            </a:pPr>
            <a:r>
              <a:rPr lang="en-US" sz="1200" b="0" i="0" u="none" strike="noStrike" kern="1200" baseline="0" dirty="0" smtClean="0">
                <a:solidFill>
                  <a:schemeClr val="tx1"/>
                </a:solidFill>
                <a:latin typeface="+mn-lt"/>
                <a:ea typeface="+mn-ea"/>
                <a:cs typeface="+mn-cs"/>
              </a:rPr>
              <a:t>Glucose/fructose – SLC2A5</a:t>
            </a:r>
          </a:p>
          <a:p>
            <a:pPr marL="0" indent="0">
              <a:buFont typeface="Wingdings" panose="05000000000000000000" pitchFamily="2" charset="2"/>
              <a:buNone/>
            </a:pPr>
            <a:r>
              <a:rPr lang="en-US" sz="1200" b="0" i="0" u="none" strike="noStrike" kern="1200" baseline="0" dirty="0" smtClean="0">
                <a:solidFill>
                  <a:schemeClr val="tx1"/>
                </a:solidFill>
                <a:latin typeface="+mn-lt"/>
                <a:ea typeface="+mn-ea"/>
                <a:cs typeface="+mn-cs"/>
              </a:rPr>
              <a:t>Glucose –SLC2A6</a:t>
            </a:r>
          </a:p>
          <a:p>
            <a:pPr marL="0" indent="0">
              <a:buFont typeface="Wingdings" panose="05000000000000000000" pitchFamily="2" charset="2"/>
              <a:buNone/>
            </a:pPr>
            <a:r>
              <a:rPr lang="en-US" sz="1200" b="0" i="0" u="none" strike="noStrike" kern="1200" baseline="0" dirty="0" smtClean="0">
                <a:solidFill>
                  <a:schemeClr val="tx1"/>
                </a:solidFill>
                <a:latin typeface="+mn-lt"/>
                <a:ea typeface="+mn-ea"/>
                <a:cs typeface="+mn-cs"/>
              </a:rPr>
              <a:t>Fatty Acid –SLC27A4</a:t>
            </a:r>
          </a:p>
          <a:p>
            <a:pPr marL="0" indent="0">
              <a:buFont typeface="Wingdings" panose="05000000000000000000" pitchFamily="2" charset="2"/>
              <a:buNone/>
            </a:pPr>
            <a:r>
              <a:rPr lang="en-US" sz="1200" b="0" i="0" u="none" strike="noStrike" kern="1200" baseline="0" dirty="0" smtClean="0">
                <a:solidFill>
                  <a:schemeClr val="tx1"/>
                </a:solidFill>
                <a:latin typeface="+mn-lt"/>
                <a:ea typeface="+mn-ea"/>
                <a:cs typeface="+mn-cs"/>
              </a:rPr>
              <a:t>Amino Acid – SLCE38A2</a:t>
            </a:r>
            <a:endParaRPr lang="en-US" dirty="0"/>
          </a:p>
        </p:txBody>
      </p:sp>
      <p:sp>
        <p:nvSpPr>
          <p:cNvPr id="4" name="Slide Number Placeholder 3"/>
          <p:cNvSpPr>
            <a:spLocks noGrp="1"/>
          </p:cNvSpPr>
          <p:nvPr>
            <p:ph type="sldNum" sz="quarter" idx="10"/>
          </p:nvPr>
        </p:nvSpPr>
        <p:spPr/>
        <p:txBody>
          <a:bodyPr/>
          <a:lstStyle/>
          <a:p>
            <a:fld id="{2C43897A-E50A-47AE-9129-3D8B0FBCC175}" type="slidenum">
              <a:rPr lang="en-US" smtClean="0"/>
              <a:t>8</a:t>
            </a:fld>
            <a:endParaRPr lang="en-US"/>
          </a:p>
        </p:txBody>
      </p:sp>
    </p:spTree>
    <p:extLst>
      <p:ext uri="{BB962C8B-B14F-4D97-AF65-F5344CB8AC3E}">
        <p14:creationId xmlns:p14="http://schemas.microsoft.com/office/powerpoint/2010/main" val="2459535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QiiME</a:t>
            </a:r>
            <a:r>
              <a:rPr lang="en-US" dirty="0" smtClean="0"/>
              <a:t> (chime)</a:t>
            </a:r>
          </a:p>
          <a:p>
            <a:r>
              <a:rPr lang="en-US" dirty="0" smtClean="0"/>
              <a:t>None </a:t>
            </a:r>
            <a:r>
              <a:rPr lang="en-US" dirty="0" err="1" smtClean="0"/>
              <a:t>archea</a:t>
            </a:r>
            <a:r>
              <a:rPr lang="en-US" dirty="0" smtClean="0"/>
              <a:t>, all bacteria</a:t>
            </a:r>
            <a:endParaRPr lang="en-US" dirty="0"/>
          </a:p>
        </p:txBody>
      </p:sp>
      <p:sp>
        <p:nvSpPr>
          <p:cNvPr id="4" name="Slide Number Placeholder 3"/>
          <p:cNvSpPr>
            <a:spLocks noGrp="1"/>
          </p:cNvSpPr>
          <p:nvPr>
            <p:ph type="sldNum" sz="quarter" idx="10"/>
          </p:nvPr>
        </p:nvSpPr>
        <p:spPr/>
        <p:txBody>
          <a:bodyPr/>
          <a:lstStyle/>
          <a:p>
            <a:fld id="{2C43897A-E50A-47AE-9129-3D8B0FBCC175}" type="slidenum">
              <a:rPr lang="en-US" smtClean="0"/>
              <a:t>9</a:t>
            </a:fld>
            <a:endParaRPr lang="en-US"/>
          </a:p>
        </p:txBody>
      </p:sp>
    </p:spTree>
    <p:extLst>
      <p:ext uri="{BB962C8B-B14F-4D97-AF65-F5344CB8AC3E}">
        <p14:creationId xmlns:p14="http://schemas.microsoft.com/office/powerpoint/2010/main" val="571446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24458">
              <a:buFont typeface="Wingdings" panose="05000000000000000000" pitchFamily="2" charset="2"/>
              <a:buChar char="Ø"/>
            </a:pPr>
            <a:r>
              <a:rPr lang="en-PH" dirty="0" smtClean="0"/>
              <a:t>Used metagenomics package QIIME</a:t>
            </a:r>
            <a:r>
              <a:rPr lang="en-PH" baseline="0" dirty="0" smtClean="0"/>
              <a:t> (pronounced chime) to identify OTUs (prokaryotic and eukaryotic groups) from barcoded 16S ribosomal DNA sequences</a:t>
            </a:r>
          </a:p>
          <a:p>
            <a:pPr marL="171450" marR="0" indent="-171450" algn="l" defTabSz="924458"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200" b="0" i="0" kern="1200" dirty="0" smtClean="0">
                <a:solidFill>
                  <a:schemeClr val="tx1"/>
                </a:solidFill>
                <a:effectLst/>
                <a:latin typeface="+mn-lt"/>
                <a:ea typeface="+mn-ea"/>
                <a:cs typeface="+mn-cs"/>
              </a:rPr>
              <a:t>OTU</a:t>
            </a:r>
            <a:r>
              <a:rPr lang="en-US" sz="1200" b="0" i="0" kern="1200" baseline="0" dirty="0" smtClean="0">
                <a:solidFill>
                  <a:schemeClr val="tx1"/>
                </a:solidFill>
                <a:effectLst/>
                <a:latin typeface="+mn-lt"/>
                <a:ea typeface="+mn-ea"/>
                <a:cs typeface="+mn-cs"/>
              </a:rPr>
              <a:t> = </a:t>
            </a:r>
            <a:r>
              <a:rPr lang="en-US" sz="1200" b="0" i="0" kern="1200" dirty="0" smtClean="0">
                <a:solidFill>
                  <a:schemeClr val="tx1"/>
                </a:solidFill>
                <a:effectLst/>
                <a:latin typeface="+mn-lt"/>
                <a:ea typeface="+mn-ea"/>
                <a:cs typeface="+mn-cs"/>
              </a:rPr>
              <a:t>Operational Taxonomic Unit = observations of organisms identified from sequencing, and that the number of observations (reads) correlates well with the total number of individuals present in the community</a:t>
            </a:r>
            <a:endParaRPr lang="en-US" baseline="0" dirty="0" smtClean="0"/>
          </a:p>
          <a:p>
            <a:pPr marL="171450" indent="-171450" defTabSz="924458">
              <a:buFont typeface="Wingdings" panose="05000000000000000000" pitchFamily="2" charset="2"/>
              <a:buChar char="Ø"/>
            </a:pPr>
            <a:endParaRPr lang="en-PH" dirty="0" smtClean="0"/>
          </a:p>
          <a:p>
            <a:pPr marL="171450" indent="-171450" defTabSz="924458">
              <a:buFont typeface="Wingdings" panose="05000000000000000000" pitchFamily="2" charset="2"/>
              <a:buChar char="Ø"/>
            </a:pPr>
            <a:r>
              <a:rPr lang="en-PH" dirty="0" smtClean="0"/>
              <a:t>Relative </a:t>
            </a:r>
            <a:r>
              <a:rPr lang="en-PH" baseline="0" dirty="0" smtClean="0"/>
              <a:t>abundance of bacterial Phyla identified</a:t>
            </a:r>
            <a:endParaRPr lang="en-PH" dirty="0" smtClean="0"/>
          </a:p>
          <a:p>
            <a:pPr marL="171450" indent="-171450" defTabSz="924458">
              <a:buFont typeface="Arial" panose="020B0604020202020204" pitchFamily="34" charset="0"/>
              <a:buChar char="•"/>
            </a:pPr>
            <a:r>
              <a:rPr lang="en-PH" dirty="0" smtClean="0"/>
              <a:t>An </a:t>
            </a:r>
            <a:r>
              <a:rPr lang="en-PH" dirty="0"/>
              <a:t>increase in the relative abundance of </a:t>
            </a:r>
            <a:r>
              <a:rPr lang="en-PH" dirty="0" err="1"/>
              <a:t>Firmicutes</a:t>
            </a:r>
            <a:r>
              <a:rPr lang="en-PH" dirty="0"/>
              <a:t> is indicative of obesity in mammals and positively correlated with caloric intake in bony fishes (</a:t>
            </a:r>
            <a:r>
              <a:rPr lang="en-PH" dirty="0" err="1"/>
              <a:t>Jumpertz</a:t>
            </a:r>
            <a:r>
              <a:rPr lang="en-PH" dirty="0"/>
              <a:t> et al 2011; Ley et al 2006; </a:t>
            </a:r>
            <a:r>
              <a:rPr lang="en-PH" dirty="0" err="1"/>
              <a:t>Turnbaugh</a:t>
            </a:r>
            <a:r>
              <a:rPr lang="en-PH" dirty="0"/>
              <a:t> et al 2009). </a:t>
            </a:r>
            <a:endParaRPr lang="en-PH" dirty="0" smtClean="0"/>
          </a:p>
          <a:p>
            <a:pPr marL="171450" indent="-171450" defTabSz="924458">
              <a:buFont typeface="Arial" panose="020B0604020202020204" pitchFamily="34" charset="0"/>
              <a:buChar char="•"/>
            </a:pPr>
            <a:r>
              <a:rPr lang="en-PH" dirty="0" smtClean="0"/>
              <a:t>The </a:t>
            </a:r>
            <a:r>
              <a:rPr lang="en-PH" dirty="0"/>
              <a:t>fact that we also saw a higher proportion of </a:t>
            </a:r>
            <a:r>
              <a:rPr lang="en-PH" dirty="0" smtClean="0"/>
              <a:t>Firmicutes </a:t>
            </a:r>
            <a:r>
              <a:rPr lang="en-PH" dirty="0"/>
              <a:t>bacteria in tilapia from treatments fed every day </a:t>
            </a:r>
            <a:r>
              <a:rPr lang="en-PH" dirty="0" smtClean="0"/>
              <a:t>in </a:t>
            </a:r>
            <a:r>
              <a:rPr lang="en-PH" dirty="0"/>
              <a:t>fertilized ponds indicates that there may be an abundance of high-calorie food resources available to these fish</a:t>
            </a:r>
            <a:r>
              <a:rPr lang="en-PH" dirty="0" smtClean="0"/>
              <a:t>.</a:t>
            </a:r>
          </a:p>
          <a:p>
            <a:pPr marL="171450" indent="-171450" defTabSz="924458">
              <a:buFont typeface="Arial" panose="020B0604020202020204" pitchFamily="34" charset="0"/>
              <a:buChar char="•"/>
            </a:pPr>
            <a:r>
              <a:rPr lang="en-PH" dirty="0" smtClean="0"/>
              <a:t>Fusobacteria</a:t>
            </a:r>
            <a:r>
              <a:rPr lang="en-PH" baseline="0" dirty="0" smtClean="0"/>
              <a:t> were most abundant phyla in tilapia fecal material (shown previously in cultured gut microbes)</a:t>
            </a:r>
            <a:endParaRPr lang="en-US" dirty="0" smtClean="0"/>
          </a:p>
        </p:txBody>
      </p:sp>
      <p:sp>
        <p:nvSpPr>
          <p:cNvPr id="4" name="Slide Number Placeholder 3"/>
          <p:cNvSpPr>
            <a:spLocks noGrp="1"/>
          </p:cNvSpPr>
          <p:nvPr>
            <p:ph type="sldNum" sz="quarter" idx="10"/>
          </p:nvPr>
        </p:nvSpPr>
        <p:spPr/>
        <p:txBody>
          <a:bodyPr/>
          <a:lstStyle/>
          <a:p>
            <a:fld id="{2C43897A-E50A-47AE-9129-3D8B0FBCC175}" type="slidenum">
              <a:rPr lang="en-US" smtClean="0"/>
              <a:t>10</a:t>
            </a:fld>
            <a:endParaRPr lang="en-US"/>
          </a:p>
        </p:txBody>
      </p:sp>
    </p:spTree>
    <p:extLst>
      <p:ext uri="{BB962C8B-B14F-4D97-AF65-F5344CB8AC3E}">
        <p14:creationId xmlns:p14="http://schemas.microsoft.com/office/powerpoint/2010/main" val="1154523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97CFD7-7BCB-42D5-9CED-062A3F200497}" type="datetimeFigureOut">
              <a:rPr lang="en-US" smtClean="0"/>
              <a:t>4/26/16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E25EC-41FF-4035-9A5A-198A46681D8D}" type="slidenum">
              <a:rPr lang="en-US" smtClean="0"/>
              <a:t>‹#›</a:t>
            </a:fld>
            <a:endParaRPr lang="en-US"/>
          </a:p>
        </p:txBody>
      </p:sp>
    </p:spTree>
    <p:extLst>
      <p:ext uri="{BB962C8B-B14F-4D97-AF65-F5344CB8AC3E}">
        <p14:creationId xmlns:p14="http://schemas.microsoft.com/office/powerpoint/2010/main" val="3645606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97CFD7-7BCB-42D5-9CED-062A3F200497}" type="datetimeFigureOut">
              <a:rPr lang="en-US" smtClean="0"/>
              <a:t>4/26/16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E25EC-41FF-4035-9A5A-198A46681D8D}" type="slidenum">
              <a:rPr lang="en-US" smtClean="0"/>
              <a:t>‹#›</a:t>
            </a:fld>
            <a:endParaRPr lang="en-US"/>
          </a:p>
        </p:txBody>
      </p:sp>
    </p:spTree>
    <p:extLst>
      <p:ext uri="{BB962C8B-B14F-4D97-AF65-F5344CB8AC3E}">
        <p14:creationId xmlns:p14="http://schemas.microsoft.com/office/powerpoint/2010/main" val="3876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97CFD7-7BCB-42D5-9CED-062A3F200497}" type="datetimeFigureOut">
              <a:rPr lang="en-US" smtClean="0"/>
              <a:t>4/26/16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E25EC-41FF-4035-9A5A-198A46681D8D}" type="slidenum">
              <a:rPr lang="en-US" smtClean="0"/>
              <a:t>‹#›</a:t>
            </a:fld>
            <a:endParaRPr lang="en-US"/>
          </a:p>
        </p:txBody>
      </p:sp>
    </p:spTree>
    <p:extLst>
      <p:ext uri="{BB962C8B-B14F-4D97-AF65-F5344CB8AC3E}">
        <p14:creationId xmlns:p14="http://schemas.microsoft.com/office/powerpoint/2010/main" val="2690656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97CFD7-7BCB-42D5-9CED-062A3F200497}" type="datetimeFigureOut">
              <a:rPr lang="en-US" smtClean="0"/>
              <a:t>4/26/16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E25EC-41FF-4035-9A5A-198A46681D8D}" type="slidenum">
              <a:rPr lang="en-US" smtClean="0"/>
              <a:t>‹#›</a:t>
            </a:fld>
            <a:endParaRPr lang="en-US"/>
          </a:p>
        </p:txBody>
      </p:sp>
    </p:spTree>
    <p:extLst>
      <p:ext uri="{BB962C8B-B14F-4D97-AF65-F5344CB8AC3E}">
        <p14:creationId xmlns:p14="http://schemas.microsoft.com/office/powerpoint/2010/main" val="1653653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97CFD7-7BCB-42D5-9CED-062A3F200497}" type="datetimeFigureOut">
              <a:rPr lang="en-US" smtClean="0"/>
              <a:t>4/26/16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E25EC-41FF-4035-9A5A-198A46681D8D}" type="slidenum">
              <a:rPr lang="en-US" smtClean="0"/>
              <a:t>‹#›</a:t>
            </a:fld>
            <a:endParaRPr lang="en-US"/>
          </a:p>
        </p:txBody>
      </p:sp>
    </p:spTree>
    <p:extLst>
      <p:ext uri="{BB962C8B-B14F-4D97-AF65-F5344CB8AC3E}">
        <p14:creationId xmlns:p14="http://schemas.microsoft.com/office/powerpoint/2010/main" val="3081072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97CFD7-7BCB-42D5-9CED-062A3F200497}" type="datetimeFigureOut">
              <a:rPr lang="en-US" smtClean="0"/>
              <a:t>4/26/16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E25EC-41FF-4035-9A5A-198A46681D8D}" type="slidenum">
              <a:rPr lang="en-US" smtClean="0"/>
              <a:t>‹#›</a:t>
            </a:fld>
            <a:endParaRPr lang="en-US"/>
          </a:p>
        </p:txBody>
      </p:sp>
    </p:spTree>
    <p:extLst>
      <p:ext uri="{BB962C8B-B14F-4D97-AF65-F5344CB8AC3E}">
        <p14:creationId xmlns:p14="http://schemas.microsoft.com/office/powerpoint/2010/main" val="2089009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97CFD7-7BCB-42D5-9CED-062A3F200497}" type="datetimeFigureOut">
              <a:rPr lang="en-US" smtClean="0"/>
              <a:t>4/26/16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0E25EC-41FF-4035-9A5A-198A46681D8D}" type="slidenum">
              <a:rPr lang="en-US" smtClean="0"/>
              <a:t>‹#›</a:t>
            </a:fld>
            <a:endParaRPr lang="en-US"/>
          </a:p>
        </p:txBody>
      </p:sp>
    </p:spTree>
    <p:extLst>
      <p:ext uri="{BB962C8B-B14F-4D97-AF65-F5344CB8AC3E}">
        <p14:creationId xmlns:p14="http://schemas.microsoft.com/office/powerpoint/2010/main" val="1003172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97CFD7-7BCB-42D5-9CED-062A3F200497}" type="datetimeFigureOut">
              <a:rPr lang="en-US" smtClean="0"/>
              <a:t>4/26/16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E25EC-41FF-4035-9A5A-198A46681D8D}" type="slidenum">
              <a:rPr lang="en-US" smtClean="0"/>
              <a:t>‹#›</a:t>
            </a:fld>
            <a:endParaRPr lang="en-US"/>
          </a:p>
        </p:txBody>
      </p:sp>
    </p:spTree>
    <p:extLst>
      <p:ext uri="{BB962C8B-B14F-4D97-AF65-F5344CB8AC3E}">
        <p14:creationId xmlns:p14="http://schemas.microsoft.com/office/powerpoint/2010/main" val="351264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97CFD7-7BCB-42D5-9CED-062A3F200497}" type="datetimeFigureOut">
              <a:rPr lang="en-US" smtClean="0"/>
              <a:t>4/26/16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0E25EC-41FF-4035-9A5A-198A46681D8D}" type="slidenum">
              <a:rPr lang="en-US" smtClean="0"/>
              <a:t>‹#›</a:t>
            </a:fld>
            <a:endParaRPr lang="en-US"/>
          </a:p>
        </p:txBody>
      </p:sp>
    </p:spTree>
    <p:extLst>
      <p:ext uri="{BB962C8B-B14F-4D97-AF65-F5344CB8AC3E}">
        <p14:creationId xmlns:p14="http://schemas.microsoft.com/office/powerpoint/2010/main" val="3628053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7CFD7-7BCB-42D5-9CED-062A3F200497}" type="datetimeFigureOut">
              <a:rPr lang="en-US" smtClean="0"/>
              <a:t>4/26/16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E25EC-41FF-4035-9A5A-198A46681D8D}" type="slidenum">
              <a:rPr lang="en-US" smtClean="0"/>
              <a:t>‹#›</a:t>
            </a:fld>
            <a:endParaRPr lang="en-US"/>
          </a:p>
        </p:txBody>
      </p:sp>
    </p:spTree>
    <p:extLst>
      <p:ext uri="{BB962C8B-B14F-4D97-AF65-F5344CB8AC3E}">
        <p14:creationId xmlns:p14="http://schemas.microsoft.com/office/powerpoint/2010/main" val="2491645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97CFD7-7BCB-42D5-9CED-062A3F200497}" type="datetimeFigureOut">
              <a:rPr lang="en-US" smtClean="0"/>
              <a:t>4/26/16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E25EC-41FF-4035-9A5A-198A46681D8D}" type="slidenum">
              <a:rPr lang="en-US" smtClean="0"/>
              <a:t>‹#›</a:t>
            </a:fld>
            <a:endParaRPr lang="en-US"/>
          </a:p>
        </p:txBody>
      </p:sp>
    </p:spTree>
    <p:extLst>
      <p:ext uri="{BB962C8B-B14F-4D97-AF65-F5344CB8AC3E}">
        <p14:creationId xmlns:p14="http://schemas.microsoft.com/office/powerpoint/2010/main" val="5791375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7CFD7-7BCB-42D5-9CED-062A3F200497}" type="datetimeFigureOut">
              <a:rPr lang="en-US" smtClean="0"/>
              <a:t>4/26/16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E25EC-41FF-4035-9A5A-198A46681D8D}" type="slidenum">
              <a:rPr lang="en-US" smtClean="0"/>
              <a:t>‹#›</a:t>
            </a:fld>
            <a:endParaRPr lang="en-US"/>
          </a:p>
        </p:txBody>
      </p:sp>
    </p:spTree>
    <p:extLst>
      <p:ext uri="{BB962C8B-B14F-4D97-AF65-F5344CB8AC3E}">
        <p14:creationId xmlns:p14="http://schemas.microsoft.com/office/powerpoint/2010/main" val="3562120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chart" Target="../charts/char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chart" Target="../charts/char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chart" Target="../charts/char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chart" Target="../charts/char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gif"/><Relationship Id="rId6" Type="http://schemas.openxmlformats.org/officeDocument/2006/relationships/image" Target="../media/image25.jpeg"/><Relationship Id="rId7"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24.gif"/><Relationship Id="rId7"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image" Target="../media/image2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chart" Target="../charts/char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chart" Target="../charts/char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10.emf"/><Relationship Id="rId6" Type="http://schemas.openxmlformats.org/officeDocument/2006/relationships/image" Target="../media/image11.jp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2.bin"/><Relationship Id="rId5" Type="http://schemas.openxmlformats.org/officeDocument/2006/relationships/image" Target="../media/image12.emf"/><Relationship Id="rId6" Type="http://schemas.openxmlformats.org/officeDocument/2006/relationships/oleObject" Target="../embeddings/oleObject3.bin"/><Relationship Id="rId7" Type="http://schemas.openxmlformats.org/officeDocument/2006/relationships/image" Target="../media/image13.emf"/><Relationship Id="rId8" Type="http://schemas.openxmlformats.org/officeDocument/2006/relationships/oleObject" Target="../embeddings/oleObject4.bin"/><Relationship Id="rId9" Type="http://schemas.openxmlformats.org/officeDocument/2006/relationships/image" Target="../media/image14.emf"/><Relationship Id="rId10" Type="http://schemas.openxmlformats.org/officeDocument/2006/relationships/oleObject" Target="../embeddings/oleObject5.bin"/><Relationship Id="rId11" Type="http://schemas.openxmlformats.org/officeDocument/2006/relationships/image" Target="../media/image15.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820333"/>
          </a:xfrm>
          <a:solidFill>
            <a:schemeClr val="tx1">
              <a:alpha val="45000"/>
            </a:schemeClr>
          </a:solidFill>
        </p:spPr>
        <p:txBody>
          <a:bodyPr>
            <a:noAutofit/>
          </a:bodyPr>
          <a:lstStyle/>
          <a:p>
            <a:r>
              <a:rPr lang="en-US"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Effect of Pulsed Feeding on Growth, Gut </a:t>
            </a:r>
            <a:r>
              <a:rPr lang="en-US" sz="3600" b="1" dirty="0" err="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Metagenome</a:t>
            </a:r>
            <a:r>
              <a:rPr lang="en-US" sz="36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Intestinal Nutrient Transporters of Tilapia in Pond Culture</a:t>
            </a:r>
            <a:endParaRPr lang="en-US"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11666" y="3666744"/>
            <a:ext cx="8703733" cy="3052601"/>
          </a:xfrm>
        </p:spPr>
        <p:txBody>
          <a:bodyPr>
            <a:normAutofit fontScale="70000" lnSpcReduction="20000"/>
          </a:bodyPr>
          <a:lstStyle/>
          <a:p>
            <a:pPr>
              <a:lnSpc>
                <a:spcPct val="170000"/>
              </a:lnSpc>
            </a:pPr>
            <a:r>
              <a:rPr lang="en-US" sz="3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Russell J. </a:t>
            </a:r>
            <a:r>
              <a:rPr lang="en-US" sz="3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Borski</a:t>
            </a:r>
            <a:r>
              <a:rPr lang="en-US" sz="3000"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3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Scott </a:t>
            </a:r>
            <a:r>
              <a:rPr lang="en-US" sz="3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a:t>
            </a:r>
            <a:r>
              <a:rPr lang="en-US" sz="3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Salger</a:t>
            </a:r>
            <a:r>
              <a:rPr lang="en-US" sz="3000"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3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David A. </a:t>
            </a:r>
            <a:r>
              <a:rPr lang="en-US" sz="3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Baltzegar</a:t>
            </a:r>
            <a:r>
              <a:rPr lang="en-US" sz="3000" baseline="30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a:t>
            </a:r>
            <a:r>
              <a:rPr lang="en-US" sz="3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Jimi </a:t>
            </a:r>
            <a:r>
              <a:rPr lang="en-US" sz="3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Reza</a:t>
            </a:r>
            <a:r>
              <a:rPr lang="en-US" sz="3000"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r>
              <a:rPr lang="en-US" sz="3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and Md</a:t>
            </a:r>
            <a:r>
              <a:rPr lang="en-US" sz="30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Abdul </a:t>
            </a:r>
            <a:r>
              <a:rPr lang="en-US" sz="3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Wahab</a:t>
            </a:r>
            <a:r>
              <a:rPr lang="en-US" sz="3000"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en-US" sz="3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US"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Department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Biological Sciences</a:t>
            </a:r>
          </a:p>
          <a:p>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North Carolina State </a:t>
            </a:r>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University</a:t>
            </a:r>
          </a:p>
          <a:p>
            <a:r>
              <a:rPr lang="en-US" baseline="300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Department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Fisheries </a:t>
            </a:r>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Management</a:t>
            </a:r>
          </a:p>
          <a:p>
            <a:r>
              <a:rPr lang="en-US"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Bangladesh </a:t>
            </a:r>
            <a:r>
              <a:rPr lang="en-US"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Agricultural University</a:t>
            </a:r>
          </a:p>
        </p:txBody>
      </p:sp>
      <p:pic>
        <p:nvPicPr>
          <p:cNvPr id="4" name="Picture 2" descr="C:\Users\JIMI\Desktop\COLOUR-Mon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668" y="5606896"/>
            <a:ext cx="1486053" cy="11478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JIMI\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7533" y="5530448"/>
            <a:ext cx="1212374" cy="11888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JIMI\Desktop\Usaid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8132" y="4719775"/>
            <a:ext cx="1792111" cy="6983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842" y="4719775"/>
            <a:ext cx="1493879" cy="719275"/>
          </a:xfrm>
          <a:prstGeom prst="rect">
            <a:avLst/>
          </a:prstGeom>
        </p:spPr>
      </p:pic>
    </p:spTree>
    <p:extLst>
      <p:ext uri="{BB962C8B-B14F-4D97-AF65-F5344CB8AC3E}">
        <p14:creationId xmlns:p14="http://schemas.microsoft.com/office/powerpoint/2010/main" val="15842532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5943600" cy="461665"/>
          </a:xfrm>
          <a:prstGeom prst="rect">
            <a:avLst/>
          </a:prstGeom>
          <a:solidFill>
            <a:srgbClr val="00B0F0"/>
          </a:solidFill>
        </p:spPr>
        <p:txBody>
          <a:bodyPr wrap="square" rtlCol="0">
            <a:spAutoFit/>
          </a:bodyPr>
          <a:lstStyle/>
          <a:p>
            <a:r>
              <a:rPr lang="en-US" sz="2400" b="1" dirty="0" smtClean="0">
                <a:solidFill>
                  <a:schemeClr val="bg1"/>
                </a:solidFill>
              </a:rPr>
              <a:t>Results – Bacterial Metagenome</a:t>
            </a:r>
            <a:endParaRPr lang="en-US" sz="2400" b="1" dirty="0">
              <a:solidFill>
                <a:schemeClr val="bg1"/>
              </a:solidFill>
            </a:endParaRPr>
          </a:p>
        </p:txBody>
      </p:sp>
      <p:grpSp>
        <p:nvGrpSpPr>
          <p:cNvPr id="3" name="Group 2"/>
          <p:cNvGrpSpPr/>
          <p:nvPr/>
        </p:nvGrpSpPr>
        <p:grpSpPr>
          <a:xfrm>
            <a:off x="351363" y="962243"/>
            <a:ext cx="8585803" cy="5779079"/>
            <a:chOff x="322730" y="670563"/>
            <a:chExt cx="8585803" cy="5779079"/>
          </a:xfrm>
        </p:grpSpPr>
        <p:grpSp>
          <p:nvGrpSpPr>
            <p:cNvPr id="4" name="Group 3"/>
            <p:cNvGrpSpPr/>
            <p:nvPr/>
          </p:nvGrpSpPr>
          <p:grpSpPr>
            <a:xfrm>
              <a:off x="322730" y="670563"/>
              <a:ext cx="8576838" cy="5779079"/>
              <a:chOff x="331695" y="679528"/>
              <a:chExt cx="8576838" cy="5779079"/>
            </a:xfrm>
          </p:grpSpPr>
          <p:grpSp>
            <p:nvGrpSpPr>
              <p:cNvPr id="33" name="Group 32"/>
              <p:cNvGrpSpPr/>
              <p:nvPr/>
            </p:nvGrpSpPr>
            <p:grpSpPr>
              <a:xfrm>
                <a:off x="367552" y="679528"/>
                <a:ext cx="8540981" cy="5779079"/>
                <a:chOff x="367552" y="679528"/>
                <a:chExt cx="8540981" cy="5779079"/>
              </a:xfrm>
            </p:grpSpPr>
            <p:sp>
              <p:nvSpPr>
                <p:cNvPr id="46" name="Rectangle 45"/>
                <p:cNvSpPr/>
                <p:nvPr/>
              </p:nvSpPr>
              <p:spPr>
                <a:xfrm>
                  <a:off x="367552" y="679528"/>
                  <a:ext cx="8382001" cy="5779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p:cNvGrpSpPr/>
                <p:nvPr/>
              </p:nvGrpSpPr>
              <p:grpSpPr>
                <a:xfrm>
                  <a:off x="394447" y="1300011"/>
                  <a:ext cx="8514086" cy="4639107"/>
                  <a:chOff x="394447" y="1300011"/>
                  <a:chExt cx="8514086" cy="4639107"/>
                </a:xfrm>
              </p:grpSpPr>
              <p:grpSp>
                <p:nvGrpSpPr>
                  <p:cNvPr id="48" name="Group 47"/>
                  <p:cNvGrpSpPr/>
                  <p:nvPr/>
                </p:nvGrpSpPr>
                <p:grpSpPr>
                  <a:xfrm>
                    <a:off x="6796062" y="1300011"/>
                    <a:ext cx="2112471" cy="4292175"/>
                    <a:chOff x="1751320" y="4966571"/>
                    <a:chExt cx="2112471" cy="4292175"/>
                  </a:xfrm>
                </p:grpSpPr>
                <p:sp>
                  <p:nvSpPr>
                    <p:cNvPr id="50" name="TextBox 49"/>
                    <p:cNvSpPr txBox="1"/>
                    <p:nvPr/>
                  </p:nvSpPr>
                  <p:spPr>
                    <a:xfrm>
                      <a:off x="2017061" y="5968708"/>
                      <a:ext cx="1846730" cy="369332"/>
                    </a:xfrm>
                    <a:prstGeom prst="rect">
                      <a:avLst/>
                    </a:prstGeom>
                    <a:noFill/>
                  </p:spPr>
                  <p:txBody>
                    <a:bodyPr wrap="square" rtlCol="0">
                      <a:spAutoFit/>
                    </a:bodyPr>
                    <a:lstStyle/>
                    <a:p>
                      <a:r>
                        <a:rPr lang="en-US" dirty="0" err="1" smtClean="0"/>
                        <a:t>Proteobacteria</a:t>
                      </a:r>
                      <a:endParaRPr lang="en-US" dirty="0"/>
                    </a:p>
                  </p:txBody>
                </p:sp>
                <p:sp>
                  <p:nvSpPr>
                    <p:cNvPr id="51" name="TextBox 50"/>
                    <p:cNvSpPr txBox="1"/>
                    <p:nvPr/>
                  </p:nvSpPr>
                  <p:spPr>
                    <a:xfrm>
                      <a:off x="2017058" y="7304441"/>
                      <a:ext cx="1846730" cy="369332"/>
                    </a:xfrm>
                    <a:prstGeom prst="rect">
                      <a:avLst/>
                    </a:prstGeom>
                    <a:noFill/>
                  </p:spPr>
                  <p:txBody>
                    <a:bodyPr wrap="square" rtlCol="0">
                      <a:spAutoFit/>
                    </a:bodyPr>
                    <a:lstStyle/>
                    <a:p>
                      <a:r>
                        <a:rPr lang="en-US" dirty="0" smtClean="0"/>
                        <a:t>Fusobacteria</a:t>
                      </a:r>
                      <a:endParaRPr lang="en-US" dirty="0"/>
                    </a:p>
                  </p:txBody>
                </p:sp>
                <p:sp>
                  <p:nvSpPr>
                    <p:cNvPr id="52" name="TextBox 51"/>
                    <p:cNvSpPr txBox="1"/>
                    <p:nvPr/>
                  </p:nvSpPr>
                  <p:spPr>
                    <a:xfrm>
                      <a:off x="2017060" y="7573390"/>
                      <a:ext cx="1846730" cy="369332"/>
                    </a:xfrm>
                    <a:prstGeom prst="rect">
                      <a:avLst/>
                    </a:prstGeom>
                    <a:noFill/>
                  </p:spPr>
                  <p:txBody>
                    <a:bodyPr wrap="square" rtlCol="0">
                      <a:spAutoFit/>
                    </a:bodyPr>
                    <a:lstStyle/>
                    <a:p>
                      <a:r>
                        <a:rPr lang="en-US" dirty="0" smtClean="0"/>
                        <a:t>Firmicutes</a:t>
                      </a:r>
                      <a:endParaRPr lang="en-US" dirty="0"/>
                    </a:p>
                  </p:txBody>
                </p:sp>
                <p:sp>
                  <p:nvSpPr>
                    <p:cNvPr id="53" name="TextBox 52"/>
                    <p:cNvSpPr txBox="1"/>
                    <p:nvPr/>
                  </p:nvSpPr>
                  <p:spPr>
                    <a:xfrm>
                      <a:off x="2017058" y="8093338"/>
                      <a:ext cx="1846730" cy="369332"/>
                    </a:xfrm>
                    <a:prstGeom prst="rect">
                      <a:avLst/>
                    </a:prstGeom>
                    <a:noFill/>
                  </p:spPr>
                  <p:txBody>
                    <a:bodyPr wrap="square" rtlCol="0">
                      <a:spAutoFit/>
                    </a:bodyPr>
                    <a:lstStyle/>
                    <a:p>
                      <a:r>
                        <a:rPr lang="en-US" dirty="0" smtClean="0"/>
                        <a:t>Cyanobacteria</a:t>
                      </a:r>
                      <a:endParaRPr lang="en-US" dirty="0"/>
                    </a:p>
                  </p:txBody>
                </p:sp>
                <p:sp>
                  <p:nvSpPr>
                    <p:cNvPr id="54" name="TextBox 53"/>
                    <p:cNvSpPr txBox="1"/>
                    <p:nvPr/>
                  </p:nvSpPr>
                  <p:spPr>
                    <a:xfrm>
                      <a:off x="2017058" y="8353316"/>
                      <a:ext cx="1846730" cy="369332"/>
                    </a:xfrm>
                    <a:prstGeom prst="rect">
                      <a:avLst/>
                    </a:prstGeom>
                    <a:noFill/>
                  </p:spPr>
                  <p:txBody>
                    <a:bodyPr wrap="square" rtlCol="0">
                      <a:spAutoFit/>
                    </a:bodyPr>
                    <a:lstStyle/>
                    <a:p>
                      <a:r>
                        <a:rPr lang="en-US" dirty="0" err="1" smtClean="0"/>
                        <a:t>Chloroflexi</a:t>
                      </a:r>
                      <a:endParaRPr lang="en-US" dirty="0"/>
                    </a:p>
                  </p:txBody>
                </p:sp>
                <p:sp>
                  <p:nvSpPr>
                    <p:cNvPr id="55" name="TextBox 54"/>
                    <p:cNvSpPr txBox="1"/>
                    <p:nvPr/>
                  </p:nvSpPr>
                  <p:spPr>
                    <a:xfrm>
                      <a:off x="2017061" y="8889414"/>
                      <a:ext cx="1846730" cy="369332"/>
                    </a:xfrm>
                    <a:prstGeom prst="rect">
                      <a:avLst/>
                    </a:prstGeom>
                    <a:noFill/>
                  </p:spPr>
                  <p:txBody>
                    <a:bodyPr wrap="square" rtlCol="0">
                      <a:spAutoFit/>
                    </a:bodyPr>
                    <a:lstStyle/>
                    <a:p>
                      <a:r>
                        <a:rPr lang="en-US" dirty="0" err="1" smtClean="0"/>
                        <a:t>Bacteroidetes</a:t>
                      </a:r>
                      <a:endParaRPr lang="en-US" dirty="0"/>
                    </a:p>
                  </p:txBody>
                </p:sp>
                <p:sp>
                  <p:nvSpPr>
                    <p:cNvPr id="56" name="Rectangle 55"/>
                    <p:cNvSpPr/>
                    <p:nvPr/>
                  </p:nvSpPr>
                  <p:spPr>
                    <a:xfrm>
                      <a:off x="1751320" y="4966571"/>
                      <a:ext cx="279796" cy="23043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1754115" y="5235142"/>
                      <a:ext cx="279796" cy="2304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p:cNvSpPr/>
                    <p:nvPr/>
                  </p:nvSpPr>
                  <p:spPr>
                    <a:xfrm>
                      <a:off x="1754115" y="5504989"/>
                      <a:ext cx="279796" cy="2304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1754115" y="5774836"/>
                      <a:ext cx="279796" cy="2304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760285" y="6044683"/>
                      <a:ext cx="279796" cy="230438"/>
                    </a:xfrm>
                    <a:prstGeom prst="rect">
                      <a:avLst/>
                    </a:prstGeom>
                    <a:solidFill>
                      <a:srgbClr val="F19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1760285" y="6304660"/>
                      <a:ext cx="279796" cy="2304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49" name="Chart 48"/>
                  <p:cNvGraphicFramePr>
                    <a:graphicFrameLocks/>
                  </p:cNvGraphicFramePr>
                  <p:nvPr>
                    <p:extLst>
                      <p:ext uri="{D42A27DB-BD31-4B8C-83A1-F6EECF244321}">
                        <p14:modId xmlns:p14="http://schemas.microsoft.com/office/powerpoint/2010/main" val="2834441515"/>
                      </p:ext>
                    </p:extLst>
                  </p:nvPr>
                </p:nvGraphicFramePr>
                <p:xfrm>
                  <a:off x="394447" y="1367118"/>
                  <a:ext cx="6400800" cy="4572000"/>
                </p:xfrm>
                <a:graphic>
                  <a:graphicData uri="http://schemas.openxmlformats.org/drawingml/2006/chart">
                    <c:chart xmlns:c="http://schemas.openxmlformats.org/drawingml/2006/chart" xmlns:r="http://schemas.openxmlformats.org/officeDocument/2006/relationships" r:id="rId3"/>
                  </a:graphicData>
                </a:graphic>
              </p:graphicFrame>
            </p:grpSp>
          </p:grpSp>
          <p:grpSp>
            <p:nvGrpSpPr>
              <p:cNvPr id="34" name="Group 33"/>
              <p:cNvGrpSpPr/>
              <p:nvPr/>
            </p:nvGrpSpPr>
            <p:grpSpPr>
              <a:xfrm>
                <a:off x="331695" y="1333949"/>
                <a:ext cx="770965" cy="4601871"/>
                <a:chOff x="331695" y="1333949"/>
                <a:chExt cx="770965" cy="4601871"/>
              </a:xfrm>
            </p:grpSpPr>
            <p:sp>
              <p:nvSpPr>
                <p:cNvPr id="35" name="TextBox 34"/>
                <p:cNvSpPr txBox="1"/>
                <p:nvPr/>
              </p:nvSpPr>
              <p:spPr>
                <a:xfrm>
                  <a:off x="331695" y="1333949"/>
                  <a:ext cx="591670" cy="307777"/>
                </a:xfrm>
                <a:prstGeom prst="rect">
                  <a:avLst/>
                </a:prstGeom>
                <a:noFill/>
              </p:spPr>
              <p:txBody>
                <a:bodyPr wrap="square" rtlCol="0">
                  <a:spAutoFit/>
                </a:bodyPr>
                <a:lstStyle/>
                <a:p>
                  <a:r>
                    <a:rPr lang="en-US" sz="1400" dirty="0" smtClean="0"/>
                    <a:t>100%</a:t>
                  </a:r>
                  <a:endParaRPr lang="en-US" sz="1400" dirty="0"/>
                </a:p>
              </p:txBody>
            </p:sp>
            <p:sp>
              <p:nvSpPr>
                <p:cNvPr id="36" name="TextBox 35"/>
                <p:cNvSpPr txBox="1"/>
                <p:nvPr/>
              </p:nvSpPr>
              <p:spPr>
                <a:xfrm>
                  <a:off x="430309" y="2194560"/>
                  <a:ext cx="591670" cy="307777"/>
                </a:xfrm>
                <a:prstGeom prst="rect">
                  <a:avLst/>
                </a:prstGeom>
                <a:noFill/>
              </p:spPr>
              <p:txBody>
                <a:bodyPr wrap="square" rtlCol="0">
                  <a:spAutoFit/>
                </a:bodyPr>
                <a:lstStyle/>
                <a:p>
                  <a:r>
                    <a:rPr lang="en-US" sz="1400" dirty="0" smtClean="0"/>
                    <a:t>80%</a:t>
                  </a:r>
                  <a:endParaRPr lang="en-US" sz="1400" dirty="0"/>
                </a:p>
              </p:txBody>
            </p:sp>
            <p:sp>
              <p:nvSpPr>
                <p:cNvPr id="37" name="TextBox 36"/>
                <p:cNvSpPr txBox="1"/>
                <p:nvPr/>
              </p:nvSpPr>
              <p:spPr>
                <a:xfrm>
                  <a:off x="421344" y="2624866"/>
                  <a:ext cx="591670" cy="307777"/>
                </a:xfrm>
                <a:prstGeom prst="rect">
                  <a:avLst/>
                </a:prstGeom>
                <a:noFill/>
              </p:spPr>
              <p:txBody>
                <a:bodyPr wrap="square" rtlCol="0">
                  <a:spAutoFit/>
                </a:bodyPr>
                <a:lstStyle/>
                <a:p>
                  <a:r>
                    <a:rPr lang="en-US" sz="1400" dirty="0" smtClean="0"/>
                    <a:t>70%</a:t>
                  </a:r>
                  <a:endParaRPr lang="en-US" sz="1400" dirty="0"/>
                </a:p>
              </p:txBody>
            </p:sp>
            <p:sp>
              <p:nvSpPr>
                <p:cNvPr id="38" name="TextBox 37"/>
                <p:cNvSpPr txBox="1"/>
                <p:nvPr/>
              </p:nvSpPr>
              <p:spPr>
                <a:xfrm>
                  <a:off x="421344" y="3055172"/>
                  <a:ext cx="591670" cy="307777"/>
                </a:xfrm>
                <a:prstGeom prst="rect">
                  <a:avLst/>
                </a:prstGeom>
                <a:noFill/>
              </p:spPr>
              <p:txBody>
                <a:bodyPr wrap="square" rtlCol="0">
                  <a:spAutoFit/>
                </a:bodyPr>
                <a:lstStyle/>
                <a:p>
                  <a:r>
                    <a:rPr lang="en-US" sz="1400" dirty="0" smtClean="0"/>
                    <a:t>60%</a:t>
                  </a:r>
                  <a:endParaRPr lang="en-US" sz="1400" dirty="0"/>
                </a:p>
              </p:txBody>
            </p:sp>
            <p:sp>
              <p:nvSpPr>
                <p:cNvPr id="39" name="TextBox 38"/>
                <p:cNvSpPr txBox="1"/>
                <p:nvPr/>
              </p:nvSpPr>
              <p:spPr>
                <a:xfrm>
                  <a:off x="421344" y="3476513"/>
                  <a:ext cx="591670" cy="307777"/>
                </a:xfrm>
                <a:prstGeom prst="rect">
                  <a:avLst/>
                </a:prstGeom>
                <a:noFill/>
              </p:spPr>
              <p:txBody>
                <a:bodyPr wrap="square" rtlCol="0">
                  <a:spAutoFit/>
                </a:bodyPr>
                <a:lstStyle/>
                <a:p>
                  <a:r>
                    <a:rPr lang="en-US" sz="1400" dirty="0" smtClean="0"/>
                    <a:t>50%</a:t>
                  </a:r>
                  <a:endParaRPr lang="en-US" sz="1400" dirty="0"/>
                </a:p>
              </p:txBody>
            </p:sp>
            <p:sp>
              <p:nvSpPr>
                <p:cNvPr id="40" name="TextBox 39"/>
                <p:cNvSpPr txBox="1"/>
                <p:nvPr/>
              </p:nvSpPr>
              <p:spPr>
                <a:xfrm>
                  <a:off x="421338" y="3906820"/>
                  <a:ext cx="591670" cy="307777"/>
                </a:xfrm>
                <a:prstGeom prst="rect">
                  <a:avLst/>
                </a:prstGeom>
                <a:noFill/>
              </p:spPr>
              <p:txBody>
                <a:bodyPr wrap="square" rtlCol="0">
                  <a:spAutoFit/>
                </a:bodyPr>
                <a:lstStyle/>
                <a:p>
                  <a:r>
                    <a:rPr lang="en-US" sz="1400" dirty="0" smtClean="0"/>
                    <a:t>40%</a:t>
                  </a:r>
                  <a:endParaRPr lang="en-US" sz="1400" dirty="0"/>
                </a:p>
              </p:txBody>
            </p:sp>
            <p:sp>
              <p:nvSpPr>
                <p:cNvPr id="41" name="TextBox 40"/>
                <p:cNvSpPr txBox="1"/>
                <p:nvPr/>
              </p:nvSpPr>
              <p:spPr>
                <a:xfrm>
                  <a:off x="421344" y="4337124"/>
                  <a:ext cx="591670" cy="307777"/>
                </a:xfrm>
                <a:prstGeom prst="rect">
                  <a:avLst/>
                </a:prstGeom>
                <a:noFill/>
              </p:spPr>
              <p:txBody>
                <a:bodyPr wrap="square" rtlCol="0">
                  <a:spAutoFit/>
                </a:bodyPr>
                <a:lstStyle/>
                <a:p>
                  <a:r>
                    <a:rPr lang="en-US" sz="1400" dirty="0" smtClean="0"/>
                    <a:t>30%</a:t>
                  </a:r>
                  <a:endParaRPr lang="en-US" sz="1400" dirty="0"/>
                </a:p>
              </p:txBody>
            </p:sp>
            <p:sp>
              <p:nvSpPr>
                <p:cNvPr id="42" name="TextBox 41"/>
                <p:cNvSpPr txBox="1"/>
                <p:nvPr/>
              </p:nvSpPr>
              <p:spPr>
                <a:xfrm>
                  <a:off x="421342" y="4767431"/>
                  <a:ext cx="591670" cy="307777"/>
                </a:xfrm>
                <a:prstGeom prst="rect">
                  <a:avLst/>
                </a:prstGeom>
                <a:noFill/>
              </p:spPr>
              <p:txBody>
                <a:bodyPr wrap="square" rtlCol="0">
                  <a:spAutoFit/>
                </a:bodyPr>
                <a:lstStyle/>
                <a:p>
                  <a:r>
                    <a:rPr lang="en-US" sz="1400" dirty="0" smtClean="0"/>
                    <a:t>20%</a:t>
                  </a:r>
                  <a:endParaRPr lang="en-US" sz="1400" dirty="0"/>
                </a:p>
              </p:txBody>
            </p:sp>
            <p:sp>
              <p:nvSpPr>
                <p:cNvPr id="43" name="TextBox 42"/>
                <p:cNvSpPr txBox="1"/>
                <p:nvPr/>
              </p:nvSpPr>
              <p:spPr>
                <a:xfrm>
                  <a:off x="421344" y="5197737"/>
                  <a:ext cx="591670" cy="307777"/>
                </a:xfrm>
                <a:prstGeom prst="rect">
                  <a:avLst/>
                </a:prstGeom>
                <a:noFill/>
              </p:spPr>
              <p:txBody>
                <a:bodyPr wrap="square" rtlCol="0">
                  <a:spAutoFit/>
                </a:bodyPr>
                <a:lstStyle/>
                <a:p>
                  <a:r>
                    <a:rPr lang="en-US" sz="1400" dirty="0" smtClean="0"/>
                    <a:t>10%</a:t>
                  </a:r>
                  <a:endParaRPr lang="en-US" sz="1400" dirty="0"/>
                </a:p>
              </p:txBody>
            </p:sp>
            <p:sp>
              <p:nvSpPr>
                <p:cNvPr id="44" name="TextBox 43"/>
                <p:cNvSpPr txBox="1"/>
                <p:nvPr/>
              </p:nvSpPr>
              <p:spPr>
                <a:xfrm>
                  <a:off x="510990" y="5628043"/>
                  <a:ext cx="591670" cy="307777"/>
                </a:xfrm>
                <a:prstGeom prst="rect">
                  <a:avLst/>
                </a:prstGeom>
                <a:noFill/>
              </p:spPr>
              <p:txBody>
                <a:bodyPr wrap="square" rtlCol="0">
                  <a:spAutoFit/>
                </a:bodyPr>
                <a:lstStyle/>
                <a:p>
                  <a:r>
                    <a:rPr lang="en-US" sz="1400" dirty="0" smtClean="0"/>
                    <a:t>0%</a:t>
                  </a:r>
                  <a:endParaRPr lang="en-US" sz="1400" dirty="0"/>
                </a:p>
              </p:txBody>
            </p:sp>
            <p:sp>
              <p:nvSpPr>
                <p:cNvPr id="45" name="TextBox 44"/>
                <p:cNvSpPr txBox="1"/>
                <p:nvPr/>
              </p:nvSpPr>
              <p:spPr>
                <a:xfrm>
                  <a:off x="421344" y="1764254"/>
                  <a:ext cx="591670" cy="307777"/>
                </a:xfrm>
                <a:prstGeom prst="rect">
                  <a:avLst/>
                </a:prstGeom>
                <a:noFill/>
              </p:spPr>
              <p:txBody>
                <a:bodyPr wrap="square" rtlCol="0">
                  <a:spAutoFit/>
                </a:bodyPr>
                <a:lstStyle/>
                <a:p>
                  <a:r>
                    <a:rPr lang="en-US" sz="1400" dirty="0"/>
                    <a:t>9</a:t>
                  </a:r>
                  <a:r>
                    <a:rPr lang="en-US" sz="1400" dirty="0" smtClean="0"/>
                    <a:t>0%</a:t>
                  </a:r>
                  <a:endParaRPr lang="en-US" sz="1400" dirty="0"/>
                </a:p>
              </p:txBody>
            </p:sp>
          </p:grpSp>
        </p:grpSp>
        <p:sp>
          <p:nvSpPr>
            <p:cNvPr id="5" name="Rectangle 4"/>
            <p:cNvSpPr/>
            <p:nvPr/>
          </p:nvSpPr>
          <p:spPr>
            <a:xfrm>
              <a:off x="6796061" y="2895730"/>
              <a:ext cx="279796" cy="23043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798856" y="3164301"/>
              <a:ext cx="279796" cy="23043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798856" y="3434148"/>
              <a:ext cx="279796" cy="230438"/>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98856" y="3703995"/>
              <a:ext cx="279796" cy="230438"/>
            </a:xfrm>
            <a:prstGeom prst="rect">
              <a:avLst/>
            </a:prstGeom>
            <a:solidFill>
              <a:srgbClr val="6363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05026" y="3973842"/>
              <a:ext cx="279796" cy="230438"/>
            </a:xfrm>
            <a:prstGeom prst="rect">
              <a:avLst/>
            </a:prstGeom>
            <a:solidFill>
              <a:srgbClr val="9E48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805026" y="4233819"/>
              <a:ext cx="279796" cy="230438"/>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05025" y="4491448"/>
              <a:ext cx="279796" cy="230438"/>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07820" y="4760019"/>
              <a:ext cx="279796" cy="230438"/>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807820" y="5029866"/>
              <a:ext cx="279796" cy="23043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807820" y="5299713"/>
              <a:ext cx="279796" cy="230438"/>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813990" y="5569560"/>
              <a:ext cx="279796" cy="23043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813990" y="5829537"/>
              <a:ext cx="279796" cy="230438"/>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87097" y="753162"/>
              <a:ext cx="279796" cy="230438"/>
            </a:xfrm>
            <a:prstGeom prst="rect">
              <a:avLst/>
            </a:prstGeom>
            <a:solidFill>
              <a:srgbClr val="F19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789892" y="1021733"/>
              <a:ext cx="279796" cy="23043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7043870" y="2822093"/>
              <a:ext cx="1846730" cy="369332"/>
            </a:xfrm>
            <a:prstGeom prst="rect">
              <a:avLst/>
            </a:prstGeom>
            <a:noFill/>
          </p:spPr>
          <p:txBody>
            <a:bodyPr wrap="square" rtlCol="0">
              <a:spAutoFit/>
            </a:bodyPr>
            <a:lstStyle/>
            <a:p>
              <a:r>
                <a:rPr lang="en-US" dirty="0" smtClean="0"/>
                <a:t>OP11</a:t>
              </a:r>
              <a:endParaRPr lang="en-US" dirty="0"/>
            </a:p>
          </p:txBody>
        </p:sp>
        <p:sp>
          <p:nvSpPr>
            <p:cNvPr id="20" name="TextBox 19"/>
            <p:cNvSpPr txBox="1"/>
            <p:nvPr/>
          </p:nvSpPr>
          <p:spPr>
            <a:xfrm>
              <a:off x="7043870" y="2553151"/>
              <a:ext cx="1846730" cy="369332"/>
            </a:xfrm>
            <a:prstGeom prst="rect">
              <a:avLst/>
            </a:prstGeom>
            <a:noFill/>
          </p:spPr>
          <p:txBody>
            <a:bodyPr wrap="square" rtlCol="0">
              <a:spAutoFit/>
            </a:bodyPr>
            <a:lstStyle/>
            <a:p>
              <a:r>
                <a:rPr lang="en-US" dirty="0" err="1"/>
                <a:t>Planctomycetes</a:t>
              </a:r>
              <a:endParaRPr lang="en-US" dirty="0"/>
            </a:p>
          </p:txBody>
        </p:sp>
        <p:sp>
          <p:nvSpPr>
            <p:cNvPr id="21" name="TextBox 20"/>
            <p:cNvSpPr txBox="1"/>
            <p:nvPr/>
          </p:nvSpPr>
          <p:spPr>
            <a:xfrm>
              <a:off x="7043870" y="2024233"/>
              <a:ext cx="1846730" cy="369332"/>
            </a:xfrm>
            <a:prstGeom prst="rect">
              <a:avLst/>
            </a:prstGeom>
            <a:noFill/>
          </p:spPr>
          <p:txBody>
            <a:bodyPr wrap="square" rtlCol="0">
              <a:spAutoFit/>
            </a:bodyPr>
            <a:lstStyle/>
            <a:p>
              <a:r>
                <a:rPr lang="en-US" dirty="0" err="1"/>
                <a:t>Spirochaetes</a:t>
              </a:r>
              <a:endParaRPr lang="en-US" dirty="0"/>
            </a:p>
          </p:txBody>
        </p:sp>
        <p:sp>
          <p:nvSpPr>
            <p:cNvPr id="22" name="TextBox 21"/>
            <p:cNvSpPr txBox="1"/>
            <p:nvPr/>
          </p:nvSpPr>
          <p:spPr>
            <a:xfrm>
              <a:off x="7043871" y="1755293"/>
              <a:ext cx="1846730" cy="369332"/>
            </a:xfrm>
            <a:prstGeom prst="rect">
              <a:avLst/>
            </a:prstGeom>
            <a:noFill/>
          </p:spPr>
          <p:txBody>
            <a:bodyPr wrap="square" rtlCol="0">
              <a:spAutoFit/>
            </a:bodyPr>
            <a:lstStyle/>
            <a:p>
              <a:r>
                <a:rPr lang="en-US" dirty="0" smtClean="0"/>
                <a:t>TM6</a:t>
              </a:r>
              <a:endParaRPr lang="en-US" dirty="0"/>
            </a:p>
          </p:txBody>
        </p:sp>
        <p:sp>
          <p:nvSpPr>
            <p:cNvPr id="23" name="TextBox 22"/>
            <p:cNvSpPr txBox="1"/>
            <p:nvPr/>
          </p:nvSpPr>
          <p:spPr>
            <a:xfrm>
              <a:off x="7043871" y="1477386"/>
              <a:ext cx="1846730" cy="369332"/>
            </a:xfrm>
            <a:prstGeom prst="rect">
              <a:avLst/>
            </a:prstGeom>
            <a:noFill/>
          </p:spPr>
          <p:txBody>
            <a:bodyPr wrap="square" rtlCol="0">
              <a:spAutoFit/>
            </a:bodyPr>
            <a:lstStyle/>
            <a:p>
              <a:r>
                <a:rPr lang="en-US" dirty="0" smtClean="0"/>
                <a:t>TM7</a:t>
              </a:r>
              <a:endParaRPr lang="en-US" dirty="0"/>
            </a:p>
          </p:txBody>
        </p:sp>
        <p:sp>
          <p:nvSpPr>
            <p:cNvPr id="24" name="TextBox 23"/>
            <p:cNvSpPr txBox="1"/>
            <p:nvPr/>
          </p:nvSpPr>
          <p:spPr>
            <a:xfrm>
              <a:off x="7043870" y="1217410"/>
              <a:ext cx="1846730" cy="369332"/>
            </a:xfrm>
            <a:prstGeom prst="rect">
              <a:avLst/>
            </a:prstGeom>
            <a:noFill/>
          </p:spPr>
          <p:txBody>
            <a:bodyPr wrap="square" rtlCol="0">
              <a:spAutoFit/>
            </a:bodyPr>
            <a:lstStyle/>
            <a:p>
              <a:r>
                <a:rPr lang="en-US" dirty="0" err="1"/>
                <a:t>Tenericutes</a:t>
              </a:r>
              <a:endParaRPr lang="en-US" dirty="0"/>
            </a:p>
          </p:txBody>
        </p:sp>
        <p:sp>
          <p:nvSpPr>
            <p:cNvPr id="25" name="TextBox 24"/>
            <p:cNvSpPr txBox="1"/>
            <p:nvPr/>
          </p:nvSpPr>
          <p:spPr>
            <a:xfrm>
              <a:off x="7052836" y="939505"/>
              <a:ext cx="1846730" cy="369332"/>
            </a:xfrm>
            <a:prstGeom prst="rect">
              <a:avLst/>
            </a:prstGeom>
            <a:noFill/>
          </p:spPr>
          <p:txBody>
            <a:bodyPr wrap="square" rtlCol="0">
              <a:spAutoFit/>
            </a:bodyPr>
            <a:lstStyle/>
            <a:p>
              <a:r>
                <a:rPr lang="en-US" dirty="0" err="1" smtClean="0"/>
                <a:t>Verrucomicrobia</a:t>
              </a:r>
              <a:endParaRPr lang="en-US" dirty="0"/>
            </a:p>
          </p:txBody>
        </p:sp>
        <p:sp>
          <p:nvSpPr>
            <p:cNvPr id="26" name="TextBox 25"/>
            <p:cNvSpPr txBox="1"/>
            <p:nvPr/>
          </p:nvSpPr>
          <p:spPr>
            <a:xfrm>
              <a:off x="7043870" y="670563"/>
              <a:ext cx="1846730" cy="369332"/>
            </a:xfrm>
            <a:prstGeom prst="rect">
              <a:avLst/>
            </a:prstGeom>
            <a:noFill/>
          </p:spPr>
          <p:txBody>
            <a:bodyPr wrap="square" rtlCol="0">
              <a:spAutoFit/>
            </a:bodyPr>
            <a:lstStyle/>
            <a:p>
              <a:r>
                <a:rPr lang="en-US" dirty="0" smtClean="0"/>
                <a:t>WS5</a:t>
              </a:r>
              <a:endParaRPr lang="en-US" dirty="0"/>
            </a:p>
          </p:txBody>
        </p:sp>
        <p:sp>
          <p:nvSpPr>
            <p:cNvPr id="27" name="TextBox 26"/>
            <p:cNvSpPr txBox="1"/>
            <p:nvPr/>
          </p:nvSpPr>
          <p:spPr>
            <a:xfrm>
              <a:off x="7052837" y="3359977"/>
              <a:ext cx="1846730" cy="369332"/>
            </a:xfrm>
            <a:prstGeom prst="rect">
              <a:avLst/>
            </a:prstGeom>
            <a:noFill/>
          </p:spPr>
          <p:txBody>
            <a:bodyPr wrap="square" rtlCol="0">
              <a:spAutoFit/>
            </a:bodyPr>
            <a:lstStyle/>
            <a:p>
              <a:r>
                <a:rPr lang="en-US" dirty="0"/>
                <a:t>MVP-21</a:t>
              </a:r>
            </a:p>
          </p:txBody>
        </p:sp>
        <p:sp>
          <p:nvSpPr>
            <p:cNvPr id="28" name="TextBox 27"/>
            <p:cNvSpPr txBox="1"/>
            <p:nvPr/>
          </p:nvSpPr>
          <p:spPr>
            <a:xfrm>
              <a:off x="7052837" y="3082070"/>
              <a:ext cx="1846730" cy="369332"/>
            </a:xfrm>
            <a:prstGeom prst="rect">
              <a:avLst/>
            </a:prstGeom>
            <a:noFill/>
          </p:spPr>
          <p:txBody>
            <a:bodyPr wrap="square" rtlCol="0">
              <a:spAutoFit/>
            </a:bodyPr>
            <a:lstStyle/>
            <a:p>
              <a:r>
                <a:rPr lang="en-US" dirty="0" err="1"/>
                <a:t>Nitrospirae</a:t>
              </a:r>
              <a:endParaRPr lang="en-US" dirty="0"/>
            </a:p>
          </p:txBody>
        </p:sp>
        <p:sp>
          <p:nvSpPr>
            <p:cNvPr id="29" name="TextBox 28"/>
            <p:cNvSpPr txBox="1"/>
            <p:nvPr/>
          </p:nvSpPr>
          <p:spPr>
            <a:xfrm>
              <a:off x="7061802" y="4157841"/>
              <a:ext cx="1846730" cy="369332"/>
            </a:xfrm>
            <a:prstGeom prst="rect">
              <a:avLst/>
            </a:prstGeom>
            <a:noFill/>
          </p:spPr>
          <p:txBody>
            <a:bodyPr wrap="square" rtlCol="0">
              <a:spAutoFit/>
            </a:bodyPr>
            <a:lstStyle/>
            <a:p>
              <a:r>
                <a:rPr lang="en-US" dirty="0" err="1"/>
                <a:t>Fibrobacteres</a:t>
              </a:r>
              <a:endParaRPr lang="en-US" dirty="0"/>
            </a:p>
          </p:txBody>
        </p:sp>
        <p:sp>
          <p:nvSpPr>
            <p:cNvPr id="30" name="TextBox 29"/>
            <p:cNvSpPr txBox="1"/>
            <p:nvPr/>
          </p:nvSpPr>
          <p:spPr>
            <a:xfrm>
              <a:off x="7061801" y="4946736"/>
              <a:ext cx="1846730" cy="369332"/>
            </a:xfrm>
            <a:prstGeom prst="rect">
              <a:avLst/>
            </a:prstGeom>
            <a:noFill/>
          </p:spPr>
          <p:txBody>
            <a:bodyPr wrap="square" rtlCol="0">
              <a:spAutoFit/>
            </a:bodyPr>
            <a:lstStyle/>
            <a:p>
              <a:r>
                <a:rPr lang="en-US" dirty="0" err="1"/>
                <a:t>Chlamydiae</a:t>
              </a:r>
              <a:endParaRPr lang="en-US" dirty="0"/>
            </a:p>
          </p:txBody>
        </p:sp>
        <p:sp>
          <p:nvSpPr>
            <p:cNvPr id="31" name="TextBox 30"/>
            <p:cNvSpPr txBox="1"/>
            <p:nvPr/>
          </p:nvSpPr>
          <p:spPr>
            <a:xfrm>
              <a:off x="7061802" y="5493583"/>
              <a:ext cx="1846730" cy="369332"/>
            </a:xfrm>
            <a:prstGeom prst="rect">
              <a:avLst/>
            </a:prstGeom>
            <a:noFill/>
          </p:spPr>
          <p:txBody>
            <a:bodyPr wrap="square" rtlCol="0">
              <a:spAutoFit/>
            </a:bodyPr>
            <a:lstStyle/>
            <a:p>
              <a:r>
                <a:rPr lang="en-US" dirty="0" err="1"/>
                <a:t>Actinobacteria</a:t>
              </a:r>
              <a:endParaRPr lang="en-US" dirty="0"/>
            </a:p>
          </p:txBody>
        </p:sp>
        <p:sp>
          <p:nvSpPr>
            <p:cNvPr id="32" name="TextBox 31"/>
            <p:cNvSpPr txBox="1"/>
            <p:nvPr/>
          </p:nvSpPr>
          <p:spPr>
            <a:xfrm>
              <a:off x="7061803" y="5753559"/>
              <a:ext cx="1846730" cy="369332"/>
            </a:xfrm>
            <a:prstGeom prst="rect">
              <a:avLst/>
            </a:prstGeom>
            <a:noFill/>
          </p:spPr>
          <p:txBody>
            <a:bodyPr wrap="square" rtlCol="0">
              <a:spAutoFit/>
            </a:bodyPr>
            <a:lstStyle/>
            <a:p>
              <a:r>
                <a:rPr lang="en-US" dirty="0" err="1"/>
                <a:t>Acidobacteria</a:t>
              </a:r>
              <a:endParaRPr lang="en-US" dirty="0"/>
            </a:p>
          </p:txBody>
        </p:sp>
      </p:grpSp>
      <p:sp>
        <p:nvSpPr>
          <p:cNvPr id="62" name="TextBox 61"/>
          <p:cNvSpPr txBox="1"/>
          <p:nvPr/>
        </p:nvSpPr>
        <p:spPr>
          <a:xfrm>
            <a:off x="404841" y="962243"/>
            <a:ext cx="5826625"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Phylum Level Classification and relative abundance</a:t>
            </a:r>
            <a:endParaRPr lang="en-US" dirty="0">
              <a:latin typeface="Arial" panose="020B0604020202020204" pitchFamily="34" charset="0"/>
              <a:cs typeface="Arial" panose="020B0604020202020204" pitchFamily="34" charset="0"/>
            </a:endParaRPr>
          </a:p>
        </p:txBody>
      </p:sp>
      <p:sp>
        <p:nvSpPr>
          <p:cNvPr id="63" name="TextBox 62"/>
          <p:cNvSpPr txBox="1"/>
          <p:nvPr/>
        </p:nvSpPr>
        <p:spPr>
          <a:xfrm>
            <a:off x="795614" y="6002659"/>
            <a:ext cx="1301044" cy="523220"/>
          </a:xfrm>
          <a:prstGeom prst="rect">
            <a:avLst/>
          </a:prstGeom>
          <a:noFill/>
        </p:spPr>
        <p:txBody>
          <a:bodyPr wrap="square" rtlCol="0">
            <a:spAutoFit/>
          </a:bodyPr>
          <a:lstStyle/>
          <a:p>
            <a:pPr algn="ctr"/>
            <a:r>
              <a:rPr lang="en-US" sz="1400" b="1" dirty="0" smtClean="0"/>
              <a:t>Feed every day</a:t>
            </a:r>
          </a:p>
          <a:p>
            <a:pPr algn="ctr"/>
            <a:r>
              <a:rPr lang="en-US" sz="1400" b="1" dirty="0" smtClean="0"/>
              <a:t>Fertilization</a:t>
            </a:r>
            <a:endParaRPr lang="en-US" sz="1400" b="1" dirty="0"/>
          </a:p>
        </p:txBody>
      </p:sp>
      <p:sp>
        <p:nvSpPr>
          <p:cNvPr id="64" name="TextBox 63"/>
          <p:cNvSpPr txBox="1"/>
          <p:nvPr/>
        </p:nvSpPr>
        <p:spPr>
          <a:xfrm>
            <a:off x="2016713" y="6002658"/>
            <a:ext cx="1156449" cy="738664"/>
          </a:xfrm>
          <a:prstGeom prst="rect">
            <a:avLst/>
          </a:prstGeom>
          <a:noFill/>
        </p:spPr>
        <p:txBody>
          <a:bodyPr wrap="square" rtlCol="0">
            <a:spAutoFit/>
          </a:bodyPr>
          <a:lstStyle/>
          <a:p>
            <a:pPr algn="ctr"/>
            <a:r>
              <a:rPr lang="en-US" sz="1400" b="1" dirty="0" smtClean="0"/>
              <a:t>Feed every other day</a:t>
            </a:r>
          </a:p>
          <a:p>
            <a:pPr algn="ctr"/>
            <a:r>
              <a:rPr lang="en-US" sz="1400" b="1" dirty="0" smtClean="0"/>
              <a:t>Fertilization</a:t>
            </a:r>
            <a:endParaRPr lang="en-US" sz="1400" b="1" dirty="0"/>
          </a:p>
        </p:txBody>
      </p:sp>
      <p:sp>
        <p:nvSpPr>
          <p:cNvPr id="65" name="TextBox 64"/>
          <p:cNvSpPr txBox="1"/>
          <p:nvPr/>
        </p:nvSpPr>
        <p:spPr>
          <a:xfrm>
            <a:off x="3182125" y="6002659"/>
            <a:ext cx="1156449" cy="738664"/>
          </a:xfrm>
          <a:prstGeom prst="rect">
            <a:avLst/>
          </a:prstGeom>
          <a:noFill/>
        </p:spPr>
        <p:txBody>
          <a:bodyPr wrap="square" rtlCol="0">
            <a:spAutoFit/>
          </a:bodyPr>
          <a:lstStyle/>
          <a:p>
            <a:pPr algn="ctr"/>
            <a:r>
              <a:rPr lang="en-US" sz="1400" b="1" dirty="0" smtClean="0"/>
              <a:t>Feed every third day</a:t>
            </a:r>
          </a:p>
          <a:p>
            <a:pPr algn="ctr"/>
            <a:r>
              <a:rPr lang="en-US" sz="1400" b="1" dirty="0" smtClean="0"/>
              <a:t>Fertilization</a:t>
            </a:r>
            <a:endParaRPr lang="en-US" sz="1400" b="1" dirty="0"/>
          </a:p>
        </p:txBody>
      </p:sp>
      <p:sp>
        <p:nvSpPr>
          <p:cNvPr id="66" name="TextBox 65"/>
          <p:cNvSpPr txBox="1"/>
          <p:nvPr/>
        </p:nvSpPr>
        <p:spPr>
          <a:xfrm>
            <a:off x="4338571" y="6011895"/>
            <a:ext cx="1156449" cy="523220"/>
          </a:xfrm>
          <a:prstGeom prst="rect">
            <a:avLst/>
          </a:prstGeom>
          <a:noFill/>
        </p:spPr>
        <p:txBody>
          <a:bodyPr wrap="square" rtlCol="0">
            <a:spAutoFit/>
          </a:bodyPr>
          <a:lstStyle/>
          <a:p>
            <a:pPr algn="ctr"/>
            <a:r>
              <a:rPr lang="en-US" sz="1400" b="1" dirty="0" smtClean="0"/>
              <a:t>No feed</a:t>
            </a:r>
          </a:p>
          <a:p>
            <a:pPr algn="ctr"/>
            <a:r>
              <a:rPr lang="en-US" sz="1400" b="1" dirty="0" smtClean="0"/>
              <a:t>Fertilization</a:t>
            </a:r>
            <a:endParaRPr lang="en-US" sz="1400" b="1" dirty="0"/>
          </a:p>
        </p:txBody>
      </p:sp>
      <p:sp>
        <p:nvSpPr>
          <p:cNvPr id="67" name="TextBox 66"/>
          <p:cNvSpPr txBox="1"/>
          <p:nvPr/>
        </p:nvSpPr>
        <p:spPr>
          <a:xfrm>
            <a:off x="5429822" y="6002659"/>
            <a:ext cx="1319354" cy="523220"/>
          </a:xfrm>
          <a:prstGeom prst="rect">
            <a:avLst/>
          </a:prstGeom>
          <a:noFill/>
        </p:spPr>
        <p:txBody>
          <a:bodyPr wrap="square" rtlCol="0">
            <a:spAutoFit/>
          </a:bodyPr>
          <a:lstStyle/>
          <a:p>
            <a:pPr algn="ctr"/>
            <a:r>
              <a:rPr lang="en-US" sz="1400" b="1" dirty="0" smtClean="0"/>
              <a:t>Feed every day No Fertilization</a:t>
            </a:r>
            <a:endParaRPr lang="en-US" sz="1400" b="1" dirty="0"/>
          </a:p>
        </p:txBody>
      </p:sp>
      <p:sp>
        <p:nvSpPr>
          <p:cNvPr id="68" name="Rectangle 67"/>
          <p:cNvSpPr/>
          <p:nvPr/>
        </p:nvSpPr>
        <p:spPr>
          <a:xfrm>
            <a:off x="2849971" y="2975049"/>
            <a:ext cx="1820755" cy="461665"/>
          </a:xfrm>
          <a:prstGeom prst="rect">
            <a:avLst/>
          </a:prstGeom>
        </p:spPr>
        <p:txBody>
          <a:bodyPr wrap="none">
            <a:spAutoFit/>
          </a:bodyPr>
          <a:lstStyle/>
          <a:p>
            <a:pPr algn="ctr"/>
            <a:r>
              <a:rPr lang="en-US" sz="2400" b="1" dirty="0">
                <a:solidFill>
                  <a:schemeClr val="bg1"/>
                </a:solidFill>
                <a:effectLst>
                  <a:outerShdw blurRad="38100" dist="38100" dir="2700000" algn="tl">
                    <a:srgbClr val="000000">
                      <a:alpha val="43137"/>
                    </a:srgbClr>
                  </a:outerShdw>
                </a:effectLst>
              </a:rPr>
              <a:t>Fusobacteria</a:t>
            </a:r>
          </a:p>
        </p:txBody>
      </p:sp>
      <p:sp>
        <p:nvSpPr>
          <p:cNvPr id="69" name="Rectangle 68"/>
          <p:cNvSpPr/>
          <p:nvPr/>
        </p:nvSpPr>
        <p:spPr>
          <a:xfrm>
            <a:off x="1299233" y="5090319"/>
            <a:ext cx="1511376" cy="461665"/>
          </a:xfrm>
          <a:prstGeom prst="rect">
            <a:avLst/>
          </a:prstGeom>
        </p:spPr>
        <p:txBody>
          <a:bodyPr wrap="none">
            <a:spAutoFit/>
          </a:bodyPr>
          <a:lstStyle/>
          <a:p>
            <a:pPr algn="ctr"/>
            <a:r>
              <a:rPr lang="en-US" sz="2400" b="1" dirty="0" err="1">
                <a:solidFill>
                  <a:schemeClr val="bg1"/>
                </a:solidFill>
                <a:effectLst>
                  <a:outerShdw blurRad="38100" dist="38100" dir="2700000" algn="tl">
                    <a:srgbClr val="000000">
                      <a:alpha val="43137"/>
                    </a:srgbClr>
                  </a:outerShdw>
                </a:effectLst>
              </a:rPr>
              <a:t>Firmicutes</a:t>
            </a:r>
            <a:endParaRPr lang="en-US"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02193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6389" y="932873"/>
            <a:ext cx="8719368" cy="5572346"/>
            <a:chOff x="268941" y="218854"/>
            <a:chExt cx="8719368" cy="5572346"/>
          </a:xfrm>
        </p:grpSpPr>
        <p:sp>
          <p:nvSpPr>
            <p:cNvPr id="3" name="Rectangle 2"/>
            <p:cNvSpPr/>
            <p:nvPr/>
          </p:nvSpPr>
          <p:spPr>
            <a:xfrm>
              <a:off x="313767" y="218854"/>
              <a:ext cx="8674542" cy="5572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636494" y="703730"/>
              <a:ext cx="8340963" cy="4572000"/>
              <a:chOff x="699247" y="640977"/>
              <a:chExt cx="8340963" cy="4572000"/>
            </a:xfrm>
          </p:grpSpPr>
          <p:graphicFrame>
            <p:nvGraphicFramePr>
              <p:cNvPr id="17" name="Chart 16"/>
              <p:cNvGraphicFramePr>
                <a:graphicFrameLocks/>
              </p:cNvGraphicFramePr>
              <p:nvPr>
                <p:extLst>
                  <p:ext uri="{D42A27DB-BD31-4B8C-83A1-F6EECF244321}">
                    <p14:modId xmlns:p14="http://schemas.microsoft.com/office/powerpoint/2010/main" val="61819308"/>
                  </p:ext>
                </p:extLst>
              </p:nvPr>
            </p:nvGraphicFramePr>
            <p:xfrm>
              <a:off x="699247" y="640977"/>
              <a:ext cx="6069105"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7053734" y="900938"/>
                <a:ext cx="1986476" cy="307777"/>
              </a:xfrm>
              <a:prstGeom prst="rect">
                <a:avLst/>
              </a:prstGeom>
              <a:noFill/>
            </p:spPr>
            <p:txBody>
              <a:bodyPr wrap="square" rtlCol="0">
                <a:spAutoFit/>
              </a:bodyPr>
              <a:lstStyle/>
              <a:p>
                <a:r>
                  <a:rPr lang="en-US" sz="1400" b="1" i="1" dirty="0" err="1"/>
                  <a:t>Cetobacterium</a:t>
                </a:r>
                <a:r>
                  <a:rPr lang="en-US" sz="1400" b="1" i="1" dirty="0"/>
                  <a:t> </a:t>
                </a:r>
                <a:r>
                  <a:rPr lang="en-US" sz="1400" b="1" i="1" dirty="0" err="1" smtClean="0"/>
                  <a:t>somerae</a:t>
                </a:r>
                <a:endParaRPr lang="en-US" sz="1400" b="1" i="1" dirty="0"/>
              </a:p>
            </p:txBody>
          </p:sp>
          <p:sp>
            <p:nvSpPr>
              <p:cNvPr id="19" name="TextBox 18"/>
              <p:cNvSpPr txBox="1"/>
              <p:nvPr/>
            </p:nvSpPr>
            <p:spPr>
              <a:xfrm>
                <a:off x="7053731" y="1638117"/>
                <a:ext cx="1986476" cy="307777"/>
              </a:xfrm>
              <a:prstGeom prst="rect">
                <a:avLst/>
              </a:prstGeom>
              <a:noFill/>
            </p:spPr>
            <p:txBody>
              <a:bodyPr wrap="square" rtlCol="0">
                <a:spAutoFit/>
              </a:bodyPr>
              <a:lstStyle/>
              <a:p>
                <a:r>
                  <a:rPr lang="en-US" sz="1400" b="1" dirty="0" err="1" smtClean="0"/>
                  <a:t>Peptostreptococcaceae</a:t>
                </a:r>
                <a:endParaRPr lang="en-US" sz="1400" b="1" dirty="0"/>
              </a:p>
            </p:txBody>
          </p:sp>
          <p:sp>
            <p:nvSpPr>
              <p:cNvPr id="20" name="TextBox 19"/>
              <p:cNvSpPr txBox="1"/>
              <p:nvPr/>
            </p:nvSpPr>
            <p:spPr>
              <a:xfrm>
                <a:off x="7053733" y="1906787"/>
                <a:ext cx="1986476" cy="307777"/>
              </a:xfrm>
              <a:prstGeom prst="rect">
                <a:avLst/>
              </a:prstGeom>
              <a:noFill/>
            </p:spPr>
            <p:txBody>
              <a:bodyPr wrap="square" rtlCol="0">
                <a:spAutoFit/>
              </a:bodyPr>
              <a:lstStyle/>
              <a:p>
                <a:r>
                  <a:rPr lang="en-US" sz="1400" b="1" i="1" dirty="0" smtClean="0"/>
                  <a:t>Clostridium perfringens</a:t>
                </a:r>
                <a:endParaRPr lang="en-US" sz="1400" b="1" i="1" dirty="0"/>
              </a:p>
            </p:txBody>
          </p:sp>
          <p:sp>
            <p:nvSpPr>
              <p:cNvPr id="21" name="TextBox 20"/>
              <p:cNvSpPr txBox="1"/>
              <p:nvPr/>
            </p:nvSpPr>
            <p:spPr>
              <a:xfrm>
                <a:off x="7053731" y="2173888"/>
                <a:ext cx="1986476" cy="305153"/>
              </a:xfrm>
              <a:prstGeom prst="rect">
                <a:avLst/>
              </a:prstGeom>
              <a:noFill/>
            </p:spPr>
            <p:txBody>
              <a:bodyPr wrap="square" rtlCol="0">
                <a:spAutoFit/>
              </a:bodyPr>
              <a:lstStyle/>
              <a:p>
                <a:r>
                  <a:rPr lang="en-US" sz="1400" b="1" dirty="0" smtClean="0"/>
                  <a:t>Other </a:t>
                </a:r>
                <a:r>
                  <a:rPr lang="en-US" sz="1400" b="1" dirty="0" err="1" smtClean="0"/>
                  <a:t>Clostridiaceae</a:t>
                </a:r>
                <a:endParaRPr lang="en-US" sz="1400" b="1" dirty="0"/>
              </a:p>
            </p:txBody>
          </p:sp>
          <p:sp>
            <p:nvSpPr>
              <p:cNvPr id="24" name="Rectangle 23"/>
              <p:cNvSpPr/>
              <p:nvPr/>
            </p:nvSpPr>
            <p:spPr>
              <a:xfrm>
                <a:off x="6805567" y="973164"/>
                <a:ext cx="280694" cy="220888"/>
              </a:xfrm>
              <a:prstGeom prst="rect">
                <a:avLst/>
              </a:prstGeom>
              <a:solidFill>
                <a:srgbClr val="9E48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08362" y="1681993"/>
                <a:ext cx="280694" cy="220888"/>
              </a:xfrm>
              <a:prstGeom prst="rect">
                <a:avLst/>
              </a:prstGeom>
              <a:solidFill>
                <a:srgbClr val="ADC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6808362" y="1951840"/>
                <a:ext cx="280694" cy="220888"/>
              </a:xfrm>
              <a:prstGeom prst="rect">
                <a:avLst/>
              </a:prstGeom>
              <a:solidFill>
                <a:srgbClr val="FFD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808362" y="2221687"/>
                <a:ext cx="280694" cy="220888"/>
              </a:xfrm>
              <a:prstGeom prst="rect">
                <a:avLst/>
              </a:prstGeom>
              <a:solidFill>
                <a:srgbClr val="7F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68941" y="690283"/>
              <a:ext cx="770965" cy="4601871"/>
              <a:chOff x="331695" y="968189"/>
              <a:chExt cx="770965" cy="4601871"/>
            </a:xfrm>
          </p:grpSpPr>
          <p:sp>
            <p:nvSpPr>
              <p:cNvPr id="6" name="TextBox 5"/>
              <p:cNvSpPr txBox="1"/>
              <p:nvPr/>
            </p:nvSpPr>
            <p:spPr>
              <a:xfrm>
                <a:off x="331695" y="968189"/>
                <a:ext cx="591670" cy="307777"/>
              </a:xfrm>
              <a:prstGeom prst="rect">
                <a:avLst/>
              </a:prstGeom>
              <a:noFill/>
            </p:spPr>
            <p:txBody>
              <a:bodyPr wrap="square" rtlCol="0">
                <a:spAutoFit/>
              </a:bodyPr>
              <a:lstStyle/>
              <a:p>
                <a:r>
                  <a:rPr lang="en-US" sz="1400" dirty="0" smtClean="0"/>
                  <a:t>100%</a:t>
                </a:r>
                <a:endParaRPr lang="en-US" sz="1400" dirty="0"/>
              </a:p>
            </p:txBody>
          </p:sp>
          <p:sp>
            <p:nvSpPr>
              <p:cNvPr id="7" name="TextBox 6"/>
              <p:cNvSpPr txBox="1"/>
              <p:nvPr/>
            </p:nvSpPr>
            <p:spPr>
              <a:xfrm>
                <a:off x="430309" y="1828800"/>
                <a:ext cx="591670" cy="307777"/>
              </a:xfrm>
              <a:prstGeom prst="rect">
                <a:avLst/>
              </a:prstGeom>
              <a:noFill/>
            </p:spPr>
            <p:txBody>
              <a:bodyPr wrap="square" rtlCol="0">
                <a:spAutoFit/>
              </a:bodyPr>
              <a:lstStyle/>
              <a:p>
                <a:r>
                  <a:rPr lang="en-US" sz="1400" dirty="0" smtClean="0"/>
                  <a:t>80%</a:t>
                </a:r>
                <a:endParaRPr lang="en-US" sz="1400" dirty="0"/>
              </a:p>
            </p:txBody>
          </p:sp>
          <p:sp>
            <p:nvSpPr>
              <p:cNvPr id="8" name="TextBox 7"/>
              <p:cNvSpPr txBox="1"/>
              <p:nvPr/>
            </p:nvSpPr>
            <p:spPr>
              <a:xfrm>
                <a:off x="421344" y="2259106"/>
                <a:ext cx="591670" cy="307777"/>
              </a:xfrm>
              <a:prstGeom prst="rect">
                <a:avLst/>
              </a:prstGeom>
              <a:noFill/>
            </p:spPr>
            <p:txBody>
              <a:bodyPr wrap="square" rtlCol="0">
                <a:spAutoFit/>
              </a:bodyPr>
              <a:lstStyle/>
              <a:p>
                <a:r>
                  <a:rPr lang="en-US" sz="1400" dirty="0" smtClean="0"/>
                  <a:t>70%</a:t>
                </a:r>
                <a:endParaRPr lang="en-US" sz="1400" dirty="0"/>
              </a:p>
            </p:txBody>
          </p:sp>
          <p:sp>
            <p:nvSpPr>
              <p:cNvPr id="9" name="TextBox 8"/>
              <p:cNvSpPr txBox="1"/>
              <p:nvPr/>
            </p:nvSpPr>
            <p:spPr>
              <a:xfrm>
                <a:off x="421344" y="2689412"/>
                <a:ext cx="591670" cy="307777"/>
              </a:xfrm>
              <a:prstGeom prst="rect">
                <a:avLst/>
              </a:prstGeom>
              <a:noFill/>
            </p:spPr>
            <p:txBody>
              <a:bodyPr wrap="square" rtlCol="0">
                <a:spAutoFit/>
              </a:bodyPr>
              <a:lstStyle/>
              <a:p>
                <a:r>
                  <a:rPr lang="en-US" sz="1400" dirty="0" smtClean="0"/>
                  <a:t>60%</a:t>
                </a:r>
                <a:endParaRPr lang="en-US" sz="1400" dirty="0"/>
              </a:p>
            </p:txBody>
          </p:sp>
          <p:sp>
            <p:nvSpPr>
              <p:cNvPr id="10" name="TextBox 9"/>
              <p:cNvSpPr txBox="1"/>
              <p:nvPr/>
            </p:nvSpPr>
            <p:spPr>
              <a:xfrm>
                <a:off x="421344" y="3110753"/>
                <a:ext cx="591670" cy="307777"/>
              </a:xfrm>
              <a:prstGeom prst="rect">
                <a:avLst/>
              </a:prstGeom>
              <a:noFill/>
            </p:spPr>
            <p:txBody>
              <a:bodyPr wrap="square" rtlCol="0">
                <a:spAutoFit/>
              </a:bodyPr>
              <a:lstStyle/>
              <a:p>
                <a:r>
                  <a:rPr lang="en-US" sz="1400" dirty="0" smtClean="0"/>
                  <a:t>50%</a:t>
                </a:r>
                <a:endParaRPr lang="en-US" sz="1400" dirty="0"/>
              </a:p>
            </p:txBody>
          </p:sp>
          <p:sp>
            <p:nvSpPr>
              <p:cNvPr id="11" name="TextBox 10"/>
              <p:cNvSpPr txBox="1"/>
              <p:nvPr/>
            </p:nvSpPr>
            <p:spPr>
              <a:xfrm>
                <a:off x="421338" y="3541060"/>
                <a:ext cx="591670" cy="307777"/>
              </a:xfrm>
              <a:prstGeom prst="rect">
                <a:avLst/>
              </a:prstGeom>
              <a:noFill/>
            </p:spPr>
            <p:txBody>
              <a:bodyPr wrap="square" rtlCol="0">
                <a:spAutoFit/>
              </a:bodyPr>
              <a:lstStyle/>
              <a:p>
                <a:r>
                  <a:rPr lang="en-US" sz="1400" dirty="0" smtClean="0"/>
                  <a:t>40%</a:t>
                </a:r>
                <a:endParaRPr lang="en-US" sz="1400" dirty="0"/>
              </a:p>
            </p:txBody>
          </p:sp>
          <p:sp>
            <p:nvSpPr>
              <p:cNvPr id="12" name="TextBox 11"/>
              <p:cNvSpPr txBox="1"/>
              <p:nvPr/>
            </p:nvSpPr>
            <p:spPr>
              <a:xfrm>
                <a:off x="421344" y="3971364"/>
                <a:ext cx="591670" cy="307777"/>
              </a:xfrm>
              <a:prstGeom prst="rect">
                <a:avLst/>
              </a:prstGeom>
              <a:noFill/>
            </p:spPr>
            <p:txBody>
              <a:bodyPr wrap="square" rtlCol="0">
                <a:spAutoFit/>
              </a:bodyPr>
              <a:lstStyle/>
              <a:p>
                <a:r>
                  <a:rPr lang="en-US" sz="1400" dirty="0" smtClean="0"/>
                  <a:t>30%</a:t>
                </a:r>
                <a:endParaRPr lang="en-US" sz="1400" dirty="0"/>
              </a:p>
            </p:txBody>
          </p:sp>
          <p:sp>
            <p:nvSpPr>
              <p:cNvPr id="13" name="TextBox 12"/>
              <p:cNvSpPr txBox="1"/>
              <p:nvPr/>
            </p:nvSpPr>
            <p:spPr>
              <a:xfrm>
                <a:off x="421342" y="4401671"/>
                <a:ext cx="591670" cy="307777"/>
              </a:xfrm>
              <a:prstGeom prst="rect">
                <a:avLst/>
              </a:prstGeom>
              <a:noFill/>
            </p:spPr>
            <p:txBody>
              <a:bodyPr wrap="square" rtlCol="0">
                <a:spAutoFit/>
              </a:bodyPr>
              <a:lstStyle/>
              <a:p>
                <a:r>
                  <a:rPr lang="en-US" sz="1400" dirty="0" smtClean="0"/>
                  <a:t>20%</a:t>
                </a:r>
                <a:endParaRPr lang="en-US" sz="1400" dirty="0"/>
              </a:p>
            </p:txBody>
          </p:sp>
          <p:sp>
            <p:nvSpPr>
              <p:cNvPr id="14" name="TextBox 13"/>
              <p:cNvSpPr txBox="1"/>
              <p:nvPr/>
            </p:nvSpPr>
            <p:spPr>
              <a:xfrm>
                <a:off x="421344" y="4831977"/>
                <a:ext cx="591670" cy="307777"/>
              </a:xfrm>
              <a:prstGeom prst="rect">
                <a:avLst/>
              </a:prstGeom>
              <a:noFill/>
            </p:spPr>
            <p:txBody>
              <a:bodyPr wrap="square" rtlCol="0">
                <a:spAutoFit/>
              </a:bodyPr>
              <a:lstStyle/>
              <a:p>
                <a:r>
                  <a:rPr lang="en-US" sz="1400" dirty="0" smtClean="0"/>
                  <a:t>10%</a:t>
                </a:r>
                <a:endParaRPr lang="en-US" sz="1400" dirty="0"/>
              </a:p>
            </p:txBody>
          </p:sp>
          <p:sp>
            <p:nvSpPr>
              <p:cNvPr id="15" name="TextBox 14"/>
              <p:cNvSpPr txBox="1"/>
              <p:nvPr/>
            </p:nvSpPr>
            <p:spPr>
              <a:xfrm>
                <a:off x="510990" y="5262283"/>
                <a:ext cx="591670" cy="307777"/>
              </a:xfrm>
              <a:prstGeom prst="rect">
                <a:avLst/>
              </a:prstGeom>
              <a:noFill/>
            </p:spPr>
            <p:txBody>
              <a:bodyPr wrap="square" rtlCol="0">
                <a:spAutoFit/>
              </a:bodyPr>
              <a:lstStyle/>
              <a:p>
                <a:r>
                  <a:rPr lang="en-US" sz="1400" dirty="0" smtClean="0"/>
                  <a:t>0%</a:t>
                </a:r>
                <a:endParaRPr lang="en-US" sz="1400" dirty="0"/>
              </a:p>
            </p:txBody>
          </p:sp>
          <p:sp>
            <p:nvSpPr>
              <p:cNvPr id="16" name="TextBox 15"/>
              <p:cNvSpPr txBox="1"/>
              <p:nvPr/>
            </p:nvSpPr>
            <p:spPr>
              <a:xfrm>
                <a:off x="421344" y="1398494"/>
                <a:ext cx="591670" cy="307777"/>
              </a:xfrm>
              <a:prstGeom prst="rect">
                <a:avLst/>
              </a:prstGeom>
              <a:noFill/>
            </p:spPr>
            <p:txBody>
              <a:bodyPr wrap="square" rtlCol="0">
                <a:spAutoFit/>
              </a:bodyPr>
              <a:lstStyle/>
              <a:p>
                <a:r>
                  <a:rPr lang="en-US" sz="1400" dirty="0"/>
                  <a:t>9</a:t>
                </a:r>
                <a:r>
                  <a:rPr lang="en-US" sz="1400" dirty="0" smtClean="0"/>
                  <a:t>0%</a:t>
                </a:r>
                <a:endParaRPr lang="en-US" sz="1400" dirty="0"/>
              </a:p>
            </p:txBody>
          </p:sp>
        </p:grpSp>
      </p:grpSp>
      <p:sp>
        <p:nvSpPr>
          <p:cNvPr id="36" name="TextBox 35"/>
          <p:cNvSpPr txBox="1"/>
          <p:nvPr/>
        </p:nvSpPr>
        <p:spPr>
          <a:xfrm>
            <a:off x="0" y="304800"/>
            <a:ext cx="5943600" cy="461665"/>
          </a:xfrm>
          <a:prstGeom prst="rect">
            <a:avLst/>
          </a:prstGeom>
          <a:solidFill>
            <a:srgbClr val="00B0F0"/>
          </a:solidFill>
        </p:spPr>
        <p:txBody>
          <a:bodyPr wrap="square" rtlCol="0">
            <a:spAutoFit/>
          </a:bodyPr>
          <a:lstStyle/>
          <a:p>
            <a:r>
              <a:rPr lang="en-US" sz="2400" b="1" dirty="0" smtClean="0">
                <a:solidFill>
                  <a:schemeClr val="bg1"/>
                </a:solidFill>
              </a:rPr>
              <a:t>Results – Bacterial Metagenome</a:t>
            </a:r>
            <a:endParaRPr lang="en-US" sz="2400" b="1" dirty="0">
              <a:solidFill>
                <a:schemeClr val="bg1"/>
              </a:solidFill>
            </a:endParaRPr>
          </a:p>
        </p:txBody>
      </p:sp>
      <p:sp>
        <p:nvSpPr>
          <p:cNvPr id="37" name="TextBox 36"/>
          <p:cNvSpPr txBox="1"/>
          <p:nvPr/>
        </p:nvSpPr>
        <p:spPr>
          <a:xfrm>
            <a:off x="331215" y="924885"/>
            <a:ext cx="4710546"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Family/Species Level Classification</a:t>
            </a:r>
            <a:endParaRPr lang="en-US" dirty="0">
              <a:latin typeface="Arial" panose="020B0604020202020204" pitchFamily="34" charset="0"/>
              <a:cs typeface="Arial" panose="020B0604020202020204" pitchFamily="34" charset="0"/>
            </a:endParaRPr>
          </a:p>
        </p:txBody>
      </p:sp>
      <p:sp>
        <p:nvSpPr>
          <p:cNvPr id="39" name="TextBox 38"/>
          <p:cNvSpPr txBox="1"/>
          <p:nvPr/>
        </p:nvSpPr>
        <p:spPr>
          <a:xfrm>
            <a:off x="730962" y="5764827"/>
            <a:ext cx="1301044" cy="523220"/>
          </a:xfrm>
          <a:prstGeom prst="rect">
            <a:avLst/>
          </a:prstGeom>
          <a:noFill/>
        </p:spPr>
        <p:txBody>
          <a:bodyPr wrap="square" rtlCol="0">
            <a:spAutoFit/>
          </a:bodyPr>
          <a:lstStyle/>
          <a:p>
            <a:pPr algn="ctr"/>
            <a:r>
              <a:rPr lang="en-US" sz="1400" b="1" dirty="0" smtClean="0"/>
              <a:t>Feed every day</a:t>
            </a:r>
          </a:p>
          <a:p>
            <a:pPr algn="ctr"/>
            <a:r>
              <a:rPr lang="en-US" sz="1400" b="1" dirty="0" smtClean="0"/>
              <a:t>Fertilization</a:t>
            </a:r>
            <a:endParaRPr lang="en-US" sz="1400" b="1" dirty="0"/>
          </a:p>
        </p:txBody>
      </p:sp>
      <p:sp>
        <p:nvSpPr>
          <p:cNvPr id="40" name="TextBox 39"/>
          <p:cNvSpPr txBox="1"/>
          <p:nvPr/>
        </p:nvSpPr>
        <p:spPr>
          <a:xfrm>
            <a:off x="1952061" y="5764826"/>
            <a:ext cx="1156449" cy="738664"/>
          </a:xfrm>
          <a:prstGeom prst="rect">
            <a:avLst/>
          </a:prstGeom>
          <a:noFill/>
        </p:spPr>
        <p:txBody>
          <a:bodyPr wrap="square" rtlCol="0">
            <a:spAutoFit/>
          </a:bodyPr>
          <a:lstStyle/>
          <a:p>
            <a:pPr algn="ctr"/>
            <a:r>
              <a:rPr lang="en-US" sz="1400" b="1" dirty="0" smtClean="0"/>
              <a:t>Feed every other day</a:t>
            </a:r>
          </a:p>
          <a:p>
            <a:pPr algn="ctr"/>
            <a:r>
              <a:rPr lang="en-US" sz="1400" b="1" dirty="0" smtClean="0"/>
              <a:t>Fertilization</a:t>
            </a:r>
            <a:endParaRPr lang="en-US" sz="1400" b="1" dirty="0"/>
          </a:p>
        </p:txBody>
      </p:sp>
      <p:sp>
        <p:nvSpPr>
          <p:cNvPr id="41" name="TextBox 40"/>
          <p:cNvSpPr txBox="1"/>
          <p:nvPr/>
        </p:nvSpPr>
        <p:spPr>
          <a:xfrm>
            <a:off x="3117473" y="5764827"/>
            <a:ext cx="1156449" cy="738664"/>
          </a:xfrm>
          <a:prstGeom prst="rect">
            <a:avLst/>
          </a:prstGeom>
          <a:noFill/>
        </p:spPr>
        <p:txBody>
          <a:bodyPr wrap="square" rtlCol="0">
            <a:spAutoFit/>
          </a:bodyPr>
          <a:lstStyle/>
          <a:p>
            <a:pPr algn="ctr"/>
            <a:r>
              <a:rPr lang="en-US" sz="1400" b="1" dirty="0" smtClean="0"/>
              <a:t>Feed every third day</a:t>
            </a:r>
          </a:p>
          <a:p>
            <a:pPr algn="ctr"/>
            <a:r>
              <a:rPr lang="en-US" sz="1400" b="1" dirty="0" smtClean="0"/>
              <a:t>Fertilization</a:t>
            </a:r>
            <a:endParaRPr lang="en-US" sz="1400" b="1" dirty="0"/>
          </a:p>
        </p:txBody>
      </p:sp>
      <p:sp>
        <p:nvSpPr>
          <p:cNvPr id="42" name="TextBox 41"/>
          <p:cNvSpPr txBox="1"/>
          <p:nvPr/>
        </p:nvSpPr>
        <p:spPr>
          <a:xfrm>
            <a:off x="4273919" y="5774063"/>
            <a:ext cx="1156449" cy="523220"/>
          </a:xfrm>
          <a:prstGeom prst="rect">
            <a:avLst/>
          </a:prstGeom>
          <a:noFill/>
        </p:spPr>
        <p:txBody>
          <a:bodyPr wrap="square" rtlCol="0">
            <a:spAutoFit/>
          </a:bodyPr>
          <a:lstStyle/>
          <a:p>
            <a:pPr algn="ctr"/>
            <a:r>
              <a:rPr lang="en-US" sz="1400" b="1" dirty="0" smtClean="0"/>
              <a:t>No feed</a:t>
            </a:r>
          </a:p>
          <a:p>
            <a:pPr algn="ctr"/>
            <a:r>
              <a:rPr lang="en-US" sz="1400" b="1" dirty="0" smtClean="0"/>
              <a:t>Fertilization</a:t>
            </a:r>
            <a:endParaRPr lang="en-US" sz="1400" b="1" dirty="0"/>
          </a:p>
        </p:txBody>
      </p:sp>
      <p:sp>
        <p:nvSpPr>
          <p:cNvPr id="43" name="TextBox 42"/>
          <p:cNvSpPr txBox="1"/>
          <p:nvPr/>
        </p:nvSpPr>
        <p:spPr>
          <a:xfrm>
            <a:off x="5365170" y="5764827"/>
            <a:ext cx="1319354" cy="523220"/>
          </a:xfrm>
          <a:prstGeom prst="rect">
            <a:avLst/>
          </a:prstGeom>
          <a:noFill/>
        </p:spPr>
        <p:txBody>
          <a:bodyPr wrap="square" rtlCol="0">
            <a:spAutoFit/>
          </a:bodyPr>
          <a:lstStyle/>
          <a:p>
            <a:pPr algn="ctr"/>
            <a:r>
              <a:rPr lang="en-US" sz="1400" b="1" dirty="0" smtClean="0"/>
              <a:t>Feed every day No Fertilization</a:t>
            </a:r>
            <a:endParaRPr lang="en-US" sz="1400" b="1" dirty="0"/>
          </a:p>
        </p:txBody>
      </p:sp>
      <p:sp>
        <p:nvSpPr>
          <p:cNvPr id="23" name="Rectangle 22"/>
          <p:cNvSpPr/>
          <p:nvPr/>
        </p:nvSpPr>
        <p:spPr>
          <a:xfrm>
            <a:off x="967702" y="2883597"/>
            <a:ext cx="830677"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62.5%</a:t>
            </a:r>
            <a:endParaRPr lang="en-US" sz="2000" b="1" dirty="0">
              <a:solidFill>
                <a:schemeClr val="bg1"/>
              </a:solidFill>
              <a:effectLst>
                <a:outerShdw blurRad="38100" dist="38100" dir="2700000" algn="tl">
                  <a:srgbClr val="000000">
                    <a:alpha val="43137"/>
                  </a:srgbClr>
                </a:outerShdw>
              </a:effectLst>
            </a:endParaRPr>
          </a:p>
        </p:txBody>
      </p:sp>
      <p:sp>
        <p:nvSpPr>
          <p:cNvPr id="28" name="Rectangle 27"/>
          <p:cNvSpPr/>
          <p:nvPr/>
        </p:nvSpPr>
        <p:spPr>
          <a:xfrm>
            <a:off x="2151961" y="2925470"/>
            <a:ext cx="830677"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72.5%</a:t>
            </a:r>
            <a:endParaRPr lang="en-US" sz="2000" b="1" dirty="0">
              <a:solidFill>
                <a:schemeClr val="bg1"/>
              </a:solidFill>
              <a:effectLst>
                <a:outerShdw blurRad="38100" dist="38100" dir="2700000" algn="tl">
                  <a:srgbClr val="000000">
                    <a:alpha val="43137"/>
                  </a:srgbClr>
                </a:outerShdw>
              </a:effectLst>
            </a:endParaRPr>
          </a:p>
        </p:txBody>
      </p:sp>
      <p:sp>
        <p:nvSpPr>
          <p:cNvPr id="29" name="Rectangle 28"/>
          <p:cNvSpPr/>
          <p:nvPr/>
        </p:nvSpPr>
        <p:spPr>
          <a:xfrm>
            <a:off x="3280358" y="3160922"/>
            <a:ext cx="830677"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84.4%</a:t>
            </a:r>
            <a:endParaRPr lang="en-US" sz="2000" b="1" dirty="0">
              <a:solidFill>
                <a:schemeClr val="bg1"/>
              </a:solidFill>
              <a:effectLst>
                <a:outerShdw blurRad="38100" dist="38100" dir="2700000" algn="tl">
                  <a:srgbClr val="000000">
                    <a:alpha val="43137"/>
                  </a:srgbClr>
                </a:outerShdw>
              </a:effectLst>
            </a:endParaRPr>
          </a:p>
        </p:txBody>
      </p:sp>
      <p:sp>
        <p:nvSpPr>
          <p:cNvPr id="44" name="Rectangle 43"/>
          <p:cNvSpPr/>
          <p:nvPr/>
        </p:nvSpPr>
        <p:spPr>
          <a:xfrm>
            <a:off x="4424795" y="3160922"/>
            <a:ext cx="830677"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72.0%</a:t>
            </a:r>
            <a:endParaRPr lang="en-US" sz="2000" b="1" dirty="0">
              <a:solidFill>
                <a:schemeClr val="bg1"/>
              </a:solidFill>
              <a:effectLst>
                <a:outerShdw blurRad="38100" dist="38100" dir="2700000" algn="tl">
                  <a:srgbClr val="000000">
                    <a:alpha val="43137"/>
                  </a:srgbClr>
                </a:outerShdw>
              </a:effectLst>
            </a:endParaRPr>
          </a:p>
        </p:txBody>
      </p:sp>
      <p:sp>
        <p:nvSpPr>
          <p:cNvPr id="45" name="Rectangle 44"/>
          <p:cNvSpPr/>
          <p:nvPr/>
        </p:nvSpPr>
        <p:spPr>
          <a:xfrm>
            <a:off x="5578199" y="3440380"/>
            <a:ext cx="830677"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90.8%</a:t>
            </a:r>
            <a:endParaRPr lang="en-US" sz="2000" b="1" dirty="0">
              <a:solidFill>
                <a:schemeClr val="bg1"/>
              </a:solidFill>
              <a:effectLst>
                <a:outerShdw blurRad="38100" dist="38100" dir="2700000" algn="tl">
                  <a:srgbClr val="000000">
                    <a:alpha val="43137"/>
                  </a:srgbClr>
                </a:outerShdw>
              </a:effectLst>
            </a:endParaRPr>
          </a:p>
        </p:txBody>
      </p:sp>
      <p:sp>
        <p:nvSpPr>
          <p:cNvPr id="38" name="TextBox 37"/>
          <p:cNvSpPr txBox="1"/>
          <p:nvPr/>
        </p:nvSpPr>
        <p:spPr>
          <a:xfrm>
            <a:off x="6686691" y="1415825"/>
            <a:ext cx="1986476" cy="307777"/>
          </a:xfrm>
          <a:prstGeom prst="rect">
            <a:avLst/>
          </a:prstGeom>
          <a:noFill/>
        </p:spPr>
        <p:txBody>
          <a:bodyPr wrap="square" rtlCol="0">
            <a:spAutoFit/>
          </a:bodyPr>
          <a:lstStyle/>
          <a:p>
            <a:r>
              <a:rPr lang="en-US" sz="1400" b="1" dirty="0" err="1" smtClean="0"/>
              <a:t>Fusobacteria</a:t>
            </a:r>
            <a:endParaRPr lang="en-US" sz="1400" b="1" dirty="0"/>
          </a:p>
        </p:txBody>
      </p:sp>
      <p:sp>
        <p:nvSpPr>
          <p:cNvPr id="46" name="TextBox 45"/>
          <p:cNvSpPr txBox="1"/>
          <p:nvPr/>
        </p:nvSpPr>
        <p:spPr>
          <a:xfrm>
            <a:off x="6669759" y="2127026"/>
            <a:ext cx="1322776" cy="307777"/>
          </a:xfrm>
          <a:prstGeom prst="rect">
            <a:avLst/>
          </a:prstGeom>
          <a:noFill/>
        </p:spPr>
        <p:txBody>
          <a:bodyPr wrap="square" rtlCol="0">
            <a:spAutoFit/>
          </a:bodyPr>
          <a:lstStyle/>
          <a:p>
            <a:r>
              <a:rPr lang="en-US" sz="1400" b="1" dirty="0" err="1" smtClean="0"/>
              <a:t>Firmicutes</a:t>
            </a:r>
            <a:endParaRPr lang="en-US" sz="1400" b="1" dirty="0"/>
          </a:p>
        </p:txBody>
      </p:sp>
    </p:spTree>
    <p:extLst>
      <p:ext uri="{BB962C8B-B14F-4D97-AF65-F5344CB8AC3E}">
        <p14:creationId xmlns:p14="http://schemas.microsoft.com/office/powerpoint/2010/main" val="21326437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3022" y="1135150"/>
            <a:ext cx="8998682" cy="5578116"/>
            <a:chOff x="383062" y="1043710"/>
            <a:chExt cx="8998682" cy="5578116"/>
          </a:xfrm>
        </p:grpSpPr>
        <p:grpSp>
          <p:nvGrpSpPr>
            <p:cNvPr id="4" name="Group 3"/>
            <p:cNvGrpSpPr/>
            <p:nvPr/>
          </p:nvGrpSpPr>
          <p:grpSpPr>
            <a:xfrm>
              <a:off x="383062" y="1043710"/>
              <a:ext cx="8998682" cy="5578116"/>
              <a:chOff x="197217" y="51714"/>
              <a:chExt cx="8998682" cy="5578116"/>
            </a:xfrm>
          </p:grpSpPr>
          <p:sp>
            <p:nvSpPr>
              <p:cNvPr id="7" name="Rectangle 6"/>
              <p:cNvSpPr/>
              <p:nvPr/>
            </p:nvSpPr>
            <p:spPr>
              <a:xfrm>
                <a:off x="197217" y="51714"/>
                <a:ext cx="8980394" cy="5578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6581895" y="744077"/>
                <a:ext cx="2614004" cy="1692650"/>
                <a:chOff x="6581895" y="744077"/>
                <a:chExt cx="2614004" cy="1692650"/>
              </a:xfrm>
            </p:grpSpPr>
            <p:sp>
              <p:nvSpPr>
                <p:cNvPr id="21" name="TextBox 20"/>
                <p:cNvSpPr txBox="1"/>
                <p:nvPr/>
              </p:nvSpPr>
              <p:spPr>
                <a:xfrm>
                  <a:off x="6846650" y="744077"/>
                  <a:ext cx="2312674" cy="584775"/>
                </a:xfrm>
                <a:prstGeom prst="rect">
                  <a:avLst/>
                </a:prstGeom>
                <a:noFill/>
              </p:spPr>
              <p:txBody>
                <a:bodyPr wrap="square" rtlCol="0">
                  <a:spAutoFit/>
                </a:bodyPr>
                <a:lstStyle/>
                <a:p>
                  <a:r>
                    <a:rPr lang="en-US" sz="1600" dirty="0" smtClean="0"/>
                    <a:t>Metabolism of Cofactors and Vitamins</a:t>
                  </a:r>
                  <a:endParaRPr lang="en-US" sz="1600" dirty="0"/>
                </a:p>
              </p:txBody>
            </p:sp>
            <p:sp>
              <p:nvSpPr>
                <p:cNvPr id="22" name="TextBox 21"/>
                <p:cNvSpPr txBox="1"/>
                <p:nvPr/>
              </p:nvSpPr>
              <p:spPr>
                <a:xfrm>
                  <a:off x="6846647" y="1269051"/>
                  <a:ext cx="2138940" cy="338554"/>
                </a:xfrm>
                <a:prstGeom prst="rect">
                  <a:avLst/>
                </a:prstGeom>
                <a:noFill/>
              </p:spPr>
              <p:txBody>
                <a:bodyPr wrap="square" rtlCol="0">
                  <a:spAutoFit/>
                </a:bodyPr>
                <a:lstStyle/>
                <a:p>
                  <a:r>
                    <a:rPr lang="en-US" sz="1600" dirty="0" smtClean="0"/>
                    <a:t>Energy Metabolism</a:t>
                  </a:r>
                  <a:endParaRPr lang="en-US" sz="1600" dirty="0"/>
                </a:p>
              </p:txBody>
            </p:sp>
            <p:sp>
              <p:nvSpPr>
                <p:cNvPr id="23" name="TextBox 22"/>
                <p:cNvSpPr txBox="1"/>
                <p:nvPr/>
              </p:nvSpPr>
              <p:spPr>
                <a:xfrm>
                  <a:off x="6846647" y="1831017"/>
                  <a:ext cx="2349252" cy="338554"/>
                </a:xfrm>
                <a:prstGeom prst="rect">
                  <a:avLst/>
                </a:prstGeom>
                <a:noFill/>
              </p:spPr>
              <p:txBody>
                <a:bodyPr wrap="square" rtlCol="0">
                  <a:spAutoFit/>
                </a:bodyPr>
                <a:lstStyle/>
                <a:p>
                  <a:r>
                    <a:rPr lang="en-US" sz="1600" dirty="0" smtClean="0"/>
                    <a:t>Amino acid Metabolism</a:t>
                  </a:r>
                  <a:endParaRPr lang="en-US" sz="1600" dirty="0"/>
                </a:p>
              </p:txBody>
            </p:sp>
            <p:sp>
              <p:nvSpPr>
                <p:cNvPr id="24" name="TextBox 23"/>
                <p:cNvSpPr txBox="1"/>
                <p:nvPr/>
              </p:nvSpPr>
              <p:spPr>
                <a:xfrm>
                  <a:off x="6846649" y="2098173"/>
                  <a:ext cx="2303529" cy="338554"/>
                </a:xfrm>
                <a:prstGeom prst="rect">
                  <a:avLst/>
                </a:prstGeom>
                <a:noFill/>
              </p:spPr>
              <p:txBody>
                <a:bodyPr wrap="square" rtlCol="0">
                  <a:spAutoFit/>
                </a:bodyPr>
                <a:lstStyle/>
                <a:p>
                  <a:r>
                    <a:rPr lang="en-US" sz="1600" dirty="0" smtClean="0"/>
                    <a:t>Membrane Transport</a:t>
                  </a:r>
                  <a:endParaRPr lang="en-US" sz="1600" dirty="0"/>
                </a:p>
              </p:txBody>
            </p:sp>
            <p:sp>
              <p:nvSpPr>
                <p:cNvPr id="25" name="Rectangle 24"/>
                <p:cNvSpPr/>
                <p:nvPr/>
              </p:nvSpPr>
              <p:spPr>
                <a:xfrm>
                  <a:off x="6582074" y="836695"/>
                  <a:ext cx="302369" cy="232288"/>
                </a:xfrm>
                <a:prstGeom prst="rect">
                  <a:avLst/>
                </a:prstGeom>
                <a:solidFill>
                  <a:srgbClr val="8CC1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584869" y="1343010"/>
                  <a:ext cx="302369" cy="232288"/>
                </a:xfrm>
                <a:prstGeom prst="rect">
                  <a:avLst/>
                </a:prstGeom>
                <a:solidFill>
                  <a:srgbClr val="F19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6581895" y="1898551"/>
                  <a:ext cx="302369" cy="232288"/>
                </a:xfrm>
                <a:prstGeom prst="rect">
                  <a:avLst/>
                </a:prstGeom>
                <a:solidFill>
                  <a:srgbClr val="264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581895" y="2176816"/>
                  <a:ext cx="302369" cy="23228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97224" y="342655"/>
                <a:ext cx="770965" cy="4592906"/>
                <a:chOff x="331695" y="781926"/>
                <a:chExt cx="770965" cy="4592906"/>
              </a:xfrm>
            </p:grpSpPr>
            <p:sp>
              <p:nvSpPr>
                <p:cNvPr id="10" name="TextBox 9"/>
                <p:cNvSpPr txBox="1"/>
                <p:nvPr/>
              </p:nvSpPr>
              <p:spPr>
                <a:xfrm>
                  <a:off x="331695" y="781926"/>
                  <a:ext cx="591670" cy="307777"/>
                </a:xfrm>
                <a:prstGeom prst="rect">
                  <a:avLst/>
                </a:prstGeom>
                <a:noFill/>
              </p:spPr>
              <p:txBody>
                <a:bodyPr wrap="square" rtlCol="0">
                  <a:spAutoFit/>
                </a:bodyPr>
                <a:lstStyle/>
                <a:p>
                  <a:r>
                    <a:rPr lang="en-US" sz="1400" dirty="0" smtClean="0"/>
                    <a:t>100%</a:t>
                  </a:r>
                  <a:endParaRPr lang="en-US" sz="1400" dirty="0"/>
                </a:p>
              </p:txBody>
            </p:sp>
            <p:sp>
              <p:nvSpPr>
                <p:cNvPr id="11" name="TextBox 10"/>
                <p:cNvSpPr txBox="1"/>
                <p:nvPr/>
              </p:nvSpPr>
              <p:spPr>
                <a:xfrm>
                  <a:off x="430309" y="1642537"/>
                  <a:ext cx="591670" cy="307777"/>
                </a:xfrm>
                <a:prstGeom prst="rect">
                  <a:avLst/>
                </a:prstGeom>
                <a:noFill/>
              </p:spPr>
              <p:txBody>
                <a:bodyPr wrap="square" rtlCol="0">
                  <a:spAutoFit/>
                </a:bodyPr>
                <a:lstStyle/>
                <a:p>
                  <a:r>
                    <a:rPr lang="en-US" sz="1400" dirty="0" smtClean="0"/>
                    <a:t>80%</a:t>
                  </a:r>
                  <a:endParaRPr lang="en-US" sz="1400" dirty="0"/>
                </a:p>
              </p:txBody>
            </p:sp>
            <p:sp>
              <p:nvSpPr>
                <p:cNvPr id="12" name="TextBox 11"/>
                <p:cNvSpPr txBox="1"/>
                <p:nvPr/>
              </p:nvSpPr>
              <p:spPr>
                <a:xfrm>
                  <a:off x="421344" y="2072843"/>
                  <a:ext cx="591670" cy="307777"/>
                </a:xfrm>
                <a:prstGeom prst="rect">
                  <a:avLst/>
                </a:prstGeom>
                <a:noFill/>
              </p:spPr>
              <p:txBody>
                <a:bodyPr wrap="square" rtlCol="0">
                  <a:spAutoFit/>
                </a:bodyPr>
                <a:lstStyle/>
                <a:p>
                  <a:r>
                    <a:rPr lang="en-US" sz="1400" dirty="0" smtClean="0"/>
                    <a:t>70%</a:t>
                  </a:r>
                  <a:endParaRPr lang="en-US" sz="1400" dirty="0"/>
                </a:p>
              </p:txBody>
            </p:sp>
            <p:sp>
              <p:nvSpPr>
                <p:cNvPr id="13" name="TextBox 12"/>
                <p:cNvSpPr txBox="1"/>
                <p:nvPr/>
              </p:nvSpPr>
              <p:spPr>
                <a:xfrm>
                  <a:off x="421344" y="2503149"/>
                  <a:ext cx="591670" cy="307777"/>
                </a:xfrm>
                <a:prstGeom prst="rect">
                  <a:avLst/>
                </a:prstGeom>
                <a:noFill/>
              </p:spPr>
              <p:txBody>
                <a:bodyPr wrap="square" rtlCol="0">
                  <a:spAutoFit/>
                </a:bodyPr>
                <a:lstStyle/>
                <a:p>
                  <a:r>
                    <a:rPr lang="en-US" sz="1400" dirty="0" smtClean="0"/>
                    <a:t>60%</a:t>
                  </a:r>
                  <a:endParaRPr lang="en-US" sz="1400" dirty="0"/>
                </a:p>
              </p:txBody>
            </p:sp>
            <p:sp>
              <p:nvSpPr>
                <p:cNvPr id="14" name="TextBox 13"/>
                <p:cNvSpPr txBox="1"/>
                <p:nvPr/>
              </p:nvSpPr>
              <p:spPr>
                <a:xfrm>
                  <a:off x="421344" y="2924490"/>
                  <a:ext cx="591670" cy="307777"/>
                </a:xfrm>
                <a:prstGeom prst="rect">
                  <a:avLst/>
                </a:prstGeom>
                <a:noFill/>
              </p:spPr>
              <p:txBody>
                <a:bodyPr wrap="square" rtlCol="0">
                  <a:spAutoFit/>
                </a:bodyPr>
                <a:lstStyle/>
                <a:p>
                  <a:r>
                    <a:rPr lang="en-US" sz="1400" dirty="0" smtClean="0"/>
                    <a:t>50%</a:t>
                  </a:r>
                  <a:endParaRPr lang="en-US" sz="1400" dirty="0"/>
                </a:p>
              </p:txBody>
            </p:sp>
            <p:sp>
              <p:nvSpPr>
                <p:cNvPr id="15" name="TextBox 14"/>
                <p:cNvSpPr txBox="1"/>
                <p:nvPr/>
              </p:nvSpPr>
              <p:spPr>
                <a:xfrm>
                  <a:off x="421338" y="3354797"/>
                  <a:ext cx="591670" cy="307777"/>
                </a:xfrm>
                <a:prstGeom prst="rect">
                  <a:avLst/>
                </a:prstGeom>
                <a:noFill/>
              </p:spPr>
              <p:txBody>
                <a:bodyPr wrap="square" rtlCol="0">
                  <a:spAutoFit/>
                </a:bodyPr>
                <a:lstStyle/>
                <a:p>
                  <a:r>
                    <a:rPr lang="en-US" sz="1400" dirty="0" smtClean="0"/>
                    <a:t>40%</a:t>
                  </a:r>
                  <a:endParaRPr lang="en-US" sz="1400" dirty="0"/>
                </a:p>
              </p:txBody>
            </p:sp>
            <p:sp>
              <p:nvSpPr>
                <p:cNvPr id="16" name="TextBox 15"/>
                <p:cNvSpPr txBox="1"/>
                <p:nvPr/>
              </p:nvSpPr>
              <p:spPr>
                <a:xfrm>
                  <a:off x="421344" y="3785101"/>
                  <a:ext cx="591670" cy="307777"/>
                </a:xfrm>
                <a:prstGeom prst="rect">
                  <a:avLst/>
                </a:prstGeom>
                <a:noFill/>
              </p:spPr>
              <p:txBody>
                <a:bodyPr wrap="square" rtlCol="0">
                  <a:spAutoFit/>
                </a:bodyPr>
                <a:lstStyle/>
                <a:p>
                  <a:r>
                    <a:rPr lang="en-US" sz="1400" dirty="0" smtClean="0"/>
                    <a:t>30%</a:t>
                  </a:r>
                  <a:endParaRPr lang="en-US" sz="1400" dirty="0"/>
                </a:p>
              </p:txBody>
            </p:sp>
            <p:sp>
              <p:nvSpPr>
                <p:cNvPr id="17" name="TextBox 16"/>
                <p:cNvSpPr txBox="1"/>
                <p:nvPr/>
              </p:nvSpPr>
              <p:spPr>
                <a:xfrm>
                  <a:off x="421342" y="4215408"/>
                  <a:ext cx="591670" cy="307777"/>
                </a:xfrm>
                <a:prstGeom prst="rect">
                  <a:avLst/>
                </a:prstGeom>
                <a:noFill/>
              </p:spPr>
              <p:txBody>
                <a:bodyPr wrap="square" rtlCol="0">
                  <a:spAutoFit/>
                </a:bodyPr>
                <a:lstStyle/>
                <a:p>
                  <a:r>
                    <a:rPr lang="en-US" sz="1400" dirty="0" smtClean="0"/>
                    <a:t>20%</a:t>
                  </a:r>
                  <a:endParaRPr lang="en-US" sz="1400" dirty="0"/>
                </a:p>
              </p:txBody>
            </p:sp>
            <p:sp>
              <p:nvSpPr>
                <p:cNvPr id="18" name="TextBox 17"/>
                <p:cNvSpPr txBox="1"/>
                <p:nvPr/>
              </p:nvSpPr>
              <p:spPr>
                <a:xfrm>
                  <a:off x="421344" y="4645714"/>
                  <a:ext cx="591670" cy="307777"/>
                </a:xfrm>
                <a:prstGeom prst="rect">
                  <a:avLst/>
                </a:prstGeom>
                <a:noFill/>
              </p:spPr>
              <p:txBody>
                <a:bodyPr wrap="square" rtlCol="0">
                  <a:spAutoFit/>
                </a:bodyPr>
                <a:lstStyle/>
                <a:p>
                  <a:r>
                    <a:rPr lang="en-US" sz="1400" dirty="0" smtClean="0"/>
                    <a:t>10%</a:t>
                  </a:r>
                  <a:endParaRPr lang="en-US" sz="1400" dirty="0"/>
                </a:p>
              </p:txBody>
            </p:sp>
            <p:sp>
              <p:nvSpPr>
                <p:cNvPr id="19" name="TextBox 18"/>
                <p:cNvSpPr txBox="1"/>
                <p:nvPr/>
              </p:nvSpPr>
              <p:spPr>
                <a:xfrm>
                  <a:off x="510990" y="5067055"/>
                  <a:ext cx="591670" cy="307777"/>
                </a:xfrm>
                <a:prstGeom prst="rect">
                  <a:avLst/>
                </a:prstGeom>
                <a:noFill/>
              </p:spPr>
              <p:txBody>
                <a:bodyPr wrap="square" rtlCol="0">
                  <a:spAutoFit/>
                </a:bodyPr>
                <a:lstStyle/>
                <a:p>
                  <a:r>
                    <a:rPr lang="en-US" sz="1400" dirty="0" smtClean="0"/>
                    <a:t>0%</a:t>
                  </a:r>
                  <a:endParaRPr lang="en-US" sz="1400" dirty="0"/>
                </a:p>
              </p:txBody>
            </p:sp>
            <p:sp>
              <p:nvSpPr>
                <p:cNvPr id="20" name="TextBox 19"/>
                <p:cNvSpPr txBox="1"/>
                <p:nvPr/>
              </p:nvSpPr>
              <p:spPr>
                <a:xfrm>
                  <a:off x="421344" y="1212231"/>
                  <a:ext cx="591670" cy="307777"/>
                </a:xfrm>
                <a:prstGeom prst="rect">
                  <a:avLst/>
                </a:prstGeom>
                <a:noFill/>
              </p:spPr>
              <p:txBody>
                <a:bodyPr wrap="square" rtlCol="0">
                  <a:spAutoFit/>
                </a:bodyPr>
                <a:lstStyle/>
                <a:p>
                  <a:r>
                    <a:rPr lang="en-US" sz="1400" dirty="0"/>
                    <a:t>9</a:t>
                  </a:r>
                  <a:r>
                    <a:rPr lang="en-US" sz="1400" dirty="0" smtClean="0"/>
                    <a:t>0%</a:t>
                  </a:r>
                  <a:endParaRPr lang="en-US" sz="1400" dirty="0"/>
                </a:p>
              </p:txBody>
            </p:sp>
          </p:grpSp>
        </p:grpSp>
        <p:sp>
          <p:nvSpPr>
            <p:cNvPr id="5" name="TextBox 4"/>
            <p:cNvSpPr txBox="1"/>
            <p:nvPr/>
          </p:nvSpPr>
          <p:spPr>
            <a:xfrm>
              <a:off x="7032028" y="2550262"/>
              <a:ext cx="2349716" cy="338554"/>
            </a:xfrm>
            <a:prstGeom prst="rect">
              <a:avLst/>
            </a:prstGeom>
            <a:noFill/>
          </p:spPr>
          <p:txBody>
            <a:bodyPr wrap="square" rtlCol="0">
              <a:spAutoFit/>
            </a:bodyPr>
            <a:lstStyle/>
            <a:p>
              <a:r>
                <a:rPr lang="en-US" sz="1600" dirty="0" smtClean="0"/>
                <a:t>Carbohydrate Metabolism</a:t>
              </a:r>
              <a:endParaRPr lang="en-US" sz="1600" dirty="0"/>
            </a:p>
          </p:txBody>
        </p:sp>
        <p:sp>
          <p:nvSpPr>
            <p:cNvPr id="6" name="Rectangle 5"/>
            <p:cNvSpPr/>
            <p:nvPr/>
          </p:nvSpPr>
          <p:spPr>
            <a:xfrm>
              <a:off x="6770248" y="2615983"/>
              <a:ext cx="302369" cy="232288"/>
            </a:xfrm>
            <a:prstGeom prst="rect">
              <a:avLst/>
            </a:prstGeom>
            <a:solidFill>
              <a:srgbClr val="7CA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p:cNvSpPr txBox="1"/>
          <p:nvPr/>
        </p:nvSpPr>
        <p:spPr>
          <a:xfrm>
            <a:off x="512426" y="5791519"/>
            <a:ext cx="1301044" cy="523220"/>
          </a:xfrm>
          <a:prstGeom prst="rect">
            <a:avLst/>
          </a:prstGeom>
          <a:noFill/>
        </p:spPr>
        <p:txBody>
          <a:bodyPr wrap="square" rtlCol="0">
            <a:spAutoFit/>
          </a:bodyPr>
          <a:lstStyle/>
          <a:p>
            <a:pPr algn="ctr"/>
            <a:r>
              <a:rPr lang="en-US" sz="1400" b="1" dirty="0" smtClean="0"/>
              <a:t>Feed every day</a:t>
            </a:r>
          </a:p>
          <a:p>
            <a:pPr algn="ctr"/>
            <a:r>
              <a:rPr lang="en-US" sz="1400" b="1" dirty="0" smtClean="0"/>
              <a:t>Fertilization</a:t>
            </a:r>
            <a:endParaRPr lang="en-US" sz="1400" b="1" dirty="0"/>
          </a:p>
        </p:txBody>
      </p:sp>
      <p:sp>
        <p:nvSpPr>
          <p:cNvPr id="30" name="TextBox 29"/>
          <p:cNvSpPr txBox="1"/>
          <p:nvPr/>
        </p:nvSpPr>
        <p:spPr>
          <a:xfrm>
            <a:off x="1733525" y="5791518"/>
            <a:ext cx="1156449" cy="738664"/>
          </a:xfrm>
          <a:prstGeom prst="rect">
            <a:avLst/>
          </a:prstGeom>
          <a:noFill/>
        </p:spPr>
        <p:txBody>
          <a:bodyPr wrap="square" rtlCol="0">
            <a:spAutoFit/>
          </a:bodyPr>
          <a:lstStyle/>
          <a:p>
            <a:pPr algn="ctr"/>
            <a:r>
              <a:rPr lang="en-US" sz="1400" b="1" dirty="0" smtClean="0"/>
              <a:t>Feed every other day</a:t>
            </a:r>
          </a:p>
          <a:p>
            <a:pPr algn="ctr"/>
            <a:r>
              <a:rPr lang="en-US" sz="1400" b="1" dirty="0" smtClean="0"/>
              <a:t>Fertilization</a:t>
            </a:r>
            <a:endParaRPr lang="en-US" sz="1400" b="1" dirty="0"/>
          </a:p>
        </p:txBody>
      </p:sp>
      <p:sp>
        <p:nvSpPr>
          <p:cNvPr id="31" name="TextBox 30"/>
          <p:cNvSpPr txBox="1"/>
          <p:nvPr/>
        </p:nvSpPr>
        <p:spPr>
          <a:xfrm>
            <a:off x="2898937" y="5791519"/>
            <a:ext cx="1156449" cy="738664"/>
          </a:xfrm>
          <a:prstGeom prst="rect">
            <a:avLst/>
          </a:prstGeom>
          <a:noFill/>
        </p:spPr>
        <p:txBody>
          <a:bodyPr wrap="square" rtlCol="0">
            <a:spAutoFit/>
          </a:bodyPr>
          <a:lstStyle/>
          <a:p>
            <a:pPr algn="ctr"/>
            <a:r>
              <a:rPr lang="en-US" sz="1400" b="1" dirty="0" smtClean="0"/>
              <a:t>Feed every third day</a:t>
            </a:r>
          </a:p>
          <a:p>
            <a:pPr algn="ctr"/>
            <a:r>
              <a:rPr lang="en-US" sz="1400" b="1" dirty="0" smtClean="0"/>
              <a:t>Fertilization</a:t>
            </a:r>
            <a:endParaRPr lang="en-US" sz="1400" b="1" dirty="0"/>
          </a:p>
        </p:txBody>
      </p:sp>
      <p:sp>
        <p:nvSpPr>
          <p:cNvPr id="32" name="TextBox 31"/>
          <p:cNvSpPr txBox="1"/>
          <p:nvPr/>
        </p:nvSpPr>
        <p:spPr>
          <a:xfrm>
            <a:off x="4055383" y="5800755"/>
            <a:ext cx="1156449" cy="523220"/>
          </a:xfrm>
          <a:prstGeom prst="rect">
            <a:avLst/>
          </a:prstGeom>
          <a:noFill/>
        </p:spPr>
        <p:txBody>
          <a:bodyPr wrap="square" rtlCol="0">
            <a:spAutoFit/>
          </a:bodyPr>
          <a:lstStyle/>
          <a:p>
            <a:pPr algn="ctr"/>
            <a:r>
              <a:rPr lang="en-US" sz="1400" b="1" dirty="0" smtClean="0"/>
              <a:t>No feed</a:t>
            </a:r>
          </a:p>
          <a:p>
            <a:pPr algn="ctr"/>
            <a:r>
              <a:rPr lang="en-US" sz="1400" b="1" dirty="0" smtClean="0"/>
              <a:t>Fertilization</a:t>
            </a:r>
            <a:endParaRPr lang="en-US" sz="1400" b="1" dirty="0"/>
          </a:p>
        </p:txBody>
      </p:sp>
      <p:sp>
        <p:nvSpPr>
          <p:cNvPr id="33" name="TextBox 32"/>
          <p:cNvSpPr txBox="1"/>
          <p:nvPr/>
        </p:nvSpPr>
        <p:spPr>
          <a:xfrm>
            <a:off x="5146634" y="5791519"/>
            <a:ext cx="1319354" cy="523220"/>
          </a:xfrm>
          <a:prstGeom prst="rect">
            <a:avLst/>
          </a:prstGeom>
          <a:noFill/>
        </p:spPr>
        <p:txBody>
          <a:bodyPr wrap="square" rtlCol="0">
            <a:spAutoFit/>
          </a:bodyPr>
          <a:lstStyle/>
          <a:p>
            <a:pPr algn="ctr"/>
            <a:r>
              <a:rPr lang="en-US" sz="1400" b="1" dirty="0" smtClean="0"/>
              <a:t>Feed every day No Fertilization</a:t>
            </a:r>
            <a:endParaRPr lang="en-US" sz="1400" b="1" dirty="0"/>
          </a:p>
        </p:txBody>
      </p:sp>
      <p:graphicFrame>
        <p:nvGraphicFramePr>
          <p:cNvPr id="2" name="Chart 1"/>
          <p:cNvGraphicFramePr>
            <a:graphicFrameLocks/>
          </p:cNvGraphicFramePr>
          <p:nvPr>
            <p:extLst>
              <p:ext uri="{D42A27DB-BD31-4B8C-83A1-F6EECF244321}">
                <p14:modId xmlns:p14="http://schemas.microsoft.com/office/powerpoint/2010/main" val="1452317011"/>
              </p:ext>
            </p:extLst>
          </p:nvPr>
        </p:nvGraphicFramePr>
        <p:xfrm>
          <a:off x="438912" y="1415292"/>
          <a:ext cx="6126480" cy="4581144"/>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p:cNvSpPr txBox="1"/>
          <p:nvPr/>
        </p:nvSpPr>
        <p:spPr>
          <a:xfrm>
            <a:off x="0" y="304800"/>
            <a:ext cx="8737600" cy="830997"/>
          </a:xfrm>
          <a:prstGeom prst="rect">
            <a:avLst/>
          </a:prstGeom>
          <a:solidFill>
            <a:srgbClr val="00B0F0"/>
          </a:solidFill>
        </p:spPr>
        <p:txBody>
          <a:bodyPr wrap="square" rtlCol="0">
            <a:spAutoFit/>
          </a:bodyPr>
          <a:lstStyle/>
          <a:p>
            <a:r>
              <a:rPr lang="en-US" sz="2400" b="1" dirty="0" smtClean="0">
                <a:solidFill>
                  <a:schemeClr val="bg1"/>
                </a:solidFill>
              </a:rPr>
              <a:t>Results – KEGG Functional Analysis - Predicted metabolic function of bacterial communities</a:t>
            </a:r>
            <a:endParaRPr lang="en-US" sz="2400" b="1" dirty="0">
              <a:solidFill>
                <a:schemeClr val="bg1"/>
              </a:solidFill>
            </a:endParaRPr>
          </a:p>
        </p:txBody>
      </p:sp>
    </p:spTree>
    <p:extLst>
      <p:ext uri="{BB962C8B-B14F-4D97-AF65-F5344CB8AC3E}">
        <p14:creationId xmlns:p14="http://schemas.microsoft.com/office/powerpoint/2010/main" val="10780176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022" y="1135150"/>
            <a:ext cx="8980394" cy="5578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0" y="304800"/>
            <a:ext cx="7708392" cy="830997"/>
          </a:xfrm>
          <a:prstGeom prst="rect">
            <a:avLst/>
          </a:prstGeom>
          <a:solidFill>
            <a:srgbClr val="00B0F0"/>
          </a:solidFill>
        </p:spPr>
        <p:txBody>
          <a:bodyPr wrap="square" rtlCol="0">
            <a:spAutoFit/>
          </a:bodyPr>
          <a:lstStyle/>
          <a:p>
            <a:r>
              <a:rPr lang="en-US" sz="2400" b="1" dirty="0" smtClean="0">
                <a:solidFill>
                  <a:schemeClr val="bg1"/>
                </a:solidFill>
              </a:rPr>
              <a:t>Results </a:t>
            </a:r>
            <a:r>
              <a:rPr lang="en-US" sz="2400" b="1" dirty="0" smtClean="0">
                <a:solidFill>
                  <a:schemeClr val="bg1"/>
                </a:solidFill>
              </a:rPr>
              <a:t>–Predicted Metabolic Function of Gut Flora that may Affect Metabolism and Nutrition in Fish</a:t>
            </a:r>
            <a:endParaRPr lang="en-US" sz="2400" b="1" dirty="0">
              <a:solidFill>
                <a:schemeClr val="bg1"/>
              </a:solidFill>
            </a:endParaRPr>
          </a:p>
        </p:txBody>
      </p:sp>
      <p:graphicFrame>
        <p:nvGraphicFramePr>
          <p:cNvPr id="3" name="Chart 2"/>
          <p:cNvGraphicFramePr>
            <a:graphicFrameLocks/>
          </p:cNvGraphicFramePr>
          <p:nvPr>
            <p:extLst>
              <p:ext uri="{D42A27DB-BD31-4B8C-83A1-F6EECF244321}">
                <p14:modId xmlns:p14="http://schemas.microsoft.com/office/powerpoint/2010/main" val="2656287111"/>
              </p:ext>
            </p:extLst>
          </p:nvPr>
        </p:nvGraphicFramePr>
        <p:xfrm>
          <a:off x="68825" y="1140542"/>
          <a:ext cx="8967019" cy="556505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098892" y="1229031"/>
            <a:ext cx="1966450" cy="2554545"/>
          </a:xfrm>
          <a:prstGeom prst="rect">
            <a:avLst/>
          </a:prstGeom>
          <a:noFill/>
        </p:spPr>
        <p:txBody>
          <a:bodyPr wrap="square" rtlCol="0">
            <a:spAutoFit/>
          </a:bodyPr>
          <a:lstStyle/>
          <a:p>
            <a:r>
              <a:rPr lang="en-US" sz="1600" b="1" dirty="0"/>
              <a:t>Feed every day</a:t>
            </a:r>
          </a:p>
          <a:p>
            <a:r>
              <a:rPr lang="en-US" sz="1600" b="1" dirty="0" smtClean="0"/>
              <a:t>With fertilization</a:t>
            </a:r>
            <a:endParaRPr lang="en-US" sz="1600" b="1" dirty="0"/>
          </a:p>
          <a:p>
            <a:r>
              <a:rPr lang="en-US" sz="1600" b="1" dirty="0" smtClean="0"/>
              <a:t>Feed every other day</a:t>
            </a:r>
            <a:endParaRPr lang="en-US" sz="1600" b="1" dirty="0"/>
          </a:p>
          <a:p>
            <a:r>
              <a:rPr lang="en-US" sz="1600" b="1" dirty="0" smtClean="0"/>
              <a:t>With fertilization</a:t>
            </a:r>
          </a:p>
          <a:p>
            <a:r>
              <a:rPr lang="en-US" sz="1600" b="1" dirty="0"/>
              <a:t>Feed every third day</a:t>
            </a:r>
          </a:p>
          <a:p>
            <a:r>
              <a:rPr lang="en-US" sz="1600" b="1" dirty="0" smtClean="0"/>
              <a:t>With fertilization</a:t>
            </a:r>
            <a:endParaRPr lang="en-US" sz="1600" b="1" dirty="0"/>
          </a:p>
          <a:p>
            <a:r>
              <a:rPr lang="en-US" sz="1600" b="1" dirty="0"/>
              <a:t>No feed</a:t>
            </a:r>
          </a:p>
          <a:p>
            <a:r>
              <a:rPr lang="en-US" sz="1600" b="1" dirty="0" smtClean="0"/>
              <a:t>With fertilization</a:t>
            </a:r>
            <a:endParaRPr lang="en-US" sz="1600" b="1" dirty="0"/>
          </a:p>
          <a:p>
            <a:r>
              <a:rPr lang="en-US" sz="1600" b="1" dirty="0" smtClean="0"/>
              <a:t>Feed every day</a:t>
            </a:r>
            <a:endParaRPr lang="en-US" sz="1600" b="1" dirty="0"/>
          </a:p>
          <a:p>
            <a:r>
              <a:rPr lang="en-US" sz="1600" b="1" dirty="0"/>
              <a:t>No </a:t>
            </a:r>
            <a:r>
              <a:rPr lang="en-US" sz="1600" b="1" dirty="0" smtClean="0"/>
              <a:t>fertilization</a:t>
            </a:r>
            <a:endParaRPr lang="en-US" sz="1600" b="1" dirty="0"/>
          </a:p>
        </p:txBody>
      </p:sp>
      <p:sp>
        <p:nvSpPr>
          <p:cNvPr id="9" name="Rectangle 8"/>
          <p:cNvSpPr/>
          <p:nvPr/>
        </p:nvSpPr>
        <p:spPr>
          <a:xfrm>
            <a:off x="6543367" y="1413387"/>
            <a:ext cx="540775" cy="216309"/>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 name="Rectangle 9"/>
          <p:cNvSpPr/>
          <p:nvPr/>
        </p:nvSpPr>
        <p:spPr>
          <a:xfrm>
            <a:off x="6533535" y="1924664"/>
            <a:ext cx="540775" cy="21630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1" name="Rectangle 10"/>
          <p:cNvSpPr/>
          <p:nvPr/>
        </p:nvSpPr>
        <p:spPr>
          <a:xfrm>
            <a:off x="6533536" y="2406445"/>
            <a:ext cx="540775" cy="216309"/>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2" name="Rectangle 11"/>
          <p:cNvSpPr/>
          <p:nvPr/>
        </p:nvSpPr>
        <p:spPr>
          <a:xfrm>
            <a:off x="6533535" y="2898058"/>
            <a:ext cx="540775" cy="216309"/>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3" name="Rectangle 12"/>
          <p:cNvSpPr/>
          <p:nvPr/>
        </p:nvSpPr>
        <p:spPr>
          <a:xfrm>
            <a:off x="6543368" y="3389671"/>
            <a:ext cx="540775" cy="216309"/>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42356872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304800"/>
            <a:ext cx="6223819" cy="461665"/>
          </a:xfrm>
          <a:prstGeom prst="rect">
            <a:avLst/>
          </a:prstGeom>
          <a:solidFill>
            <a:srgbClr val="00B0F0"/>
          </a:solidFill>
        </p:spPr>
        <p:txBody>
          <a:bodyPr wrap="square" rtlCol="0">
            <a:spAutoFit/>
          </a:bodyPr>
          <a:lstStyle/>
          <a:p>
            <a:r>
              <a:rPr lang="en-US" sz="2400" b="1" dirty="0" smtClean="0">
                <a:solidFill>
                  <a:schemeClr val="bg1"/>
                </a:solidFill>
              </a:rPr>
              <a:t>Results – Potential for Probiotic Development</a:t>
            </a:r>
            <a:endParaRPr lang="en-US" sz="2400" b="1" dirty="0">
              <a:solidFill>
                <a:schemeClr val="bg1"/>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399" t="25733" r="10534" b="25733"/>
          <a:stretch/>
        </p:blipFill>
        <p:spPr>
          <a:xfrm>
            <a:off x="2209212" y="940936"/>
            <a:ext cx="4860182" cy="2983316"/>
          </a:xfrm>
          <a:prstGeom prst="rect">
            <a:avLst/>
          </a:prstGeom>
        </p:spPr>
      </p:pic>
      <p:sp>
        <p:nvSpPr>
          <p:cNvPr id="4" name="TextBox 3"/>
          <p:cNvSpPr txBox="1"/>
          <p:nvPr/>
        </p:nvSpPr>
        <p:spPr>
          <a:xfrm>
            <a:off x="221866" y="2167433"/>
            <a:ext cx="1855771" cy="646331"/>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Feed every day</a:t>
            </a:r>
          </a:p>
          <a:p>
            <a:pPr algn="ctr"/>
            <a:r>
              <a:rPr lang="en-US" b="1" dirty="0" smtClean="0">
                <a:solidFill>
                  <a:schemeClr val="bg1"/>
                </a:solidFill>
                <a:effectLst>
                  <a:outerShdw blurRad="38100" dist="38100" dir="2700000" algn="tl">
                    <a:srgbClr val="000000">
                      <a:alpha val="43137"/>
                    </a:srgbClr>
                  </a:outerShdw>
                </a:effectLst>
              </a:rPr>
              <a:t>Fertilization</a:t>
            </a:r>
            <a:endParaRPr lang="en-US" b="1" dirty="0">
              <a:solidFill>
                <a:schemeClr val="bg1"/>
              </a:solidFill>
              <a:effectLst>
                <a:outerShdw blurRad="38100" dist="38100" dir="2700000" algn="tl">
                  <a:srgbClr val="000000">
                    <a:alpha val="43137"/>
                  </a:srgbClr>
                </a:outerShdw>
              </a:effectLst>
            </a:endParaRPr>
          </a:p>
        </p:txBody>
      </p:sp>
      <p:sp>
        <p:nvSpPr>
          <p:cNvPr id="5" name="TextBox 4"/>
          <p:cNvSpPr txBox="1"/>
          <p:nvPr/>
        </p:nvSpPr>
        <p:spPr>
          <a:xfrm>
            <a:off x="6932703" y="2056245"/>
            <a:ext cx="2320820" cy="646331"/>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Feed every </a:t>
            </a:r>
            <a:r>
              <a:rPr lang="en-US" b="1" dirty="0" smtClean="0">
                <a:solidFill>
                  <a:schemeClr val="bg1"/>
                </a:solidFill>
                <a:effectLst>
                  <a:outerShdw blurRad="38100" dist="38100" dir="2700000" algn="tl">
                    <a:srgbClr val="000000">
                      <a:alpha val="43137"/>
                    </a:srgbClr>
                  </a:outerShdw>
                </a:effectLst>
              </a:rPr>
              <a:t>other day</a:t>
            </a:r>
            <a:endParaRPr lang="en-US" b="1" dirty="0">
              <a:solidFill>
                <a:schemeClr val="bg1"/>
              </a:solidFill>
              <a:effectLst>
                <a:outerShdw blurRad="38100" dist="38100" dir="2700000" algn="tl">
                  <a:srgbClr val="000000">
                    <a:alpha val="43137"/>
                  </a:srgbClr>
                </a:outerShdw>
              </a:effectLst>
            </a:endParaRPr>
          </a:p>
          <a:p>
            <a:pPr algn="ctr"/>
            <a:r>
              <a:rPr lang="en-US" b="1" dirty="0">
                <a:solidFill>
                  <a:schemeClr val="bg1"/>
                </a:solidFill>
                <a:effectLst>
                  <a:outerShdw blurRad="38100" dist="38100" dir="2700000" algn="tl">
                    <a:srgbClr val="000000">
                      <a:alpha val="43137"/>
                    </a:srgbClr>
                  </a:outerShdw>
                </a:effectLst>
              </a:rPr>
              <a:t>Fertilization</a:t>
            </a:r>
          </a:p>
        </p:txBody>
      </p:sp>
      <p:sp>
        <p:nvSpPr>
          <p:cNvPr id="8" name="TextBox 7"/>
          <p:cNvSpPr txBox="1"/>
          <p:nvPr/>
        </p:nvSpPr>
        <p:spPr>
          <a:xfrm>
            <a:off x="671324" y="3961854"/>
            <a:ext cx="8235610" cy="2554545"/>
          </a:xfrm>
          <a:prstGeom prst="rect">
            <a:avLst/>
          </a:prstGeom>
          <a:noFill/>
        </p:spPr>
        <p:txBody>
          <a:bodyPr wrap="square" rtlCol="0">
            <a:spAutoFit/>
          </a:bodyPr>
          <a:lstStyle/>
          <a:p>
            <a:r>
              <a:rPr lang="en-US" sz="2000" u="sng" dirty="0" smtClean="0">
                <a:solidFill>
                  <a:schemeClr val="bg1"/>
                </a:solidFill>
              </a:rPr>
              <a:t>Potential bacteria from alternate day fish that could lead to probiotic development</a:t>
            </a:r>
            <a:r>
              <a:rPr lang="en-US" sz="2000" dirty="0" smtClean="0">
                <a:solidFill>
                  <a:schemeClr val="bg1"/>
                </a:solidFill>
              </a:rPr>
              <a:t>:</a:t>
            </a:r>
          </a:p>
          <a:p>
            <a:r>
              <a:rPr lang="en-US" sz="2000" i="1" dirty="0" err="1" smtClean="0">
                <a:solidFill>
                  <a:schemeClr val="bg1"/>
                </a:solidFill>
              </a:rPr>
              <a:t>Acutodesmus</a:t>
            </a:r>
            <a:r>
              <a:rPr lang="en-US" sz="2000" i="1" dirty="0" smtClean="0">
                <a:solidFill>
                  <a:schemeClr val="bg1"/>
                </a:solidFill>
              </a:rPr>
              <a:t> </a:t>
            </a:r>
            <a:r>
              <a:rPr lang="en-US" sz="2000" i="1" dirty="0" err="1" smtClean="0">
                <a:solidFill>
                  <a:schemeClr val="bg1"/>
                </a:solidFill>
              </a:rPr>
              <a:t>obliquus</a:t>
            </a:r>
            <a:r>
              <a:rPr lang="en-US" sz="2000" i="1" dirty="0" smtClean="0">
                <a:solidFill>
                  <a:schemeClr val="bg1"/>
                </a:solidFill>
              </a:rPr>
              <a:t> – lipid production</a:t>
            </a:r>
            <a:endParaRPr lang="en-US" sz="2000" i="1" dirty="0">
              <a:solidFill>
                <a:schemeClr val="bg1"/>
              </a:solidFill>
            </a:endParaRPr>
          </a:p>
          <a:p>
            <a:r>
              <a:rPr lang="en-US" sz="2000" i="1" dirty="0" smtClean="0">
                <a:solidFill>
                  <a:schemeClr val="bg1"/>
                </a:solidFill>
              </a:rPr>
              <a:t>Bacillus</a:t>
            </a:r>
            <a:r>
              <a:rPr lang="en-US" sz="2000" dirty="0" smtClean="0">
                <a:solidFill>
                  <a:schemeClr val="bg1"/>
                </a:solidFill>
              </a:rPr>
              <a:t> </a:t>
            </a:r>
            <a:r>
              <a:rPr lang="en-US" sz="2000" dirty="0">
                <a:solidFill>
                  <a:schemeClr val="bg1"/>
                </a:solidFill>
              </a:rPr>
              <a:t>sp</a:t>
            </a:r>
            <a:r>
              <a:rPr lang="en-US" sz="2000" dirty="0" smtClean="0">
                <a:solidFill>
                  <a:schemeClr val="bg1"/>
                </a:solidFill>
              </a:rPr>
              <a:t>. – known probiotic</a:t>
            </a:r>
            <a:endParaRPr lang="en-US" sz="2000" dirty="0">
              <a:solidFill>
                <a:schemeClr val="bg1"/>
              </a:solidFill>
            </a:endParaRPr>
          </a:p>
          <a:p>
            <a:r>
              <a:rPr lang="en-US" sz="2000" i="1" dirty="0" err="1">
                <a:solidFill>
                  <a:schemeClr val="bg1"/>
                </a:solidFill>
              </a:rPr>
              <a:t>Blautia</a:t>
            </a:r>
            <a:r>
              <a:rPr lang="en-US" sz="2000" dirty="0">
                <a:solidFill>
                  <a:schemeClr val="bg1"/>
                </a:solidFill>
              </a:rPr>
              <a:t> sp</a:t>
            </a:r>
            <a:r>
              <a:rPr lang="en-US" sz="2000" dirty="0" smtClean="0">
                <a:solidFill>
                  <a:schemeClr val="bg1"/>
                </a:solidFill>
              </a:rPr>
              <a:t>. – degradation of </a:t>
            </a:r>
            <a:r>
              <a:rPr lang="en-US" sz="2000" dirty="0" smtClean="0">
                <a:solidFill>
                  <a:schemeClr val="bg1"/>
                </a:solidFill>
              </a:rPr>
              <a:t>complex polysaccharide </a:t>
            </a:r>
            <a:r>
              <a:rPr lang="en-US" sz="2000" dirty="0">
                <a:solidFill>
                  <a:schemeClr val="bg1"/>
                </a:solidFill>
              </a:rPr>
              <a:t>to </a:t>
            </a:r>
            <a:r>
              <a:rPr lang="en-US" sz="2000" dirty="0" smtClean="0">
                <a:solidFill>
                  <a:schemeClr val="bg1"/>
                </a:solidFill>
              </a:rPr>
              <a:t>fatty acids</a:t>
            </a:r>
            <a:endParaRPr lang="en-US" sz="2000" dirty="0">
              <a:solidFill>
                <a:schemeClr val="bg1"/>
              </a:solidFill>
            </a:endParaRPr>
          </a:p>
          <a:p>
            <a:r>
              <a:rPr lang="en-US" sz="2000" i="1" dirty="0" err="1">
                <a:solidFill>
                  <a:schemeClr val="bg1"/>
                </a:solidFill>
              </a:rPr>
              <a:t>Anaerovorax</a:t>
            </a:r>
            <a:r>
              <a:rPr lang="en-US" sz="2000" dirty="0">
                <a:solidFill>
                  <a:schemeClr val="bg1"/>
                </a:solidFill>
              </a:rPr>
              <a:t> </a:t>
            </a:r>
            <a:r>
              <a:rPr lang="en-US" sz="2000" dirty="0" smtClean="0">
                <a:solidFill>
                  <a:schemeClr val="bg1"/>
                </a:solidFill>
              </a:rPr>
              <a:t>sp. – ferments toxic </a:t>
            </a:r>
            <a:r>
              <a:rPr lang="en-US" sz="2000" dirty="0" err="1" smtClean="0">
                <a:solidFill>
                  <a:schemeClr val="bg1"/>
                </a:solidFill>
              </a:rPr>
              <a:t>putrescine</a:t>
            </a:r>
            <a:r>
              <a:rPr lang="en-US" sz="2000" dirty="0" smtClean="0">
                <a:solidFill>
                  <a:schemeClr val="bg1"/>
                </a:solidFill>
              </a:rPr>
              <a:t> to nontoxic </a:t>
            </a:r>
            <a:r>
              <a:rPr lang="en-US" sz="2000" dirty="0" smtClean="0">
                <a:solidFill>
                  <a:schemeClr val="bg1"/>
                </a:solidFill>
              </a:rPr>
              <a:t>forms</a:t>
            </a:r>
            <a:endParaRPr lang="en-US" sz="2000" dirty="0">
              <a:solidFill>
                <a:schemeClr val="bg1"/>
              </a:solidFill>
            </a:endParaRPr>
          </a:p>
          <a:p>
            <a:r>
              <a:rPr lang="en-US" sz="2000" i="1" dirty="0" err="1">
                <a:solidFill>
                  <a:schemeClr val="bg1"/>
                </a:solidFill>
              </a:rPr>
              <a:t>Sphingomonas</a:t>
            </a:r>
            <a:r>
              <a:rPr lang="en-US" sz="2000" i="1" dirty="0">
                <a:solidFill>
                  <a:schemeClr val="bg1"/>
                </a:solidFill>
              </a:rPr>
              <a:t> </a:t>
            </a:r>
            <a:r>
              <a:rPr lang="en-US" sz="2000" dirty="0">
                <a:solidFill>
                  <a:schemeClr val="bg1"/>
                </a:solidFill>
              </a:rPr>
              <a:t>sp</a:t>
            </a:r>
            <a:r>
              <a:rPr lang="en-US" sz="2000" dirty="0" smtClean="0">
                <a:solidFill>
                  <a:schemeClr val="bg1"/>
                </a:solidFill>
              </a:rPr>
              <a:t>. – </a:t>
            </a:r>
            <a:r>
              <a:rPr lang="en-US" sz="2000" dirty="0" err="1" smtClean="0">
                <a:solidFill>
                  <a:schemeClr val="bg1"/>
                </a:solidFill>
              </a:rPr>
              <a:t>biodegrative</a:t>
            </a:r>
            <a:r>
              <a:rPr lang="en-US" sz="2000" dirty="0" smtClean="0">
                <a:solidFill>
                  <a:schemeClr val="bg1"/>
                </a:solidFill>
              </a:rPr>
              <a:t> and biosynthetic</a:t>
            </a:r>
            <a:endParaRPr lang="en-US" sz="2000" dirty="0">
              <a:solidFill>
                <a:schemeClr val="bg1"/>
              </a:solidFill>
            </a:endParaRPr>
          </a:p>
          <a:p>
            <a:r>
              <a:rPr lang="en-US" sz="2000" i="1" dirty="0" err="1">
                <a:solidFill>
                  <a:schemeClr val="bg1"/>
                </a:solidFill>
              </a:rPr>
              <a:t>Desulfococcus</a:t>
            </a:r>
            <a:r>
              <a:rPr lang="en-US" sz="2000" dirty="0">
                <a:solidFill>
                  <a:schemeClr val="bg1"/>
                </a:solidFill>
              </a:rPr>
              <a:t> sp</a:t>
            </a:r>
            <a:r>
              <a:rPr lang="en-US" sz="2000" dirty="0" smtClean="0">
                <a:solidFill>
                  <a:schemeClr val="bg1"/>
                </a:solidFill>
              </a:rPr>
              <a:t>. – sulfate reducing, utilize acetone for growth</a:t>
            </a:r>
            <a:endParaRPr lang="en-US" sz="2000" dirty="0">
              <a:solidFill>
                <a:schemeClr val="bg1"/>
              </a:solidFill>
            </a:endParaRPr>
          </a:p>
        </p:txBody>
      </p:sp>
    </p:spTree>
    <p:extLst>
      <p:ext uri="{BB962C8B-B14F-4D97-AF65-F5344CB8AC3E}">
        <p14:creationId xmlns:p14="http://schemas.microsoft.com/office/powerpoint/2010/main" val="143622564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6237" y="979055"/>
            <a:ext cx="8523047" cy="5581937"/>
            <a:chOff x="277907" y="200291"/>
            <a:chExt cx="8523047" cy="5581937"/>
          </a:xfrm>
        </p:grpSpPr>
        <p:grpSp>
          <p:nvGrpSpPr>
            <p:cNvPr id="40" name="Group 39"/>
            <p:cNvGrpSpPr/>
            <p:nvPr/>
          </p:nvGrpSpPr>
          <p:grpSpPr>
            <a:xfrm>
              <a:off x="277907" y="200291"/>
              <a:ext cx="8514085" cy="5581937"/>
              <a:chOff x="277907" y="200291"/>
              <a:chExt cx="8514085" cy="5581937"/>
            </a:xfrm>
          </p:grpSpPr>
          <p:sp>
            <p:nvSpPr>
              <p:cNvPr id="51" name="Rectangle 50"/>
              <p:cNvSpPr/>
              <p:nvPr/>
            </p:nvSpPr>
            <p:spPr>
              <a:xfrm>
                <a:off x="295832" y="200291"/>
                <a:ext cx="8247529" cy="5581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p:cNvGrpSpPr/>
              <p:nvPr/>
            </p:nvGrpSpPr>
            <p:grpSpPr>
              <a:xfrm>
                <a:off x="645459" y="685800"/>
                <a:ext cx="8146533" cy="4572000"/>
                <a:chOff x="645459" y="685800"/>
                <a:chExt cx="8146533" cy="4572000"/>
              </a:xfrm>
            </p:grpSpPr>
            <p:graphicFrame>
              <p:nvGraphicFramePr>
                <p:cNvPr id="65" name="Chart 64"/>
                <p:cNvGraphicFramePr>
                  <a:graphicFrameLocks/>
                </p:cNvGraphicFramePr>
                <p:nvPr>
                  <p:extLst>
                    <p:ext uri="{D42A27DB-BD31-4B8C-83A1-F6EECF244321}">
                      <p14:modId xmlns:p14="http://schemas.microsoft.com/office/powerpoint/2010/main" val="2809768230"/>
                    </p:ext>
                  </p:extLst>
                </p:nvPr>
              </p:nvGraphicFramePr>
              <p:xfrm>
                <a:off x="645459" y="685800"/>
                <a:ext cx="6078068"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6" name="TextBox 65"/>
                <p:cNvSpPr txBox="1"/>
                <p:nvPr/>
              </p:nvSpPr>
              <p:spPr>
                <a:xfrm>
                  <a:off x="6945262" y="914405"/>
                  <a:ext cx="1846730" cy="369332"/>
                </a:xfrm>
                <a:prstGeom prst="rect">
                  <a:avLst/>
                </a:prstGeom>
                <a:noFill/>
              </p:spPr>
              <p:txBody>
                <a:bodyPr wrap="square" rtlCol="0">
                  <a:spAutoFit/>
                </a:bodyPr>
                <a:lstStyle/>
                <a:p>
                  <a:r>
                    <a:rPr lang="en-US" dirty="0" smtClean="0"/>
                    <a:t>SAR</a:t>
                  </a:r>
                  <a:endParaRPr lang="en-US" dirty="0"/>
                </a:p>
              </p:txBody>
            </p:sp>
            <p:sp>
              <p:nvSpPr>
                <p:cNvPr id="67" name="TextBox 66"/>
                <p:cNvSpPr txBox="1"/>
                <p:nvPr/>
              </p:nvSpPr>
              <p:spPr>
                <a:xfrm>
                  <a:off x="6945259" y="1461256"/>
                  <a:ext cx="1846730" cy="369332"/>
                </a:xfrm>
                <a:prstGeom prst="rect">
                  <a:avLst/>
                </a:prstGeom>
                <a:noFill/>
              </p:spPr>
              <p:txBody>
                <a:bodyPr wrap="square" rtlCol="0">
                  <a:spAutoFit/>
                </a:bodyPr>
                <a:lstStyle/>
                <a:p>
                  <a:r>
                    <a:rPr lang="en-US" dirty="0" err="1"/>
                    <a:t>Opisthokonta</a:t>
                  </a:r>
                  <a:endParaRPr lang="en-US" dirty="0"/>
                </a:p>
              </p:txBody>
            </p:sp>
            <p:sp>
              <p:nvSpPr>
                <p:cNvPr id="68" name="TextBox 67"/>
                <p:cNvSpPr txBox="1"/>
                <p:nvPr/>
              </p:nvSpPr>
              <p:spPr>
                <a:xfrm>
                  <a:off x="6945261" y="2537012"/>
                  <a:ext cx="1846730" cy="369332"/>
                </a:xfrm>
                <a:prstGeom prst="rect">
                  <a:avLst/>
                </a:prstGeom>
                <a:noFill/>
              </p:spPr>
              <p:txBody>
                <a:bodyPr wrap="square" rtlCol="0">
                  <a:spAutoFit/>
                </a:bodyPr>
                <a:lstStyle/>
                <a:p>
                  <a:r>
                    <a:rPr lang="en-US" dirty="0" err="1"/>
                    <a:t>Archaeplastida</a:t>
                  </a:r>
                  <a:endParaRPr lang="en-US" dirty="0"/>
                </a:p>
              </p:txBody>
            </p:sp>
            <p:sp>
              <p:nvSpPr>
                <p:cNvPr id="69" name="Rectangle 68"/>
                <p:cNvSpPr/>
                <p:nvPr/>
              </p:nvSpPr>
              <p:spPr>
                <a:xfrm>
                  <a:off x="6703405" y="966077"/>
                  <a:ext cx="283970" cy="238457"/>
                </a:xfrm>
                <a:prstGeom prst="rect">
                  <a:avLst/>
                </a:prstGeom>
                <a:solidFill>
                  <a:srgbClr val="9E48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706200" y="1234648"/>
                  <a:ext cx="283970" cy="238457"/>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6706200" y="1504495"/>
                  <a:ext cx="283970" cy="238457"/>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277907" y="672354"/>
                <a:ext cx="770965" cy="4592906"/>
                <a:chOff x="331695" y="968189"/>
                <a:chExt cx="770965" cy="4592906"/>
              </a:xfrm>
            </p:grpSpPr>
            <p:sp>
              <p:nvSpPr>
                <p:cNvPr id="54" name="TextBox 53"/>
                <p:cNvSpPr txBox="1"/>
                <p:nvPr/>
              </p:nvSpPr>
              <p:spPr>
                <a:xfrm>
                  <a:off x="331695" y="968189"/>
                  <a:ext cx="591670" cy="307777"/>
                </a:xfrm>
                <a:prstGeom prst="rect">
                  <a:avLst/>
                </a:prstGeom>
                <a:noFill/>
              </p:spPr>
              <p:txBody>
                <a:bodyPr wrap="square" rtlCol="0">
                  <a:spAutoFit/>
                </a:bodyPr>
                <a:lstStyle/>
                <a:p>
                  <a:r>
                    <a:rPr lang="en-US" sz="1400" dirty="0" smtClean="0"/>
                    <a:t>100%</a:t>
                  </a:r>
                  <a:endParaRPr lang="en-US" sz="1400" dirty="0"/>
                </a:p>
              </p:txBody>
            </p:sp>
            <p:sp>
              <p:nvSpPr>
                <p:cNvPr id="55" name="TextBox 54"/>
                <p:cNvSpPr txBox="1"/>
                <p:nvPr/>
              </p:nvSpPr>
              <p:spPr>
                <a:xfrm>
                  <a:off x="430309" y="1828800"/>
                  <a:ext cx="591670" cy="307777"/>
                </a:xfrm>
                <a:prstGeom prst="rect">
                  <a:avLst/>
                </a:prstGeom>
                <a:noFill/>
              </p:spPr>
              <p:txBody>
                <a:bodyPr wrap="square" rtlCol="0">
                  <a:spAutoFit/>
                </a:bodyPr>
                <a:lstStyle/>
                <a:p>
                  <a:r>
                    <a:rPr lang="en-US" sz="1400" dirty="0" smtClean="0"/>
                    <a:t>80%</a:t>
                  </a:r>
                  <a:endParaRPr lang="en-US" sz="1400" dirty="0"/>
                </a:p>
              </p:txBody>
            </p:sp>
            <p:sp>
              <p:nvSpPr>
                <p:cNvPr id="56" name="TextBox 55"/>
                <p:cNvSpPr txBox="1"/>
                <p:nvPr/>
              </p:nvSpPr>
              <p:spPr>
                <a:xfrm>
                  <a:off x="421344" y="2259106"/>
                  <a:ext cx="591670" cy="307777"/>
                </a:xfrm>
                <a:prstGeom prst="rect">
                  <a:avLst/>
                </a:prstGeom>
                <a:noFill/>
              </p:spPr>
              <p:txBody>
                <a:bodyPr wrap="square" rtlCol="0">
                  <a:spAutoFit/>
                </a:bodyPr>
                <a:lstStyle/>
                <a:p>
                  <a:r>
                    <a:rPr lang="en-US" sz="1400" dirty="0" smtClean="0"/>
                    <a:t>70%</a:t>
                  </a:r>
                  <a:endParaRPr lang="en-US" sz="1400" dirty="0"/>
                </a:p>
              </p:txBody>
            </p:sp>
            <p:sp>
              <p:nvSpPr>
                <p:cNvPr id="57" name="TextBox 56"/>
                <p:cNvSpPr txBox="1"/>
                <p:nvPr/>
              </p:nvSpPr>
              <p:spPr>
                <a:xfrm>
                  <a:off x="421344" y="2689412"/>
                  <a:ext cx="591670" cy="307777"/>
                </a:xfrm>
                <a:prstGeom prst="rect">
                  <a:avLst/>
                </a:prstGeom>
                <a:noFill/>
              </p:spPr>
              <p:txBody>
                <a:bodyPr wrap="square" rtlCol="0">
                  <a:spAutoFit/>
                </a:bodyPr>
                <a:lstStyle/>
                <a:p>
                  <a:r>
                    <a:rPr lang="en-US" sz="1400" dirty="0" smtClean="0"/>
                    <a:t>60%</a:t>
                  </a:r>
                  <a:endParaRPr lang="en-US" sz="1400" dirty="0"/>
                </a:p>
              </p:txBody>
            </p:sp>
            <p:sp>
              <p:nvSpPr>
                <p:cNvPr id="58" name="TextBox 57"/>
                <p:cNvSpPr txBox="1"/>
                <p:nvPr/>
              </p:nvSpPr>
              <p:spPr>
                <a:xfrm>
                  <a:off x="421344" y="3110753"/>
                  <a:ext cx="591670" cy="307777"/>
                </a:xfrm>
                <a:prstGeom prst="rect">
                  <a:avLst/>
                </a:prstGeom>
                <a:noFill/>
              </p:spPr>
              <p:txBody>
                <a:bodyPr wrap="square" rtlCol="0">
                  <a:spAutoFit/>
                </a:bodyPr>
                <a:lstStyle/>
                <a:p>
                  <a:r>
                    <a:rPr lang="en-US" sz="1400" dirty="0" smtClean="0"/>
                    <a:t>50%</a:t>
                  </a:r>
                  <a:endParaRPr lang="en-US" sz="1400" dirty="0"/>
                </a:p>
              </p:txBody>
            </p:sp>
            <p:sp>
              <p:nvSpPr>
                <p:cNvPr id="59" name="TextBox 58"/>
                <p:cNvSpPr txBox="1"/>
                <p:nvPr/>
              </p:nvSpPr>
              <p:spPr>
                <a:xfrm>
                  <a:off x="421338" y="3541060"/>
                  <a:ext cx="591670" cy="307777"/>
                </a:xfrm>
                <a:prstGeom prst="rect">
                  <a:avLst/>
                </a:prstGeom>
                <a:noFill/>
              </p:spPr>
              <p:txBody>
                <a:bodyPr wrap="square" rtlCol="0">
                  <a:spAutoFit/>
                </a:bodyPr>
                <a:lstStyle/>
                <a:p>
                  <a:r>
                    <a:rPr lang="en-US" sz="1400" dirty="0" smtClean="0"/>
                    <a:t>40%</a:t>
                  </a:r>
                  <a:endParaRPr lang="en-US" sz="1400" dirty="0"/>
                </a:p>
              </p:txBody>
            </p:sp>
            <p:sp>
              <p:nvSpPr>
                <p:cNvPr id="60" name="TextBox 59"/>
                <p:cNvSpPr txBox="1"/>
                <p:nvPr/>
              </p:nvSpPr>
              <p:spPr>
                <a:xfrm>
                  <a:off x="421344" y="3971364"/>
                  <a:ext cx="591670" cy="307777"/>
                </a:xfrm>
                <a:prstGeom prst="rect">
                  <a:avLst/>
                </a:prstGeom>
                <a:noFill/>
              </p:spPr>
              <p:txBody>
                <a:bodyPr wrap="square" rtlCol="0">
                  <a:spAutoFit/>
                </a:bodyPr>
                <a:lstStyle/>
                <a:p>
                  <a:r>
                    <a:rPr lang="en-US" sz="1400" dirty="0" smtClean="0"/>
                    <a:t>30%</a:t>
                  </a:r>
                  <a:endParaRPr lang="en-US" sz="1400" dirty="0"/>
                </a:p>
              </p:txBody>
            </p:sp>
            <p:sp>
              <p:nvSpPr>
                <p:cNvPr id="61" name="TextBox 60"/>
                <p:cNvSpPr txBox="1"/>
                <p:nvPr/>
              </p:nvSpPr>
              <p:spPr>
                <a:xfrm>
                  <a:off x="421342" y="4401671"/>
                  <a:ext cx="591670" cy="307777"/>
                </a:xfrm>
                <a:prstGeom prst="rect">
                  <a:avLst/>
                </a:prstGeom>
                <a:noFill/>
              </p:spPr>
              <p:txBody>
                <a:bodyPr wrap="square" rtlCol="0">
                  <a:spAutoFit/>
                </a:bodyPr>
                <a:lstStyle/>
                <a:p>
                  <a:r>
                    <a:rPr lang="en-US" sz="1400" dirty="0" smtClean="0"/>
                    <a:t>20%</a:t>
                  </a:r>
                  <a:endParaRPr lang="en-US" sz="1400" dirty="0"/>
                </a:p>
              </p:txBody>
            </p:sp>
            <p:sp>
              <p:nvSpPr>
                <p:cNvPr id="62" name="TextBox 61"/>
                <p:cNvSpPr txBox="1"/>
                <p:nvPr/>
              </p:nvSpPr>
              <p:spPr>
                <a:xfrm>
                  <a:off x="421344" y="4831977"/>
                  <a:ext cx="591670" cy="307777"/>
                </a:xfrm>
                <a:prstGeom prst="rect">
                  <a:avLst/>
                </a:prstGeom>
                <a:noFill/>
              </p:spPr>
              <p:txBody>
                <a:bodyPr wrap="square" rtlCol="0">
                  <a:spAutoFit/>
                </a:bodyPr>
                <a:lstStyle/>
                <a:p>
                  <a:r>
                    <a:rPr lang="en-US" sz="1400" dirty="0" smtClean="0"/>
                    <a:t>10%</a:t>
                  </a:r>
                  <a:endParaRPr lang="en-US" sz="1400" dirty="0"/>
                </a:p>
              </p:txBody>
            </p:sp>
            <p:sp>
              <p:nvSpPr>
                <p:cNvPr id="63" name="TextBox 62"/>
                <p:cNvSpPr txBox="1"/>
                <p:nvPr/>
              </p:nvSpPr>
              <p:spPr>
                <a:xfrm>
                  <a:off x="510990" y="5253318"/>
                  <a:ext cx="591670" cy="307777"/>
                </a:xfrm>
                <a:prstGeom prst="rect">
                  <a:avLst/>
                </a:prstGeom>
                <a:noFill/>
              </p:spPr>
              <p:txBody>
                <a:bodyPr wrap="square" rtlCol="0">
                  <a:spAutoFit/>
                </a:bodyPr>
                <a:lstStyle/>
                <a:p>
                  <a:r>
                    <a:rPr lang="en-US" sz="1400" dirty="0" smtClean="0"/>
                    <a:t>0%</a:t>
                  </a:r>
                  <a:endParaRPr lang="en-US" sz="1400" dirty="0"/>
                </a:p>
              </p:txBody>
            </p:sp>
            <p:sp>
              <p:nvSpPr>
                <p:cNvPr id="64" name="TextBox 63"/>
                <p:cNvSpPr txBox="1"/>
                <p:nvPr/>
              </p:nvSpPr>
              <p:spPr>
                <a:xfrm>
                  <a:off x="421344" y="1398494"/>
                  <a:ext cx="591670" cy="307777"/>
                </a:xfrm>
                <a:prstGeom prst="rect">
                  <a:avLst/>
                </a:prstGeom>
                <a:noFill/>
              </p:spPr>
              <p:txBody>
                <a:bodyPr wrap="square" rtlCol="0">
                  <a:spAutoFit/>
                </a:bodyPr>
                <a:lstStyle/>
                <a:p>
                  <a:r>
                    <a:rPr lang="en-US" sz="1400" dirty="0"/>
                    <a:t>9</a:t>
                  </a:r>
                  <a:r>
                    <a:rPr lang="en-US" sz="1400" dirty="0" smtClean="0"/>
                    <a:t>0%</a:t>
                  </a:r>
                  <a:endParaRPr lang="en-US" sz="1400" dirty="0"/>
                </a:p>
              </p:txBody>
            </p:sp>
          </p:grpSp>
        </p:grpSp>
        <p:sp>
          <p:nvSpPr>
            <p:cNvPr id="41" name="Rectangle 40"/>
            <p:cNvSpPr/>
            <p:nvPr/>
          </p:nvSpPr>
          <p:spPr>
            <a:xfrm>
              <a:off x="6712371" y="1781873"/>
              <a:ext cx="283970" cy="23845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715166" y="2050444"/>
              <a:ext cx="283970" cy="2384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715166" y="2320291"/>
              <a:ext cx="283970" cy="23845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715166" y="2590138"/>
              <a:ext cx="283970" cy="23845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6721336" y="2859985"/>
              <a:ext cx="283970" cy="23845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6936295" y="1192316"/>
              <a:ext cx="1846730" cy="369332"/>
            </a:xfrm>
            <a:prstGeom prst="rect">
              <a:avLst/>
            </a:prstGeom>
            <a:noFill/>
          </p:spPr>
          <p:txBody>
            <a:bodyPr wrap="square" rtlCol="0">
              <a:spAutoFit/>
            </a:bodyPr>
            <a:lstStyle/>
            <a:p>
              <a:r>
                <a:rPr lang="en-US" dirty="0"/>
                <a:t>RT5iin25</a:t>
              </a:r>
            </a:p>
          </p:txBody>
        </p:sp>
        <p:sp>
          <p:nvSpPr>
            <p:cNvPr id="47" name="TextBox 46"/>
            <p:cNvSpPr txBox="1"/>
            <p:nvPr/>
          </p:nvSpPr>
          <p:spPr>
            <a:xfrm>
              <a:off x="6945258" y="1730198"/>
              <a:ext cx="1846730" cy="369332"/>
            </a:xfrm>
            <a:prstGeom prst="rect">
              <a:avLst/>
            </a:prstGeom>
            <a:noFill/>
          </p:spPr>
          <p:txBody>
            <a:bodyPr wrap="square" rtlCol="0">
              <a:spAutoFit/>
            </a:bodyPr>
            <a:lstStyle/>
            <a:p>
              <a:r>
                <a:rPr lang="en-US" dirty="0" err="1"/>
                <a:t>Incertae</a:t>
              </a:r>
              <a:r>
                <a:rPr lang="en-US" dirty="0"/>
                <a:t> </a:t>
              </a:r>
              <a:r>
                <a:rPr lang="en-US" dirty="0" err="1"/>
                <a:t>Sedis</a:t>
              </a:r>
              <a:endParaRPr lang="en-US" dirty="0"/>
            </a:p>
          </p:txBody>
        </p:sp>
        <p:sp>
          <p:nvSpPr>
            <p:cNvPr id="48" name="TextBox 47"/>
            <p:cNvSpPr txBox="1"/>
            <p:nvPr/>
          </p:nvSpPr>
          <p:spPr>
            <a:xfrm>
              <a:off x="6945259" y="1999138"/>
              <a:ext cx="1846730" cy="369332"/>
            </a:xfrm>
            <a:prstGeom prst="rect">
              <a:avLst/>
            </a:prstGeom>
            <a:noFill/>
          </p:spPr>
          <p:txBody>
            <a:bodyPr wrap="square" rtlCol="0">
              <a:spAutoFit/>
            </a:bodyPr>
            <a:lstStyle/>
            <a:p>
              <a:r>
                <a:rPr lang="en-US" dirty="0" err="1"/>
                <a:t>Excavata</a:t>
              </a:r>
              <a:endParaRPr lang="en-US" dirty="0"/>
            </a:p>
          </p:txBody>
        </p:sp>
        <p:sp>
          <p:nvSpPr>
            <p:cNvPr id="49" name="TextBox 48"/>
            <p:cNvSpPr txBox="1"/>
            <p:nvPr/>
          </p:nvSpPr>
          <p:spPr>
            <a:xfrm>
              <a:off x="6954224" y="2277044"/>
              <a:ext cx="1846730" cy="369332"/>
            </a:xfrm>
            <a:prstGeom prst="rect">
              <a:avLst/>
            </a:prstGeom>
            <a:noFill/>
          </p:spPr>
          <p:txBody>
            <a:bodyPr wrap="square" rtlCol="0">
              <a:spAutoFit/>
            </a:bodyPr>
            <a:lstStyle/>
            <a:p>
              <a:r>
                <a:rPr lang="en-US" dirty="0" err="1"/>
                <a:t>Cryptophyceae</a:t>
              </a:r>
              <a:endParaRPr lang="en-US" dirty="0"/>
            </a:p>
          </p:txBody>
        </p:sp>
        <p:sp>
          <p:nvSpPr>
            <p:cNvPr id="50" name="TextBox 49"/>
            <p:cNvSpPr txBox="1"/>
            <p:nvPr/>
          </p:nvSpPr>
          <p:spPr>
            <a:xfrm>
              <a:off x="6945260" y="2814927"/>
              <a:ext cx="1846730" cy="369332"/>
            </a:xfrm>
            <a:prstGeom prst="rect">
              <a:avLst/>
            </a:prstGeom>
            <a:noFill/>
          </p:spPr>
          <p:txBody>
            <a:bodyPr wrap="square" rtlCol="0">
              <a:spAutoFit/>
            </a:bodyPr>
            <a:lstStyle/>
            <a:p>
              <a:r>
                <a:rPr lang="en-US" dirty="0" err="1"/>
                <a:t>Amoebozoa</a:t>
              </a:r>
              <a:endParaRPr lang="en-US" dirty="0"/>
            </a:p>
          </p:txBody>
        </p:sp>
      </p:grpSp>
      <p:sp>
        <p:nvSpPr>
          <p:cNvPr id="77" name="TextBox 76"/>
          <p:cNvSpPr txBox="1"/>
          <p:nvPr/>
        </p:nvSpPr>
        <p:spPr>
          <a:xfrm>
            <a:off x="0" y="304800"/>
            <a:ext cx="5943600" cy="461665"/>
          </a:xfrm>
          <a:prstGeom prst="rect">
            <a:avLst/>
          </a:prstGeom>
          <a:solidFill>
            <a:srgbClr val="00B0F0"/>
          </a:solidFill>
        </p:spPr>
        <p:txBody>
          <a:bodyPr wrap="square" rtlCol="0">
            <a:spAutoFit/>
          </a:bodyPr>
          <a:lstStyle/>
          <a:p>
            <a:r>
              <a:rPr lang="en-US" sz="2400" b="1" dirty="0" smtClean="0">
                <a:solidFill>
                  <a:schemeClr val="bg1"/>
                </a:solidFill>
              </a:rPr>
              <a:t>Results – Eukaryotic Metagenome</a:t>
            </a:r>
            <a:endParaRPr lang="en-US" sz="2400" b="1" dirty="0">
              <a:solidFill>
                <a:schemeClr val="bg1"/>
              </a:solidFill>
            </a:endParaRPr>
          </a:p>
        </p:txBody>
      </p:sp>
      <p:sp>
        <p:nvSpPr>
          <p:cNvPr id="78" name="TextBox 77"/>
          <p:cNvSpPr txBox="1"/>
          <p:nvPr/>
        </p:nvSpPr>
        <p:spPr>
          <a:xfrm>
            <a:off x="546237" y="979054"/>
            <a:ext cx="4710546"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Phylum Level Classification</a:t>
            </a:r>
            <a:endParaRPr lang="en-US" dirty="0">
              <a:latin typeface="Arial" panose="020B0604020202020204" pitchFamily="34" charset="0"/>
              <a:cs typeface="Arial" panose="020B0604020202020204" pitchFamily="34" charset="0"/>
            </a:endParaRPr>
          </a:p>
        </p:txBody>
      </p:sp>
      <p:sp>
        <p:nvSpPr>
          <p:cNvPr id="79" name="TextBox 78"/>
          <p:cNvSpPr txBox="1"/>
          <p:nvPr/>
        </p:nvSpPr>
        <p:spPr>
          <a:xfrm>
            <a:off x="980338" y="5820243"/>
            <a:ext cx="1301044" cy="523220"/>
          </a:xfrm>
          <a:prstGeom prst="rect">
            <a:avLst/>
          </a:prstGeom>
          <a:noFill/>
        </p:spPr>
        <p:txBody>
          <a:bodyPr wrap="square" rtlCol="0">
            <a:spAutoFit/>
          </a:bodyPr>
          <a:lstStyle/>
          <a:p>
            <a:pPr algn="ctr"/>
            <a:r>
              <a:rPr lang="en-US" sz="1400" b="1" dirty="0" smtClean="0"/>
              <a:t>Feed every day</a:t>
            </a:r>
          </a:p>
          <a:p>
            <a:pPr algn="ctr"/>
            <a:r>
              <a:rPr lang="en-US" sz="1400" b="1" dirty="0" smtClean="0"/>
              <a:t>Fertilization</a:t>
            </a:r>
            <a:endParaRPr lang="en-US" sz="1400" b="1" dirty="0"/>
          </a:p>
        </p:txBody>
      </p:sp>
      <p:sp>
        <p:nvSpPr>
          <p:cNvPr id="80" name="TextBox 79"/>
          <p:cNvSpPr txBox="1"/>
          <p:nvPr/>
        </p:nvSpPr>
        <p:spPr>
          <a:xfrm>
            <a:off x="2201437" y="5820242"/>
            <a:ext cx="1156449" cy="738664"/>
          </a:xfrm>
          <a:prstGeom prst="rect">
            <a:avLst/>
          </a:prstGeom>
          <a:noFill/>
        </p:spPr>
        <p:txBody>
          <a:bodyPr wrap="square" rtlCol="0">
            <a:spAutoFit/>
          </a:bodyPr>
          <a:lstStyle/>
          <a:p>
            <a:pPr algn="ctr"/>
            <a:r>
              <a:rPr lang="en-US" sz="1400" b="1" dirty="0" smtClean="0"/>
              <a:t>Feed every other day</a:t>
            </a:r>
          </a:p>
          <a:p>
            <a:pPr algn="ctr"/>
            <a:r>
              <a:rPr lang="en-US" sz="1400" b="1" dirty="0" smtClean="0"/>
              <a:t>Fertilization</a:t>
            </a:r>
            <a:endParaRPr lang="en-US" sz="1400" b="1" dirty="0"/>
          </a:p>
        </p:txBody>
      </p:sp>
      <p:sp>
        <p:nvSpPr>
          <p:cNvPr id="81" name="TextBox 80"/>
          <p:cNvSpPr txBox="1"/>
          <p:nvPr/>
        </p:nvSpPr>
        <p:spPr>
          <a:xfrm>
            <a:off x="3366849" y="5820243"/>
            <a:ext cx="1156449" cy="738664"/>
          </a:xfrm>
          <a:prstGeom prst="rect">
            <a:avLst/>
          </a:prstGeom>
          <a:noFill/>
        </p:spPr>
        <p:txBody>
          <a:bodyPr wrap="square" rtlCol="0">
            <a:spAutoFit/>
          </a:bodyPr>
          <a:lstStyle/>
          <a:p>
            <a:pPr algn="ctr"/>
            <a:r>
              <a:rPr lang="en-US" sz="1400" b="1" dirty="0" smtClean="0"/>
              <a:t>Feed every third day</a:t>
            </a:r>
          </a:p>
          <a:p>
            <a:pPr algn="ctr"/>
            <a:r>
              <a:rPr lang="en-US" sz="1400" b="1" dirty="0" smtClean="0"/>
              <a:t>Fertilization</a:t>
            </a:r>
            <a:endParaRPr lang="en-US" sz="1400" b="1" dirty="0"/>
          </a:p>
        </p:txBody>
      </p:sp>
      <p:sp>
        <p:nvSpPr>
          <p:cNvPr id="82" name="TextBox 81"/>
          <p:cNvSpPr txBox="1"/>
          <p:nvPr/>
        </p:nvSpPr>
        <p:spPr>
          <a:xfrm>
            <a:off x="4523295" y="5829479"/>
            <a:ext cx="1156449" cy="523220"/>
          </a:xfrm>
          <a:prstGeom prst="rect">
            <a:avLst/>
          </a:prstGeom>
          <a:noFill/>
        </p:spPr>
        <p:txBody>
          <a:bodyPr wrap="square" rtlCol="0">
            <a:spAutoFit/>
          </a:bodyPr>
          <a:lstStyle/>
          <a:p>
            <a:pPr algn="ctr"/>
            <a:r>
              <a:rPr lang="en-US" sz="1400" b="1" dirty="0" smtClean="0"/>
              <a:t>No feed</a:t>
            </a:r>
          </a:p>
          <a:p>
            <a:pPr algn="ctr"/>
            <a:r>
              <a:rPr lang="en-US" sz="1400" b="1" dirty="0" smtClean="0"/>
              <a:t>Fertilization</a:t>
            </a:r>
            <a:endParaRPr lang="en-US" sz="1400" b="1" dirty="0"/>
          </a:p>
        </p:txBody>
      </p:sp>
      <p:sp>
        <p:nvSpPr>
          <p:cNvPr id="83" name="TextBox 82"/>
          <p:cNvSpPr txBox="1"/>
          <p:nvPr/>
        </p:nvSpPr>
        <p:spPr>
          <a:xfrm>
            <a:off x="5614546" y="5820243"/>
            <a:ext cx="1319354" cy="523220"/>
          </a:xfrm>
          <a:prstGeom prst="rect">
            <a:avLst/>
          </a:prstGeom>
          <a:noFill/>
        </p:spPr>
        <p:txBody>
          <a:bodyPr wrap="square" rtlCol="0">
            <a:spAutoFit/>
          </a:bodyPr>
          <a:lstStyle/>
          <a:p>
            <a:pPr algn="ctr"/>
            <a:r>
              <a:rPr lang="en-US" sz="1400" b="1" dirty="0" smtClean="0"/>
              <a:t>Feed every day No Fertilization</a:t>
            </a:r>
            <a:endParaRPr lang="en-US" sz="1400" b="1" dirty="0"/>
          </a:p>
        </p:txBody>
      </p:sp>
      <p:sp>
        <p:nvSpPr>
          <p:cNvPr id="3" name="TextBox 2"/>
          <p:cNvSpPr txBox="1"/>
          <p:nvPr/>
        </p:nvSpPr>
        <p:spPr>
          <a:xfrm>
            <a:off x="1725775" y="1771025"/>
            <a:ext cx="4565892" cy="400110"/>
          </a:xfrm>
          <a:prstGeom prst="rect">
            <a:avLst/>
          </a:prstGeom>
          <a:no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rPr>
              <a:t>Dinoflagellates, Diatoms, Oomycetes, etc.</a:t>
            </a:r>
            <a:endParaRPr lang="en-US" sz="2000" b="1" dirty="0">
              <a:solidFill>
                <a:schemeClr val="bg1"/>
              </a:solidFill>
              <a:effectLst>
                <a:outerShdw blurRad="38100" dist="38100" dir="2700000" algn="tl">
                  <a:srgbClr val="000000">
                    <a:alpha val="43137"/>
                  </a:srgbClr>
                </a:outerShdw>
              </a:effectLst>
            </a:endParaRPr>
          </a:p>
        </p:txBody>
      </p:sp>
      <p:sp>
        <p:nvSpPr>
          <p:cNvPr id="84" name="TextBox 83"/>
          <p:cNvSpPr txBox="1"/>
          <p:nvPr/>
        </p:nvSpPr>
        <p:spPr>
          <a:xfrm>
            <a:off x="1725775" y="3360308"/>
            <a:ext cx="4565892" cy="400110"/>
          </a:xfrm>
          <a:prstGeom prst="rect">
            <a:avLst/>
          </a:prstGeom>
          <a:no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rPr>
              <a:t>Metazoans, Fungi</a:t>
            </a:r>
            <a:endParaRPr lang="en-US" sz="2000" b="1" dirty="0">
              <a:solidFill>
                <a:schemeClr val="bg1"/>
              </a:solidFill>
              <a:effectLst>
                <a:outerShdw blurRad="38100" dist="38100" dir="2700000" algn="tl">
                  <a:srgbClr val="000000">
                    <a:alpha val="43137"/>
                  </a:srgbClr>
                </a:outerShdw>
              </a:effectLst>
            </a:endParaRPr>
          </a:p>
        </p:txBody>
      </p:sp>
      <p:sp>
        <p:nvSpPr>
          <p:cNvPr id="85" name="TextBox 84"/>
          <p:cNvSpPr txBox="1"/>
          <p:nvPr/>
        </p:nvSpPr>
        <p:spPr>
          <a:xfrm>
            <a:off x="1708331" y="5211839"/>
            <a:ext cx="4565892" cy="400110"/>
          </a:xfrm>
          <a:prstGeom prst="rect">
            <a:avLst/>
          </a:prstGeom>
          <a:no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rPr>
              <a:t>Green Plants, Red Algae</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5230428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533" y="1043710"/>
            <a:ext cx="8898467" cy="5578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p:cNvGraphicFramePr>
            <a:graphicFrameLocks/>
          </p:cNvGraphicFramePr>
          <p:nvPr>
            <p:extLst>
              <p:ext uri="{D42A27DB-BD31-4B8C-83A1-F6EECF244321}">
                <p14:modId xmlns:p14="http://schemas.microsoft.com/office/powerpoint/2010/main" val="803989422"/>
              </p:ext>
            </p:extLst>
          </p:nvPr>
        </p:nvGraphicFramePr>
        <p:xfrm>
          <a:off x="203202" y="1151466"/>
          <a:ext cx="6756400" cy="489373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269565" y="1261940"/>
            <a:ext cx="1846730" cy="369332"/>
          </a:xfrm>
          <a:prstGeom prst="rect">
            <a:avLst/>
          </a:prstGeom>
          <a:noFill/>
        </p:spPr>
        <p:txBody>
          <a:bodyPr wrap="square" rtlCol="0">
            <a:spAutoFit/>
          </a:bodyPr>
          <a:lstStyle/>
          <a:p>
            <a:r>
              <a:rPr lang="en-US" dirty="0" smtClean="0"/>
              <a:t>Diatoms</a:t>
            </a:r>
            <a:endParaRPr lang="en-US" dirty="0"/>
          </a:p>
        </p:txBody>
      </p:sp>
      <p:sp>
        <p:nvSpPr>
          <p:cNvPr id="5" name="TextBox 4"/>
          <p:cNvSpPr txBox="1"/>
          <p:nvPr/>
        </p:nvSpPr>
        <p:spPr>
          <a:xfrm>
            <a:off x="7269562" y="1549170"/>
            <a:ext cx="1846730" cy="369332"/>
          </a:xfrm>
          <a:prstGeom prst="rect">
            <a:avLst/>
          </a:prstGeom>
          <a:noFill/>
        </p:spPr>
        <p:txBody>
          <a:bodyPr wrap="square" rtlCol="0">
            <a:spAutoFit/>
          </a:bodyPr>
          <a:lstStyle/>
          <a:p>
            <a:r>
              <a:rPr lang="en-US" dirty="0" smtClean="0"/>
              <a:t>Rotifers</a:t>
            </a:r>
            <a:endParaRPr lang="en-US" dirty="0"/>
          </a:p>
        </p:txBody>
      </p:sp>
      <p:sp>
        <p:nvSpPr>
          <p:cNvPr id="6" name="TextBox 5"/>
          <p:cNvSpPr txBox="1"/>
          <p:nvPr/>
        </p:nvSpPr>
        <p:spPr>
          <a:xfrm>
            <a:off x="7269562" y="2111136"/>
            <a:ext cx="1846730" cy="369332"/>
          </a:xfrm>
          <a:prstGeom prst="rect">
            <a:avLst/>
          </a:prstGeom>
          <a:noFill/>
        </p:spPr>
        <p:txBody>
          <a:bodyPr wrap="square" rtlCol="0">
            <a:spAutoFit/>
          </a:bodyPr>
          <a:lstStyle/>
          <a:p>
            <a:r>
              <a:rPr lang="en-US" dirty="0" smtClean="0"/>
              <a:t>Green Algae</a:t>
            </a:r>
            <a:endParaRPr lang="en-US" dirty="0"/>
          </a:p>
        </p:txBody>
      </p:sp>
      <p:sp>
        <p:nvSpPr>
          <p:cNvPr id="7" name="TextBox 6"/>
          <p:cNvSpPr txBox="1"/>
          <p:nvPr/>
        </p:nvSpPr>
        <p:spPr>
          <a:xfrm>
            <a:off x="7269565" y="2378292"/>
            <a:ext cx="1846730" cy="369332"/>
          </a:xfrm>
          <a:prstGeom prst="rect">
            <a:avLst/>
          </a:prstGeom>
          <a:noFill/>
        </p:spPr>
        <p:txBody>
          <a:bodyPr wrap="square" rtlCol="0">
            <a:spAutoFit/>
          </a:bodyPr>
          <a:lstStyle/>
          <a:p>
            <a:r>
              <a:rPr lang="en-US" dirty="0" smtClean="0"/>
              <a:t>Flowering Plants</a:t>
            </a:r>
            <a:endParaRPr lang="en-US" dirty="0"/>
          </a:p>
        </p:txBody>
      </p:sp>
      <p:sp>
        <p:nvSpPr>
          <p:cNvPr id="8" name="Rectangle 7"/>
          <p:cNvSpPr/>
          <p:nvPr/>
        </p:nvSpPr>
        <p:spPr>
          <a:xfrm>
            <a:off x="7004989" y="1354558"/>
            <a:ext cx="302369" cy="232288"/>
          </a:xfrm>
          <a:prstGeom prst="rect">
            <a:avLst/>
          </a:prstGeom>
          <a:solidFill>
            <a:srgbClr val="CC9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007784" y="1623129"/>
            <a:ext cx="302369" cy="232288"/>
          </a:xfrm>
          <a:prstGeom prst="rect">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7004810" y="2178670"/>
            <a:ext cx="302369" cy="232288"/>
          </a:xfrm>
          <a:prstGeom prst="rect">
            <a:avLst/>
          </a:prstGeom>
          <a:solidFill>
            <a:srgbClr val="997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04810" y="2456935"/>
            <a:ext cx="302369" cy="232288"/>
          </a:xfrm>
          <a:prstGeom prst="rect">
            <a:avLst/>
          </a:prstGeom>
          <a:solidFill>
            <a:srgbClr val="9E48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269098" y="1838385"/>
            <a:ext cx="1846730" cy="369332"/>
          </a:xfrm>
          <a:prstGeom prst="rect">
            <a:avLst/>
          </a:prstGeom>
          <a:noFill/>
        </p:spPr>
        <p:txBody>
          <a:bodyPr wrap="square" rtlCol="0">
            <a:spAutoFit/>
          </a:bodyPr>
          <a:lstStyle/>
          <a:p>
            <a:r>
              <a:rPr lang="en-US" dirty="0" err="1" smtClean="0"/>
              <a:t>Teleosts</a:t>
            </a:r>
            <a:endParaRPr lang="en-US" dirty="0"/>
          </a:p>
        </p:txBody>
      </p:sp>
      <p:sp>
        <p:nvSpPr>
          <p:cNvPr id="13" name="Rectangle 12"/>
          <p:cNvSpPr/>
          <p:nvPr/>
        </p:nvSpPr>
        <p:spPr>
          <a:xfrm>
            <a:off x="7007318" y="1904106"/>
            <a:ext cx="302369" cy="232288"/>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0" y="304800"/>
            <a:ext cx="5943600" cy="461665"/>
          </a:xfrm>
          <a:prstGeom prst="rect">
            <a:avLst/>
          </a:prstGeom>
          <a:solidFill>
            <a:srgbClr val="00B0F0"/>
          </a:solidFill>
        </p:spPr>
        <p:txBody>
          <a:bodyPr wrap="square" rtlCol="0">
            <a:spAutoFit/>
          </a:bodyPr>
          <a:lstStyle/>
          <a:p>
            <a:r>
              <a:rPr lang="en-US" sz="2400" b="1" dirty="0" smtClean="0">
                <a:solidFill>
                  <a:schemeClr val="bg1"/>
                </a:solidFill>
              </a:rPr>
              <a:t>Results – Eukaryotic Metagenome</a:t>
            </a:r>
            <a:endParaRPr lang="en-US" sz="2400" b="1" dirty="0">
              <a:solidFill>
                <a:schemeClr val="bg1"/>
              </a:solidFill>
            </a:endParaRPr>
          </a:p>
        </p:txBody>
      </p:sp>
      <p:sp>
        <p:nvSpPr>
          <p:cNvPr id="15" name="TextBox 14"/>
          <p:cNvSpPr txBox="1"/>
          <p:nvPr/>
        </p:nvSpPr>
        <p:spPr>
          <a:xfrm>
            <a:off x="811001" y="5820243"/>
            <a:ext cx="1301044" cy="523220"/>
          </a:xfrm>
          <a:prstGeom prst="rect">
            <a:avLst/>
          </a:prstGeom>
          <a:noFill/>
        </p:spPr>
        <p:txBody>
          <a:bodyPr wrap="square" rtlCol="0">
            <a:spAutoFit/>
          </a:bodyPr>
          <a:lstStyle/>
          <a:p>
            <a:pPr algn="ctr"/>
            <a:r>
              <a:rPr lang="en-US" sz="1400" b="1" dirty="0" smtClean="0"/>
              <a:t>Feed every day</a:t>
            </a:r>
          </a:p>
          <a:p>
            <a:pPr algn="ctr"/>
            <a:r>
              <a:rPr lang="en-US" sz="1400" b="1" dirty="0" smtClean="0"/>
              <a:t>Fertilization</a:t>
            </a:r>
            <a:endParaRPr lang="en-US" sz="1400" b="1" dirty="0"/>
          </a:p>
        </p:txBody>
      </p:sp>
      <p:sp>
        <p:nvSpPr>
          <p:cNvPr id="16" name="TextBox 15"/>
          <p:cNvSpPr txBox="1"/>
          <p:nvPr/>
        </p:nvSpPr>
        <p:spPr>
          <a:xfrm>
            <a:off x="2074432" y="5820242"/>
            <a:ext cx="1156449" cy="738664"/>
          </a:xfrm>
          <a:prstGeom prst="rect">
            <a:avLst/>
          </a:prstGeom>
          <a:noFill/>
        </p:spPr>
        <p:txBody>
          <a:bodyPr wrap="square" rtlCol="0">
            <a:spAutoFit/>
          </a:bodyPr>
          <a:lstStyle/>
          <a:p>
            <a:pPr algn="ctr"/>
            <a:r>
              <a:rPr lang="en-US" sz="1400" b="1" dirty="0" smtClean="0"/>
              <a:t>Feed every other day</a:t>
            </a:r>
          </a:p>
          <a:p>
            <a:pPr algn="ctr"/>
            <a:r>
              <a:rPr lang="en-US" sz="1400" b="1" dirty="0" smtClean="0"/>
              <a:t>Fertilization</a:t>
            </a:r>
            <a:endParaRPr lang="en-US" sz="1400" b="1" dirty="0"/>
          </a:p>
        </p:txBody>
      </p:sp>
      <p:sp>
        <p:nvSpPr>
          <p:cNvPr id="17" name="TextBox 16"/>
          <p:cNvSpPr txBox="1"/>
          <p:nvPr/>
        </p:nvSpPr>
        <p:spPr>
          <a:xfrm>
            <a:off x="3256780" y="5820243"/>
            <a:ext cx="1156449" cy="738664"/>
          </a:xfrm>
          <a:prstGeom prst="rect">
            <a:avLst/>
          </a:prstGeom>
          <a:noFill/>
        </p:spPr>
        <p:txBody>
          <a:bodyPr wrap="square" rtlCol="0">
            <a:spAutoFit/>
          </a:bodyPr>
          <a:lstStyle/>
          <a:p>
            <a:pPr algn="ctr"/>
            <a:r>
              <a:rPr lang="en-US" sz="1400" b="1" dirty="0" smtClean="0"/>
              <a:t>Feed every third day</a:t>
            </a:r>
          </a:p>
          <a:p>
            <a:pPr algn="ctr"/>
            <a:r>
              <a:rPr lang="en-US" sz="1400" b="1" dirty="0" smtClean="0"/>
              <a:t>Fertilization</a:t>
            </a:r>
            <a:endParaRPr lang="en-US" sz="1400" b="1" dirty="0"/>
          </a:p>
        </p:txBody>
      </p:sp>
      <p:sp>
        <p:nvSpPr>
          <p:cNvPr id="18" name="TextBox 17"/>
          <p:cNvSpPr txBox="1"/>
          <p:nvPr/>
        </p:nvSpPr>
        <p:spPr>
          <a:xfrm>
            <a:off x="4455559" y="5829479"/>
            <a:ext cx="1156449" cy="523220"/>
          </a:xfrm>
          <a:prstGeom prst="rect">
            <a:avLst/>
          </a:prstGeom>
          <a:noFill/>
        </p:spPr>
        <p:txBody>
          <a:bodyPr wrap="square" rtlCol="0">
            <a:spAutoFit/>
          </a:bodyPr>
          <a:lstStyle/>
          <a:p>
            <a:pPr algn="ctr"/>
            <a:r>
              <a:rPr lang="en-US" sz="1400" b="1" dirty="0" smtClean="0"/>
              <a:t>No feed</a:t>
            </a:r>
          </a:p>
          <a:p>
            <a:pPr algn="ctr"/>
            <a:r>
              <a:rPr lang="en-US" sz="1400" b="1" dirty="0" smtClean="0"/>
              <a:t>Fertilization</a:t>
            </a:r>
            <a:endParaRPr lang="en-US" sz="1400" b="1" dirty="0"/>
          </a:p>
        </p:txBody>
      </p:sp>
      <p:sp>
        <p:nvSpPr>
          <p:cNvPr id="19" name="TextBox 18"/>
          <p:cNvSpPr txBox="1"/>
          <p:nvPr/>
        </p:nvSpPr>
        <p:spPr>
          <a:xfrm>
            <a:off x="5563744" y="5820243"/>
            <a:ext cx="1319354" cy="523220"/>
          </a:xfrm>
          <a:prstGeom prst="rect">
            <a:avLst/>
          </a:prstGeom>
          <a:noFill/>
        </p:spPr>
        <p:txBody>
          <a:bodyPr wrap="square" rtlCol="0">
            <a:spAutoFit/>
          </a:bodyPr>
          <a:lstStyle/>
          <a:p>
            <a:pPr algn="ctr"/>
            <a:r>
              <a:rPr lang="en-US" sz="1400" b="1" dirty="0" smtClean="0"/>
              <a:t>Feed every day No Fertilization</a:t>
            </a:r>
            <a:endParaRPr lang="en-US" sz="1400" b="1" dirty="0"/>
          </a:p>
        </p:txBody>
      </p:sp>
    </p:spTree>
    <p:extLst>
      <p:ext uri="{BB962C8B-B14F-4D97-AF65-F5344CB8AC3E}">
        <p14:creationId xmlns:p14="http://schemas.microsoft.com/office/powerpoint/2010/main" val="36991711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Rectangle 92"/>
          <p:cNvSpPr/>
          <p:nvPr/>
        </p:nvSpPr>
        <p:spPr>
          <a:xfrm>
            <a:off x="154709" y="812185"/>
            <a:ext cx="6660958" cy="60014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p:nvPr/>
        </p:nvGrpSpPr>
        <p:grpSpPr>
          <a:xfrm>
            <a:off x="185246" y="708151"/>
            <a:ext cx="5622220" cy="3030963"/>
            <a:chOff x="6480816" y="2781301"/>
            <a:chExt cx="5111109" cy="3030963"/>
          </a:xfrm>
        </p:grpSpPr>
        <p:grpSp>
          <p:nvGrpSpPr>
            <p:cNvPr id="55" name="Group 54"/>
            <p:cNvGrpSpPr/>
            <p:nvPr/>
          </p:nvGrpSpPr>
          <p:grpSpPr>
            <a:xfrm>
              <a:off x="6480816" y="2781301"/>
              <a:ext cx="5111109" cy="3030963"/>
              <a:chOff x="3270891" y="1905001"/>
              <a:chExt cx="5111109" cy="3030963"/>
            </a:xfrm>
          </p:grpSpPr>
          <p:graphicFrame>
            <p:nvGraphicFramePr>
              <p:cNvPr id="67" name="Chart 66"/>
              <p:cNvGraphicFramePr>
                <a:graphicFrameLocks/>
              </p:cNvGraphicFramePr>
              <p:nvPr>
                <p:extLst/>
              </p:nvPr>
            </p:nvGraphicFramePr>
            <p:xfrm>
              <a:off x="3810000" y="1905001"/>
              <a:ext cx="4572000" cy="2887132"/>
            </p:xfrm>
            <a:graphic>
              <a:graphicData uri="http://schemas.openxmlformats.org/drawingml/2006/chart">
                <c:chart xmlns:c="http://schemas.openxmlformats.org/drawingml/2006/chart" xmlns:r="http://schemas.openxmlformats.org/officeDocument/2006/relationships" r:id="rId3"/>
              </a:graphicData>
            </a:graphic>
          </p:graphicFrame>
          <p:sp>
            <p:nvSpPr>
              <p:cNvPr id="68" name="TextBox 67"/>
              <p:cNvSpPr txBox="1"/>
              <p:nvPr/>
            </p:nvSpPr>
            <p:spPr>
              <a:xfrm>
                <a:off x="3488265" y="3039534"/>
                <a:ext cx="584200" cy="338554"/>
              </a:xfrm>
              <a:prstGeom prst="rect">
                <a:avLst/>
              </a:prstGeom>
              <a:noFill/>
            </p:spPr>
            <p:txBody>
              <a:bodyPr wrap="square" rtlCol="0">
                <a:spAutoFit/>
              </a:bodyPr>
              <a:lstStyle/>
              <a:p>
                <a:pPr algn="ctr"/>
                <a:r>
                  <a:rPr lang="en-US" sz="1600" dirty="0">
                    <a:solidFill>
                      <a:prstClr val="black"/>
                    </a:solidFill>
                  </a:rPr>
                  <a:t>250</a:t>
                </a:r>
              </a:p>
            </p:txBody>
          </p:sp>
          <p:sp>
            <p:nvSpPr>
              <p:cNvPr id="69" name="TextBox 68"/>
              <p:cNvSpPr txBox="1"/>
              <p:nvPr/>
            </p:nvSpPr>
            <p:spPr>
              <a:xfrm>
                <a:off x="3488264" y="3327401"/>
                <a:ext cx="584200" cy="338554"/>
              </a:xfrm>
              <a:prstGeom prst="rect">
                <a:avLst/>
              </a:prstGeom>
              <a:noFill/>
            </p:spPr>
            <p:txBody>
              <a:bodyPr wrap="square" rtlCol="0">
                <a:spAutoFit/>
              </a:bodyPr>
              <a:lstStyle/>
              <a:p>
                <a:pPr algn="ctr"/>
                <a:r>
                  <a:rPr lang="en-US" sz="1600" dirty="0">
                    <a:solidFill>
                      <a:prstClr val="black"/>
                    </a:solidFill>
                  </a:rPr>
                  <a:t>200</a:t>
                </a:r>
              </a:p>
            </p:txBody>
          </p:sp>
          <p:sp>
            <p:nvSpPr>
              <p:cNvPr id="70" name="TextBox 69"/>
              <p:cNvSpPr txBox="1"/>
              <p:nvPr/>
            </p:nvSpPr>
            <p:spPr>
              <a:xfrm>
                <a:off x="3488264" y="3623734"/>
                <a:ext cx="584200" cy="338554"/>
              </a:xfrm>
              <a:prstGeom prst="rect">
                <a:avLst/>
              </a:prstGeom>
              <a:noFill/>
            </p:spPr>
            <p:txBody>
              <a:bodyPr wrap="square" rtlCol="0">
                <a:spAutoFit/>
              </a:bodyPr>
              <a:lstStyle/>
              <a:p>
                <a:pPr algn="ctr"/>
                <a:r>
                  <a:rPr lang="en-US" sz="1600" dirty="0">
                    <a:solidFill>
                      <a:prstClr val="black"/>
                    </a:solidFill>
                  </a:rPr>
                  <a:t>150</a:t>
                </a:r>
              </a:p>
            </p:txBody>
          </p:sp>
          <p:sp>
            <p:nvSpPr>
              <p:cNvPr id="71" name="TextBox 70"/>
              <p:cNvSpPr txBox="1"/>
              <p:nvPr/>
            </p:nvSpPr>
            <p:spPr>
              <a:xfrm>
                <a:off x="3488264" y="3911602"/>
                <a:ext cx="584200" cy="338554"/>
              </a:xfrm>
              <a:prstGeom prst="rect">
                <a:avLst/>
              </a:prstGeom>
              <a:noFill/>
            </p:spPr>
            <p:txBody>
              <a:bodyPr wrap="square" rtlCol="0">
                <a:spAutoFit/>
              </a:bodyPr>
              <a:lstStyle/>
              <a:p>
                <a:pPr algn="ctr"/>
                <a:r>
                  <a:rPr lang="en-US" sz="1600" dirty="0">
                    <a:solidFill>
                      <a:prstClr val="black"/>
                    </a:solidFill>
                  </a:rPr>
                  <a:t>100</a:t>
                </a:r>
              </a:p>
            </p:txBody>
          </p:sp>
          <p:sp>
            <p:nvSpPr>
              <p:cNvPr id="72" name="TextBox 71"/>
              <p:cNvSpPr txBox="1"/>
              <p:nvPr/>
            </p:nvSpPr>
            <p:spPr>
              <a:xfrm>
                <a:off x="3539066" y="4199468"/>
                <a:ext cx="584200" cy="338554"/>
              </a:xfrm>
              <a:prstGeom prst="rect">
                <a:avLst/>
              </a:prstGeom>
              <a:noFill/>
            </p:spPr>
            <p:txBody>
              <a:bodyPr wrap="square" rtlCol="0">
                <a:spAutoFit/>
              </a:bodyPr>
              <a:lstStyle/>
              <a:p>
                <a:pPr algn="ctr"/>
                <a:r>
                  <a:rPr lang="en-US" sz="1600" dirty="0">
                    <a:solidFill>
                      <a:prstClr val="black"/>
                    </a:solidFill>
                  </a:rPr>
                  <a:t>50</a:t>
                </a:r>
              </a:p>
            </p:txBody>
          </p:sp>
          <p:sp>
            <p:nvSpPr>
              <p:cNvPr id="73" name="TextBox 72"/>
              <p:cNvSpPr txBox="1"/>
              <p:nvPr/>
            </p:nvSpPr>
            <p:spPr>
              <a:xfrm>
                <a:off x="3589862" y="4487333"/>
                <a:ext cx="584200" cy="338554"/>
              </a:xfrm>
              <a:prstGeom prst="rect">
                <a:avLst/>
              </a:prstGeom>
              <a:noFill/>
            </p:spPr>
            <p:txBody>
              <a:bodyPr wrap="square" rtlCol="0">
                <a:spAutoFit/>
              </a:bodyPr>
              <a:lstStyle/>
              <a:p>
                <a:pPr algn="ctr"/>
                <a:r>
                  <a:rPr lang="en-US" sz="1600" dirty="0">
                    <a:solidFill>
                      <a:prstClr val="black"/>
                    </a:solidFill>
                  </a:rPr>
                  <a:t>0</a:t>
                </a:r>
              </a:p>
            </p:txBody>
          </p:sp>
          <p:sp>
            <p:nvSpPr>
              <p:cNvPr id="74" name="TextBox 73"/>
              <p:cNvSpPr txBox="1"/>
              <p:nvPr/>
            </p:nvSpPr>
            <p:spPr>
              <a:xfrm>
                <a:off x="3488265" y="2167468"/>
                <a:ext cx="584200" cy="338554"/>
              </a:xfrm>
              <a:prstGeom prst="rect">
                <a:avLst/>
              </a:prstGeom>
              <a:noFill/>
            </p:spPr>
            <p:txBody>
              <a:bodyPr wrap="square" rtlCol="0">
                <a:spAutoFit/>
              </a:bodyPr>
              <a:lstStyle/>
              <a:p>
                <a:pPr algn="ctr"/>
                <a:r>
                  <a:rPr lang="en-US" sz="1600" dirty="0">
                    <a:solidFill>
                      <a:prstClr val="black"/>
                    </a:solidFill>
                  </a:rPr>
                  <a:t>400</a:t>
                </a:r>
              </a:p>
            </p:txBody>
          </p:sp>
          <p:sp>
            <p:nvSpPr>
              <p:cNvPr id="75" name="TextBox 74"/>
              <p:cNvSpPr txBox="1"/>
              <p:nvPr/>
            </p:nvSpPr>
            <p:spPr>
              <a:xfrm>
                <a:off x="3488265" y="2463801"/>
                <a:ext cx="584200" cy="338554"/>
              </a:xfrm>
              <a:prstGeom prst="rect">
                <a:avLst/>
              </a:prstGeom>
              <a:noFill/>
            </p:spPr>
            <p:txBody>
              <a:bodyPr wrap="square" rtlCol="0">
                <a:spAutoFit/>
              </a:bodyPr>
              <a:lstStyle/>
              <a:p>
                <a:pPr algn="ctr"/>
                <a:r>
                  <a:rPr lang="en-US" sz="1600" dirty="0">
                    <a:solidFill>
                      <a:prstClr val="black"/>
                    </a:solidFill>
                  </a:rPr>
                  <a:t>350</a:t>
                </a:r>
              </a:p>
            </p:txBody>
          </p:sp>
          <p:sp>
            <p:nvSpPr>
              <p:cNvPr id="76" name="TextBox 75"/>
              <p:cNvSpPr txBox="1"/>
              <p:nvPr/>
            </p:nvSpPr>
            <p:spPr>
              <a:xfrm>
                <a:off x="3488265" y="2751668"/>
                <a:ext cx="584200" cy="338554"/>
              </a:xfrm>
              <a:prstGeom prst="rect">
                <a:avLst/>
              </a:prstGeom>
              <a:noFill/>
            </p:spPr>
            <p:txBody>
              <a:bodyPr wrap="square" rtlCol="0">
                <a:spAutoFit/>
              </a:bodyPr>
              <a:lstStyle/>
              <a:p>
                <a:pPr algn="ctr"/>
                <a:r>
                  <a:rPr lang="en-US" sz="1600" dirty="0">
                    <a:solidFill>
                      <a:prstClr val="black"/>
                    </a:solidFill>
                  </a:rPr>
                  <a:t>300</a:t>
                </a:r>
              </a:p>
            </p:txBody>
          </p:sp>
          <p:sp>
            <p:nvSpPr>
              <p:cNvPr id="77" name="TextBox 76"/>
              <p:cNvSpPr txBox="1"/>
              <p:nvPr/>
            </p:nvSpPr>
            <p:spPr>
              <a:xfrm>
                <a:off x="6197596" y="4597402"/>
                <a:ext cx="584200" cy="338554"/>
              </a:xfrm>
              <a:prstGeom prst="rect">
                <a:avLst/>
              </a:prstGeom>
              <a:noFill/>
            </p:spPr>
            <p:txBody>
              <a:bodyPr wrap="square" rtlCol="0">
                <a:spAutoFit/>
              </a:bodyPr>
              <a:lstStyle/>
              <a:p>
                <a:pPr algn="ctr"/>
                <a:r>
                  <a:rPr lang="en-US" sz="1600" dirty="0">
                    <a:solidFill>
                      <a:prstClr val="black"/>
                    </a:solidFill>
                  </a:rPr>
                  <a:t>424</a:t>
                </a:r>
              </a:p>
            </p:txBody>
          </p:sp>
          <p:sp>
            <p:nvSpPr>
              <p:cNvPr id="78" name="TextBox 77"/>
              <p:cNvSpPr txBox="1"/>
              <p:nvPr/>
            </p:nvSpPr>
            <p:spPr>
              <a:xfrm>
                <a:off x="6587062" y="4597404"/>
                <a:ext cx="584200" cy="338554"/>
              </a:xfrm>
              <a:prstGeom prst="rect">
                <a:avLst/>
              </a:prstGeom>
              <a:noFill/>
            </p:spPr>
            <p:txBody>
              <a:bodyPr wrap="square" rtlCol="0">
                <a:spAutoFit/>
              </a:bodyPr>
              <a:lstStyle/>
              <a:p>
                <a:pPr algn="ctr"/>
                <a:r>
                  <a:rPr lang="en-US" sz="1600" dirty="0">
                    <a:solidFill>
                      <a:prstClr val="black"/>
                    </a:solidFill>
                  </a:rPr>
                  <a:t>493</a:t>
                </a:r>
              </a:p>
            </p:txBody>
          </p:sp>
          <p:sp>
            <p:nvSpPr>
              <p:cNvPr id="79" name="TextBox 78"/>
              <p:cNvSpPr txBox="1"/>
              <p:nvPr/>
            </p:nvSpPr>
            <p:spPr>
              <a:xfrm>
                <a:off x="6976528" y="4597400"/>
                <a:ext cx="584200" cy="338554"/>
              </a:xfrm>
              <a:prstGeom prst="rect">
                <a:avLst/>
              </a:prstGeom>
              <a:noFill/>
            </p:spPr>
            <p:txBody>
              <a:bodyPr wrap="square" rtlCol="0">
                <a:spAutoFit/>
              </a:bodyPr>
              <a:lstStyle/>
              <a:p>
                <a:pPr algn="ctr"/>
                <a:r>
                  <a:rPr lang="en-US" sz="1600" dirty="0">
                    <a:solidFill>
                      <a:prstClr val="black"/>
                    </a:solidFill>
                  </a:rPr>
                  <a:t>562</a:t>
                </a:r>
              </a:p>
            </p:txBody>
          </p:sp>
          <p:sp>
            <p:nvSpPr>
              <p:cNvPr id="80" name="TextBox 79"/>
              <p:cNvSpPr txBox="1"/>
              <p:nvPr/>
            </p:nvSpPr>
            <p:spPr>
              <a:xfrm>
                <a:off x="7365996" y="4597410"/>
                <a:ext cx="584200" cy="338554"/>
              </a:xfrm>
              <a:prstGeom prst="rect">
                <a:avLst/>
              </a:prstGeom>
              <a:noFill/>
            </p:spPr>
            <p:txBody>
              <a:bodyPr wrap="square" rtlCol="0">
                <a:spAutoFit/>
              </a:bodyPr>
              <a:lstStyle/>
              <a:p>
                <a:pPr algn="ctr"/>
                <a:r>
                  <a:rPr lang="en-US" sz="1600" dirty="0">
                    <a:solidFill>
                      <a:prstClr val="black"/>
                    </a:solidFill>
                  </a:rPr>
                  <a:t>631</a:t>
                </a:r>
              </a:p>
            </p:txBody>
          </p:sp>
          <p:sp>
            <p:nvSpPr>
              <p:cNvPr id="81" name="TextBox 80"/>
              <p:cNvSpPr txBox="1"/>
              <p:nvPr/>
            </p:nvSpPr>
            <p:spPr>
              <a:xfrm>
                <a:off x="7755461" y="4597407"/>
                <a:ext cx="584200" cy="338554"/>
              </a:xfrm>
              <a:prstGeom prst="rect">
                <a:avLst/>
              </a:prstGeom>
              <a:noFill/>
            </p:spPr>
            <p:txBody>
              <a:bodyPr wrap="square" rtlCol="0">
                <a:spAutoFit/>
              </a:bodyPr>
              <a:lstStyle/>
              <a:p>
                <a:pPr algn="ctr"/>
                <a:r>
                  <a:rPr lang="en-US" sz="1600" dirty="0">
                    <a:solidFill>
                      <a:prstClr val="black"/>
                    </a:solidFill>
                  </a:rPr>
                  <a:t>700</a:t>
                </a:r>
              </a:p>
            </p:txBody>
          </p:sp>
          <p:sp>
            <p:nvSpPr>
              <p:cNvPr id="82" name="TextBox 81"/>
              <p:cNvSpPr txBox="1"/>
              <p:nvPr/>
            </p:nvSpPr>
            <p:spPr>
              <a:xfrm>
                <a:off x="3843863" y="4591047"/>
                <a:ext cx="584200" cy="338554"/>
              </a:xfrm>
              <a:prstGeom prst="rect">
                <a:avLst/>
              </a:prstGeom>
              <a:noFill/>
            </p:spPr>
            <p:txBody>
              <a:bodyPr wrap="square" rtlCol="0">
                <a:spAutoFit/>
              </a:bodyPr>
              <a:lstStyle/>
              <a:p>
                <a:pPr algn="ctr"/>
                <a:r>
                  <a:rPr lang="en-US" sz="1600" dirty="0">
                    <a:solidFill>
                      <a:prstClr val="black"/>
                    </a:solidFill>
                  </a:rPr>
                  <a:t>10</a:t>
                </a:r>
              </a:p>
            </p:txBody>
          </p:sp>
          <p:sp>
            <p:nvSpPr>
              <p:cNvPr id="83" name="TextBox 82"/>
              <p:cNvSpPr txBox="1"/>
              <p:nvPr/>
            </p:nvSpPr>
            <p:spPr>
              <a:xfrm>
                <a:off x="4241796" y="4591049"/>
                <a:ext cx="584200" cy="338554"/>
              </a:xfrm>
              <a:prstGeom prst="rect">
                <a:avLst/>
              </a:prstGeom>
              <a:noFill/>
            </p:spPr>
            <p:txBody>
              <a:bodyPr wrap="square" rtlCol="0">
                <a:spAutoFit/>
              </a:bodyPr>
              <a:lstStyle/>
              <a:p>
                <a:pPr algn="ctr"/>
                <a:r>
                  <a:rPr lang="en-US" sz="1600" dirty="0">
                    <a:solidFill>
                      <a:prstClr val="black"/>
                    </a:solidFill>
                  </a:rPr>
                  <a:t>79</a:t>
                </a:r>
              </a:p>
            </p:txBody>
          </p:sp>
          <p:sp>
            <p:nvSpPr>
              <p:cNvPr id="84" name="TextBox 83"/>
              <p:cNvSpPr txBox="1"/>
              <p:nvPr/>
            </p:nvSpPr>
            <p:spPr>
              <a:xfrm>
                <a:off x="4631262" y="4591054"/>
                <a:ext cx="584200" cy="338554"/>
              </a:xfrm>
              <a:prstGeom prst="rect">
                <a:avLst/>
              </a:prstGeom>
              <a:noFill/>
            </p:spPr>
            <p:txBody>
              <a:bodyPr wrap="square" rtlCol="0">
                <a:spAutoFit/>
              </a:bodyPr>
              <a:lstStyle/>
              <a:p>
                <a:pPr algn="ctr"/>
                <a:r>
                  <a:rPr lang="en-US" sz="1600" dirty="0">
                    <a:solidFill>
                      <a:prstClr val="black"/>
                    </a:solidFill>
                  </a:rPr>
                  <a:t>148</a:t>
                </a:r>
              </a:p>
            </p:txBody>
          </p:sp>
          <p:sp>
            <p:nvSpPr>
              <p:cNvPr id="85" name="TextBox 84"/>
              <p:cNvSpPr txBox="1"/>
              <p:nvPr/>
            </p:nvSpPr>
            <p:spPr>
              <a:xfrm>
                <a:off x="5020729" y="4597401"/>
                <a:ext cx="584200" cy="338554"/>
              </a:xfrm>
              <a:prstGeom prst="rect">
                <a:avLst/>
              </a:prstGeom>
              <a:noFill/>
            </p:spPr>
            <p:txBody>
              <a:bodyPr wrap="square" rtlCol="0">
                <a:spAutoFit/>
              </a:bodyPr>
              <a:lstStyle/>
              <a:p>
                <a:pPr algn="ctr"/>
                <a:r>
                  <a:rPr lang="en-US" sz="1600" dirty="0">
                    <a:solidFill>
                      <a:prstClr val="black"/>
                    </a:solidFill>
                  </a:rPr>
                  <a:t>217</a:t>
                </a:r>
              </a:p>
            </p:txBody>
          </p:sp>
          <p:sp>
            <p:nvSpPr>
              <p:cNvPr id="86" name="TextBox 85"/>
              <p:cNvSpPr txBox="1"/>
              <p:nvPr/>
            </p:nvSpPr>
            <p:spPr>
              <a:xfrm>
                <a:off x="5410196" y="4597406"/>
                <a:ext cx="584200" cy="338554"/>
              </a:xfrm>
              <a:prstGeom prst="rect">
                <a:avLst/>
              </a:prstGeom>
              <a:noFill/>
            </p:spPr>
            <p:txBody>
              <a:bodyPr wrap="square" rtlCol="0">
                <a:spAutoFit/>
              </a:bodyPr>
              <a:lstStyle/>
              <a:p>
                <a:pPr algn="ctr"/>
                <a:r>
                  <a:rPr lang="en-US" sz="1600" dirty="0">
                    <a:solidFill>
                      <a:prstClr val="black"/>
                    </a:solidFill>
                  </a:rPr>
                  <a:t>286</a:t>
                </a:r>
              </a:p>
            </p:txBody>
          </p:sp>
          <p:sp>
            <p:nvSpPr>
              <p:cNvPr id="87" name="TextBox 86"/>
              <p:cNvSpPr txBox="1"/>
              <p:nvPr/>
            </p:nvSpPr>
            <p:spPr>
              <a:xfrm>
                <a:off x="5799662" y="4597406"/>
                <a:ext cx="584200" cy="338554"/>
              </a:xfrm>
              <a:prstGeom prst="rect">
                <a:avLst/>
              </a:prstGeom>
              <a:noFill/>
            </p:spPr>
            <p:txBody>
              <a:bodyPr wrap="square" rtlCol="0">
                <a:spAutoFit/>
              </a:bodyPr>
              <a:lstStyle/>
              <a:p>
                <a:pPr algn="ctr"/>
                <a:r>
                  <a:rPr lang="en-US" sz="1600" dirty="0">
                    <a:solidFill>
                      <a:prstClr val="black"/>
                    </a:solidFill>
                  </a:rPr>
                  <a:t>355</a:t>
                </a:r>
              </a:p>
            </p:txBody>
          </p:sp>
          <p:sp>
            <p:nvSpPr>
              <p:cNvPr id="88" name="TextBox 87"/>
              <p:cNvSpPr txBox="1"/>
              <p:nvPr/>
            </p:nvSpPr>
            <p:spPr>
              <a:xfrm rot="16200000">
                <a:off x="1995057" y="3259670"/>
                <a:ext cx="2921000" cy="369332"/>
              </a:xfrm>
              <a:prstGeom prst="rect">
                <a:avLst/>
              </a:prstGeom>
              <a:noFill/>
            </p:spPr>
            <p:txBody>
              <a:bodyPr wrap="square" rtlCol="0">
                <a:spAutoFit/>
              </a:bodyPr>
              <a:lstStyle/>
              <a:p>
                <a:pPr algn="ctr"/>
                <a:r>
                  <a:rPr lang="en-US" dirty="0">
                    <a:solidFill>
                      <a:prstClr val="black"/>
                    </a:solidFill>
                  </a:rPr>
                  <a:t>Chao 1 Rarefaction Index</a:t>
                </a:r>
              </a:p>
            </p:txBody>
          </p:sp>
        </p:grpSp>
        <p:cxnSp>
          <p:nvCxnSpPr>
            <p:cNvPr id="53" name="Straight Connector 52"/>
            <p:cNvCxnSpPr/>
            <p:nvPr/>
          </p:nvCxnSpPr>
          <p:spPr>
            <a:xfrm>
              <a:off x="7172325" y="3104653"/>
              <a:ext cx="0" cy="24431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171004" y="5543550"/>
              <a:ext cx="42507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154709" y="3434432"/>
            <a:ext cx="5721501" cy="3379232"/>
            <a:chOff x="3197569" y="1761067"/>
            <a:chExt cx="5201363" cy="3379232"/>
          </a:xfrm>
        </p:grpSpPr>
        <p:graphicFrame>
          <p:nvGraphicFramePr>
            <p:cNvPr id="21" name="Chart 20"/>
            <p:cNvGraphicFramePr>
              <a:graphicFrameLocks/>
            </p:cNvGraphicFramePr>
            <p:nvPr>
              <p:extLst/>
            </p:nvPr>
          </p:nvGraphicFramePr>
          <p:xfrm>
            <a:off x="3716865" y="1761067"/>
            <a:ext cx="4682067" cy="2997198"/>
          </p:xfrm>
          <a:graphic>
            <a:graphicData uri="http://schemas.openxmlformats.org/drawingml/2006/chart">
              <c:chart xmlns:c="http://schemas.openxmlformats.org/drawingml/2006/chart" xmlns:r="http://schemas.openxmlformats.org/officeDocument/2006/relationships" r:id="rId4"/>
            </a:graphicData>
          </a:graphic>
        </p:graphicFrame>
        <p:cxnSp>
          <p:nvCxnSpPr>
            <p:cNvPr id="22" name="Straight Connector 21"/>
            <p:cNvCxnSpPr/>
            <p:nvPr/>
          </p:nvCxnSpPr>
          <p:spPr>
            <a:xfrm>
              <a:off x="3902868" y="4561418"/>
              <a:ext cx="42507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95792" y="2185386"/>
              <a:ext cx="0" cy="2371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438519" y="2298703"/>
              <a:ext cx="584200" cy="338554"/>
            </a:xfrm>
            <a:prstGeom prst="rect">
              <a:avLst/>
            </a:prstGeom>
            <a:noFill/>
          </p:spPr>
          <p:txBody>
            <a:bodyPr wrap="square" rtlCol="0">
              <a:spAutoFit/>
            </a:bodyPr>
            <a:lstStyle/>
            <a:p>
              <a:pPr algn="ctr"/>
              <a:r>
                <a:rPr lang="en-US" sz="1600" dirty="0">
                  <a:solidFill>
                    <a:prstClr val="black"/>
                  </a:solidFill>
                </a:rPr>
                <a:t>200</a:t>
              </a:r>
            </a:p>
          </p:txBody>
        </p:sp>
        <p:sp>
          <p:nvSpPr>
            <p:cNvPr id="26" name="TextBox 25"/>
            <p:cNvSpPr txBox="1"/>
            <p:nvPr/>
          </p:nvSpPr>
          <p:spPr>
            <a:xfrm>
              <a:off x="3438518" y="2832102"/>
              <a:ext cx="584200" cy="338554"/>
            </a:xfrm>
            <a:prstGeom prst="rect">
              <a:avLst/>
            </a:prstGeom>
            <a:noFill/>
          </p:spPr>
          <p:txBody>
            <a:bodyPr wrap="square" rtlCol="0">
              <a:spAutoFit/>
            </a:bodyPr>
            <a:lstStyle/>
            <a:p>
              <a:pPr algn="ctr"/>
              <a:r>
                <a:rPr lang="en-US" sz="1600" dirty="0">
                  <a:solidFill>
                    <a:prstClr val="black"/>
                  </a:solidFill>
                </a:rPr>
                <a:t>150</a:t>
              </a:r>
            </a:p>
          </p:txBody>
        </p:sp>
        <p:sp>
          <p:nvSpPr>
            <p:cNvPr id="27" name="TextBox 26"/>
            <p:cNvSpPr txBox="1"/>
            <p:nvPr/>
          </p:nvSpPr>
          <p:spPr>
            <a:xfrm>
              <a:off x="3438517" y="3357036"/>
              <a:ext cx="584200" cy="338554"/>
            </a:xfrm>
            <a:prstGeom prst="rect">
              <a:avLst/>
            </a:prstGeom>
            <a:noFill/>
          </p:spPr>
          <p:txBody>
            <a:bodyPr wrap="square" rtlCol="0">
              <a:spAutoFit/>
            </a:bodyPr>
            <a:lstStyle/>
            <a:p>
              <a:pPr algn="ctr"/>
              <a:r>
                <a:rPr lang="en-US" sz="1600" dirty="0">
                  <a:solidFill>
                    <a:prstClr val="black"/>
                  </a:solidFill>
                </a:rPr>
                <a:t>100</a:t>
              </a:r>
            </a:p>
          </p:txBody>
        </p:sp>
        <p:sp>
          <p:nvSpPr>
            <p:cNvPr id="28" name="TextBox 27"/>
            <p:cNvSpPr txBox="1"/>
            <p:nvPr/>
          </p:nvSpPr>
          <p:spPr>
            <a:xfrm>
              <a:off x="3489320" y="3881966"/>
              <a:ext cx="584200" cy="338554"/>
            </a:xfrm>
            <a:prstGeom prst="rect">
              <a:avLst/>
            </a:prstGeom>
            <a:noFill/>
          </p:spPr>
          <p:txBody>
            <a:bodyPr wrap="square" rtlCol="0">
              <a:spAutoFit/>
            </a:bodyPr>
            <a:lstStyle/>
            <a:p>
              <a:pPr algn="ctr"/>
              <a:r>
                <a:rPr lang="en-US" sz="1600" dirty="0">
                  <a:solidFill>
                    <a:prstClr val="black"/>
                  </a:solidFill>
                </a:rPr>
                <a:t>50</a:t>
              </a:r>
            </a:p>
          </p:txBody>
        </p:sp>
        <p:sp>
          <p:nvSpPr>
            <p:cNvPr id="29" name="TextBox 28"/>
            <p:cNvSpPr txBox="1"/>
            <p:nvPr/>
          </p:nvSpPr>
          <p:spPr>
            <a:xfrm>
              <a:off x="3540116" y="4398434"/>
              <a:ext cx="584200" cy="338554"/>
            </a:xfrm>
            <a:prstGeom prst="rect">
              <a:avLst/>
            </a:prstGeom>
            <a:noFill/>
          </p:spPr>
          <p:txBody>
            <a:bodyPr wrap="square" rtlCol="0">
              <a:spAutoFit/>
            </a:bodyPr>
            <a:lstStyle/>
            <a:p>
              <a:pPr algn="ctr"/>
              <a:r>
                <a:rPr lang="en-US" sz="1600" dirty="0">
                  <a:solidFill>
                    <a:prstClr val="black"/>
                  </a:solidFill>
                </a:rPr>
                <a:t>0</a:t>
              </a:r>
            </a:p>
          </p:txBody>
        </p:sp>
        <p:sp>
          <p:nvSpPr>
            <p:cNvPr id="30" name="TextBox 29"/>
            <p:cNvSpPr txBox="1"/>
            <p:nvPr/>
          </p:nvSpPr>
          <p:spPr>
            <a:xfrm>
              <a:off x="6147851" y="4500037"/>
              <a:ext cx="584200" cy="338554"/>
            </a:xfrm>
            <a:prstGeom prst="rect">
              <a:avLst/>
            </a:prstGeom>
            <a:noFill/>
          </p:spPr>
          <p:txBody>
            <a:bodyPr wrap="square" rtlCol="0">
              <a:spAutoFit/>
            </a:bodyPr>
            <a:lstStyle/>
            <a:p>
              <a:pPr algn="ctr"/>
              <a:r>
                <a:rPr lang="en-US" sz="1600" dirty="0">
                  <a:solidFill>
                    <a:prstClr val="black"/>
                  </a:solidFill>
                </a:rPr>
                <a:t>244</a:t>
              </a:r>
            </a:p>
          </p:txBody>
        </p:sp>
        <p:sp>
          <p:nvSpPr>
            <p:cNvPr id="31" name="TextBox 30"/>
            <p:cNvSpPr txBox="1"/>
            <p:nvPr/>
          </p:nvSpPr>
          <p:spPr>
            <a:xfrm>
              <a:off x="6537317" y="4500039"/>
              <a:ext cx="584200" cy="338554"/>
            </a:xfrm>
            <a:prstGeom prst="rect">
              <a:avLst/>
            </a:prstGeom>
            <a:noFill/>
          </p:spPr>
          <p:txBody>
            <a:bodyPr wrap="square" rtlCol="0">
              <a:spAutoFit/>
            </a:bodyPr>
            <a:lstStyle/>
            <a:p>
              <a:pPr algn="ctr"/>
              <a:r>
                <a:rPr lang="en-US" sz="1600" dirty="0">
                  <a:solidFill>
                    <a:prstClr val="black"/>
                  </a:solidFill>
                </a:rPr>
                <a:t>283</a:t>
              </a:r>
            </a:p>
          </p:txBody>
        </p:sp>
        <p:sp>
          <p:nvSpPr>
            <p:cNvPr id="32" name="TextBox 31"/>
            <p:cNvSpPr txBox="1"/>
            <p:nvPr/>
          </p:nvSpPr>
          <p:spPr>
            <a:xfrm>
              <a:off x="6926783" y="4500035"/>
              <a:ext cx="584200" cy="338554"/>
            </a:xfrm>
            <a:prstGeom prst="rect">
              <a:avLst/>
            </a:prstGeom>
            <a:noFill/>
          </p:spPr>
          <p:txBody>
            <a:bodyPr wrap="square" rtlCol="0">
              <a:spAutoFit/>
            </a:bodyPr>
            <a:lstStyle/>
            <a:p>
              <a:pPr algn="ctr"/>
              <a:r>
                <a:rPr lang="en-US" sz="1600" dirty="0">
                  <a:solidFill>
                    <a:prstClr val="black"/>
                  </a:solidFill>
                </a:rPr>
                <a:t>322</a:t>
              </a:r>
            </a:p>
          </p:txBody>
        </p:sp>
        <p:sp>
          <p:nvSpPr>
            <p:cNvPr id="33" name="TextBox 32"/>
            <p:cNvSpPr txBox="1"/>
            <p:nvPr/>
          </p:nvSpPr>
          <p:spPr>
            <a:xfrm>
              <a:off x="7316251" y="4500045"/>
              <a:ext cx="584200" cy="338554"/>
            </a:xfrm>
            <a:prstGeom prst="rect">
              <a:avLst/>
            </a:prstGeom>
            <a:noFill/>
          </p:spPr>
          <p:txBody>
            <a:bodyPr wrap="square" rtlCol="0">
              <a:spAutoFit/>
            </a:bodyPr>
            <a:lstStyle/>
            <a:p>
              <a:pPr algn="ctr"/>
              <a:r>
                <a:rPr lang="en-US" sz="1600" dirty="0">
                  <a:solidFill>
                    <a:prstClr val="black"/>
                  </a:solidFill>
                </a:rPr>
                <a:t>361</a:t>
              </a:r>
            </a:p>
          </p:txBody>
        </p:sp>
        <p:sp>
          <p:nvSpPr>
            <p:cNvPr id="34" name="TextBox 33"/>
            <p:cNvSpPr txBox="1"/>
            <p:nvPr/>
          </p:nvSpPr>
          <p:spPr>
            <a:xfrm>
              <a:off x="7705716" y="4500042"/>
              <a:ext cx="584200" cy="338554"/>
            </a:xfrm>
            <a:prstGeom prst="rect">
              <a:avLst/>
            </a:prstGeom>
            <a:noFill/>
          </p:spPr>
          <p:txBody>
            <a:bodyPr wrap="square" rtlCol="0">
              <a:spAutoFit/>
            </a:bodyPr>
            <a:lstStyle/>
            <a:p>
              <a:pPr algn="ctr"/>
              <a:r>
                <a:rPr lang="en-US" sz="1600" dirty="0">
                  <a:solidFill>
                    <a:prstClr val="black"/>
                  </a:solidFill>
                </a:rPr>
                <a:t>400</a:t>
              </a:r>
            </a:p>
          </p:txBody>
        </p:sp>
        <p:sp>
          <p:nvSpPr>
            <p:cNvPr id="35" name="TextBox 34"/>
            <p:cNvSpPr txBox="1"/>
            <p:nvPr/>
          </p:nvSpPr>
          <p:spPr>
            <a:xfrm>
              <a:off x="3794118" y="4493682"/>
              <a:ext cx="584200" cy="338554"/>
            </a:xfrm>
            <a:prstGeom prst="rect">
              <a:avLst/>
            </a:prstGeom>
            <a:noFill/>
          </p:spPr>
          <p:txBody>
            <a:bodyPr wrap="square" rtlCol="0">
              <a:spAutoFit/>
            </a:bodyPr>
            <a:lstStyle/>
            <a:p>
              <a:pPr algn="ctr"/>
              <a:r>
                <a:rPr lang="en-US" sz="1600" dirty="0">
                  <a:solidFill>
                    <a:prstClr val="black"/>
                  </a:solidFill>
                </a:rPr>
                <a:t>10</a:t>
              </a:r>
            </a:p>
          </p:txBody>
        </p:sp>
        <p:sp>
          <p:nvSpPr>
            <p:cNvPr id="36" name="TextBox 35"/>
            <p:cNvSpPr txBox="1"/>
            <p:nvPr/>
          </p:nvSpPr>
          <p:spPr>
            <a:xfrm>
              <a:off x="4192051" y="4493684"/>
              <a:ext cx="584200" cy="338554"/>
            </a:xfrm>
            <a:prstGeom prst="rect">
              <a:avLst/>
            </a:prstGeom>
            <a:noFill/>
          </p:spPr>
          <p:txBody>
            <a:bodyPr wrap="square" rtlCol="0">
              <a:spAutoFit/>
            </a:bodyPr>
            <a:lstStyle/>
            <a:p>
              <a:pPr algn="ctr"/>
              <a:r>
                <a:rPr lang="en-US" sz="1600" dirty="0">
                  <a:solidFill>
                    <a:prstClr val="black"/>
                  </a:solidFill>
                </a:rPr>
                <a:t>49</a:t>
              </a:r>
            </a:p>
          </p:txBody>
        </p:sp>
        <p:sp>
          <p:nvSpPr>
            <p:cNvPr id="37" name="TextBox 36"/>
            <p:cNvSpPr txBox="1"/>
            <p:nvPr/>
          </p:nvSpPr>
          <p:spPr>
            <a:xfrm>
              <a:off x="4581517" y="4493689"/>
              <a:ext cx="584200" cy="338554"/>
            </a:xfrm>
            <a:prstGeom prst="rect">
              <a:avLst/>
            </a:prstGeom>
            <a:noFill/>
          </p:spPr>
          <p:txBody>
            <a:bodyPr wrap="square" rtlCol="0">
              <a:spAutoFit/>
            </a:bodyPr>
            <a:lstStyle/>
            <a:p>
              <a:pPr algn="ctr"/>
              <a:r>
                <a:rPr lang="en-US" sz="1600" dirty="0">
                  <a:solidFill>
                    <a:prstClr val="black"/>
                  </a:solidFill>
                </a:rPr>
                <a:t>88</a:t>
              </a:r>
            </a:p>
          </p:txBody>
        </p:sp>
        <p:sp>
          <p:nvSpPr>
            <p:cNvPr id="38" name="TextBox 37"/>
            <p:cNvSpPr txBox="1"/>
            <p:nvPr/>
          </p:nvSpPr>
          <p:spPr>
            <a:xfrm>
              <a:off x="4970984" y="4500036"/>
              <a:ext cx="584200" cy="338554"/>
            </a:xfrm>
            <a:prstGeom prst="rect">
              <a:avLst/>
            </a:prstGeom>
            <a:noFill/>
          </p:spPr>
          <p:txBody>
            <a:bodyPr wrap="square" rtlCol="0">
              <a:spAutoFit/>
            </a:bodyPr>
            <a:lstStyle/>
            <a:p>
              <a:pPr algn="ctr"/>
              <a:r>
                <a:rPr lang="en-US" sz="1600" dirty="0">
                  <a:solidFill>
                    <a:prstClr val="black"/>
                  </a:solidFill>
                </a:rPr>
                <a:t>127</a:t>
              </a:r>
            </a:p>
          </p:txBody>
        </p:sp>
        <p:sp>
          <p:nvSpPr>
            <p:cNvPr id="39" name="TextBox 38"/>
            <p:cNvSpPr txBox="1"/>
            <p:nvPr/>
          </p:nvSpPr>
          <p:spPr>
            <a:xfrm>
              <a:off x="5360451" y="4500041"/>
              <a:ext cx="584200" cy="338554"/>
            </a:xfrm>
            <a:prstGeom prst="rect">
              <a:avLst/>
            </a:prstGeom>
            <a:noFill/>
          </p:spPr>
          <p:txBody>
            <a:bodyPr wrap="square" rtlCol="0">
              <a:spAutoFit/>
            </a:bodyPr>
            <a:lstStyle/>
            <a:p>
              <a:pPr algn="ctr"/>
              <a:r>
                <a:rPr lang="en-US" sz="1600" dirty="0">
                  <a:solidFill>
                    <a:prstClr val="black"/>
                  </a:solidFill>
                </a:rPr>
                <a:t>166</a:t>
              </a:r>
            </a:p>
          </p:txBody>
        </p:sp>
        <p:sp>
          <p:nvSpPr>
            <p:cNvPr id="40" name="TextBox 39"/>
            <p:cNvSpPr txBox="1"/>
            <p:nvPr/>
          </p:nvSpPr>
          <p:spPr>
            <a:xfrm>
              <a:off x="5749917" y="4500041"/>
              <a:ext cx="584200" cy="338554"/>
            </a:xfrm>
            <a:prstGeom prst="rect">
              <a:avLst/>
            </a:prstGeom>
            <a:noFill/>
          </p:spPr>
          <p:txBody>
            <a:bodyPr wrap="square" rtlCol="0">
              <a:spAutoFit/>
            </a:bodyPr>
            <a:lstStyle/>
            <a:p>
              <a:pPr algn="ctr"/>
              <a:r>
                <a:rPr lang="en-US" sz="1600" dirty="0">
                  <a:solidFill>
                    <a:prstClr val="black"/>
                  </a:solidFill>
                </a:rPr>
                <a:t>205</a:t>
              </a:r>
            </a:p>
          </p:txBody>
        </p:sp>
        <p:sp>
          <p:nvSpPr>
            <p:cNvPr id="41" name="TextBox 40"/>
            <p:cNvSpPr txBox="1"/>
            <p:nvPr/>
          </p:nvSpPr>
          <p:spPr>
            <a:xfrm rot="16200000">
              <a:off x="1937124" y="3240053"/>
              <a:ext cx="2921000" cy="400110"/>
            </a:xfrm>
            <a:prstGeom prst="rect">
              <a:avLst/>
            </a:prstGeom>
            <a:noFill/>
          </p:spPr>
          <p:txBody>
            <a:bodyPr wrap="square" rtlCol="0">
              <a:spAutoFit/>
            </a:bodyPr>
            <a:lstStyle/>
            <a:p>
              <a:pPr algn="ctr"/>
              <a:r>
                <a:rPr lang="en-US" sz="2000" dirty="0">
                  <a:solidFill>
                    <a:prstClr val="black"/>
                  </a:solidFill>
                </a:rPr>
                <a:t>Chao</a:t>
              </a:r>
              <a:r>
                <a:rPr lang="en-US" dirty="0">
                  <a:solidFill>
                    <a:prstClr val="black"/>
                  </a:solidFill>
                </a:rPr>
                <a:t> 1 Rarefaction Index</a:t>
              </a:r>
            </a:p>
          </p:txBody>
        </p:sp>
        <p:sp>
          <p:nvSpPr>
            <p:cNvPr id="42" name="TextBox 41"/>
            <p:cNvSpPr txBox="1"/>
            <p:nvPr/>
          </p:nvSpPr>
          <p:spPr>
            <a:xfrm>
              <a:off x="4920188" y="4770967"/>
              <a:ext cx="2319866" cy="369332"/>
            </a:xfrm>
            <a:prstGeom prst="rect">
              <a:avLst/>
            </a:prstGeom>
            <a:noFill/>
          </p:spPr>
          <p:txBody>
            <a:bodyPr wrap="square" rtlCol="0">
              <a:spAutoFit/>
            </a:bodyPr>
            <a:lstStyle/>
            <a:p>
              <a:pPr algn="ctr"/>
              <a:r>
                <a:rPr lang="en-US" dirty="0">
                  <a:solidFill>
                    <a:prstClr val="black"/>
                  </a:solidFill>
                </a:rPr>
                <a:t>Number of Sequences</a:t>
              </a:r>
            </a:p>
          </p:txBody>
        </p:sp>
      </p:grpSp>
      <p:grpSp>
        <p:nvGrpSpPr>
          <p:cNvPr id="95" name="Group 94"/>
          <p:cNvGrpSpPr/>
          <p:nvPr/>
        </p:nvGrpSpPr>
        <p:grpSpPr>
          <a:xfrm>
            <a:off x="6962174" y="2096263"/>
            <a:ext cx="544945" cy="2840581"/>
            <a:chOff x="6391564" y="1151139"/>
            <a:chExt cx="544945" cy="2840581"/>
          </a:xfrm>
        </p:grpSpPr>
        <p:sp>
          <p:nvSpPr>
            <p:cNvPr id="94" name="Rectangle 93"/>
            <p:cNvSpPr/>
            <p:nvPr/>
          </p:nvSpPr>
          <p:spPr>
            <a:xfrm>
              <a:off x="6391564" y="1151139"/>
              <a:ext cx="544945" cy="2840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1" name="Straight Connector 10"/>
            <p:cNvCxnSpPr/>
            <p:nvPr/>
          </p:nvCxnSpPr>
          <p:spPr>
            <a:xfrm>
              <a:off x="6493715" y="1340565"/>
              <a:ext cx="347133" cy="0"/>
            </a:xfrm>
            <a:prstGeom prst="line">
              <a:avLst/>
            </a:prstGeom>
            <a:ln w="7620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493715" y="1953246"/>
              <a:ext cx="347133" cy="0"/>
            </a:xfrm>
            <a:prstGeom prst="line">
              <a:avLst/>
            </a:prstGeom>
            <a:ln w="762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493713" y="3163204"/>
              <a:ext cx="347133" cy="0"/>
            </a:xfrm>
            <a:prstGeom prst="line">
              <a:avLst/>
            </a:prstGeom>
            <a:ln w="76200">
              <a:solidFill>
                <a:srgbClr val="FFC51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493715" y="2527440"/>
              <a:ext cx="347133" cy="0"/>
            </a:xfrm>
            <a:prstGeom prst="line">
              <a:avLst/>
            </a:prstGeom>
            <a:ln w="7620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93715" y="3790508"/>
              <a:ext cx="347133"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7459821" y="2022701"/>
            <a:ext cx="1426588" cy="523220"/>
          </a:xfrm>
          <a:prstGeom prst="rect">
            <a:avLst/>
          </a:prstGeom>
          <a:noFill/>
        </p:spPr>
        <p:txBody>
          <a:bodyPr wrap="square" rtlCol="0">
            <a:spAutoFit/>
          </a:bodyPr>
          <a:lstStyle/>
          <a:p>
            <a:r>
              <a:rPr lang="en-US" sz="1400" b="1" dirty="0">
                <a:solidFill>
                  <a:prstClr val="white"/>
                </a:solidFill>
                <a:effectLst>
                  <a:outerShdw blurRad="38100" dist="38100" dir="2700000" algn="tl">
                    <a:srgbClr val="000000">
                      <a:alpha val="43137"/>
                    </a:srgbClr>
                  </a:outerShdw>
                </a:effectLst>
              </a:rPr>
              <a:t>Feed every day</a:t>
            </a:r>
          </a:p>
          <a:p>
            <a:r>
              <a:rPr lang="en-US" sz="1400" b="1" dirty="0">
                <a:solidFill>
                  <a:prstClr val="white"/>
                </a:solidFill>
                <a:effectLst>
                  <a:outerShdw blurRad="38100" dist="38100" dir="2700000" algn="tl">
                    <a:srgbClr val="000000">
                      <a:alpha val="43137"/>
                    </a:srgbClr>
                  </a:outerShdw>
                </a:effectLst>
              </a:rPr>
              <a:t>Fertilization</a:t>
            </a:r>
          </a:p>
        </p:txBody>
      </p:sp>
      <p:sp>
        <p:nvSpPr>
          <p:cNvPr id="17" name="TextBox 16"/>
          <p:cNvSpPr txBox="1"/>
          <p:nvPr/>
        </p:nvSpPr>
        <p:spPr>
          <a:xfrm>
            <a:off x="7461517" y="2624549"/>
            <a:ext cx="1784085" cy="523220"/>
          </a:xfrm>
          <a:prstGeom prst="rect">
            <a:avLst/>
          </a:prstGeom>
          <a:noFill/>
        </p:spPr>
        <p:txBody>
          <a:bodyPr wrap="square" rtlCol="0">
            <a:spAutoFit/>
          </a:bodyPr>
          <a:lstStyle/>
          <a:p>
            <a:r>
              <a:rPr lang="en-US" sz="1400" b="1" dirty="0">
                <a:solidFill>
                  <a:prstClr val="white"/>
                </a:solidFill>
                <a:effectLst>
                  <a:outerShdw blurRad="38100" dist="38100" dir="2700000" algn="tl">
                    <a:srgbClr val="000000">
                      <a:alpha val="43137"/>
                    </a:srgbClr>
                  </a:outerShdw>
                </a:effectLst>
              </a:rPr>
              <a:t>Feed every other day</a:t>
            </a:r>
          </a:p>
          <a:p>
            <a:r>
              <a:rPr lang="en-US" sz="1400" b="1" dirty="0">
                <a:solidFill>
                  <a:prstClr val="white"/>
                </a:solidFill>
                <a:effectLst>
                  <a:outerShdw blurRad="38100" dist="38100" dir="2700000" algn="tl">
                    <a:srgbClr val="000000">
                      <a:alpha val="43137"/>
                    </a:srgbClr>
                  </a:outerShdw>
                </a:effectLst>
              </a:rPr>
              <a:t>Fertilization</a:t>
            </a:r>
          </a:p>
        </p:txBody>
      </p:sp>
      <p:sp>
        <p:nvSpPr>
          <p:cNvPr id="18" name="TextBox 17"/>
          <p:cNvSpPr txBox="1"/>
          <p:nvPr/>
        </p:nvSpPr>
        <p:spPr>
          <a:xfrm>
            <a:off x="7459825" y="3212135"/>
            <a:ext cx="1766506" cy="523220"/>
          </a:xfrm>
          <a:prstGeom prst="rect">
            <a:avLst/>
          </a:prstGeom>
          <a:noFill/>
        </p:spPr>
        <p:txBody>
          <a:bodyPr wrap="square" rtlCol="0">
            <a:spAutoFit/>
          </a:bodyPr>
          <a:lstStyle/>
          <a:p>
            <a:r>
              <a:rPr lang="en-US" sz="1400" b="1" dirty="0">
                <a:solidFill>
                  <a:prstClr val="white"/>
                </a:solidFill>
                <a:effectLst>
                  <a:outerShdw blurRad="38100" dist="38100" dir="2700000" algn="tl">
                    <a:srgbClr val="000000">
                      <a:alpha val="43137"/>
                    </a:srgbClr>
                  </a:outerShdw>
                </a:effectLst>
              </a:rPr>
              <a:t>Feed every third day</a:t>
            </a:r>
          </a:p>
          <a:p>
            <a:r>
              <a:rPr lang="en-US" sz="1400" b="1" dirty="0">
                <a:solidFill>
                  <a:prstClr val="white"/>
                </a:solidFill>
                <a:effectLst>
                  <a:outerShdw blurRad="38100" dist="38100" dir="2700000" algn="tl">
                    <a:srgbClr val="000000">
                      <a:alpha val="43137"/>
                    </a:srgbClr>
                  </a:outerShdw>
                </a:effectLst>
              </a:rPr>
              <a:t>Fertilization</a:t>
            </a:r>
          </a:p>
        </p:txBody>
      </p:sp>
      <p:sp>
        <p:nvSpPr>
          <p:cNvPr id="19" name="TextBox 18"/>
          <p:cNvSpPr txBox="1"/>
          <p:nvPr/>
        </p:nvSpPr>
        <p:spPr>
          <a:xfrm>
            <a:off x="7459821" y="3847589"/>
            <a:ext cx="1426588" cy="523220"/>
          </a:xfrm>
          <a:prstGeom prst="rect">
            <a:avLst/>
          </a:prstGeom>
          <a:noFill/>
        </p:spPr>
        <p:txBody>
          <a:bodyPr wrap="square" rtlCol="0">
            <a:spAutoFit/>
          </a:bodyPr>
          <a:lstStyle/>
          <a:p>
            <a:r>
              <a:rPr lang="en-US" sz="1400" b="1" dirty="0">
                <a:solidFill>
                  <a:prstClr val="white"/>
                </a:solidFill>
                <a:effectLst>
                  <a:outerShdw blurRad="38100" dist="38100" dir="2700000" algn="tl">
                    <a:srgbClr val="000000">
                      <a:alpha val="43137"/>
                    </a:srgbClr>
                  </a:outerShdw>
                </a:effectLst>
              </a:rPr>
              <a:t>No feed</a:t>
            </a:r>
          </a:p>
          <a:p>
            <a:r>
              <a:rPr lang="en-US" sz="1400" b="1" dirty="0">
                <a:solidFill>
                  <a:prstClr val="white"/>
                </a:solidFill>
                <a:effectLst>
                  <a:outerShdw blurRad="38100" dist="38100" dir="2700000" algn="tl">
                    <a:srgbClr val="000000">
                      <a:alpha val="43137"/>
                    </a:srgbClr>
                  </a:outerShdw>
                </a:effectLst>
              </a:rPr>
              <a:t>Fertilization</a:t>
            </a:r>
          </a:p>
        </p:txBody>
      </p:sp>
      <p:sp>
        <p:nvSpPr>
          <p:cNvPr id="20" name="TextBox 19"/>
          <p:cNvSpPr txBox="1"/>
          <p:nvPr/>
        </p:nvSpPr>
        <p:spPr>
          <a:xfrm>
            <a:off x="7459821" y="4460404"/>
            <a:ext cx="1426588" cy="523220"/>
          </a:xfrm>
          <a:prstGeom prst="rect">
            <a:avLst/>
          </a:prstGeom>
          <a:noFill/>
        </p:spPr>
        <p:txBody>
          <a:bodyPr wrap="square" rtlCol="0">
            <a:spAutoFit/>
          </a:bodyPr>
          <a:lstStyle/>
          <a:p>
            <a:r>
              <a:rPr lang="en-US" sz="1400" b="1" dirty="0">
                <a:solidFill>
                  <a:prstClr val="white"/>
                </a:solidFill>
                <a:effectLst>
                  <a:outerShdw blurRad="38100" dist="38100" dir="2700000" algn="tl">
                    <a:srgbClr val="000000">
                      <a:alpha val="43137"/>
                    </a:srgbClr>
                  </a:outerShdw>
                </a:effectLst>
              </a:rPr>
              <a:t>Feed every day</a:t>
            </a:r>
          </a:p>
          <a:p>
            <a:r>
              <a:rPr lang="en-US" sz="1400" b="1" dirty="0">
                <a:solidFill>
                  <a:prstClr val="white"/>
                </a:solidFill>
                <a:effectLst>
                  <a:outerShdw blurRad="38100" dist="38100" dir="2700000" algn="tl">
                    <a:srgbClr val="000000">
                      <a:alpha val="43137"/>
                    </a:srgbClr>
                  </a:outerShdw>
                </a:effectLst>
              </a:rPr>
              <a:t>No fertilization</a:t>
            </a:r>
          </a:p>
        </p:txBody>
      </p:sp>
      <p:sp>
        <p:nvSpPr>
          <p:cNvPr id="89" name="TextBox 88"/>
          <p:cNvSpPr txBox="1"/>
          <p:nvPr/>
        </p:nvSpPr>
        <p:spPr>
          <a:xfrm>
            <a:off x="0" y="304800"/>
            <a:ext cx="5943600" cy="461665"/>
          </a:xfrm>
          <a:prstGeom prst="rect">
            <a:avLst/>
          </a:prstGeom>
          <a:solidFill>
            <a:srgbClr val="00B0F0"/>
          </a:solidFill>
        </p:spPr>
        <p:txBody>
          <a:bodyPr wrap="square" rtlCol="0">
            <a:spAutoFit/>
          </a:bodyPr>
          <a:lstStyle/>
          <a:p>
            <a:r>
              <a:rPr lang="en-US" sz="2400" b="1" dirty="0">
                <a:solidFill>
                  <a:prstClr val="white"/>
                </a:solidFill>
              </a:rPr>
              <a:t>Results – Microbial Diversity</a:t>
            </a:r>
          </a:p>
        </p:txBody>
      </p:sp>
      <p:sp>
        <p:nvSpPr>
          <p:cNvPr id="96" name="Right Bracket 95"/>
          <p:cNvSpPr/>
          <p:nvPr/>
        </p:nvSpPr>
        <p:spPr>
          <a:xfrm>
            <a:off x="5479411" y="933894"/>
            <a:ext cx="149881" cy="505297"/>
          </a:xfrm>
          <a:prstGeom prst="rightBracket">
            <a:avLst/>
          </a:prstGeom>
          <a:no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7" name="Right Bracket 96"/>
          <p:cNvSpPr/>
          <p:nvPr/>
        </p:nvSpPr>
        <p:spPr>
          <a:xfrm>
            <a:off x="5479411" y="1879629"/>
            <a:ext cx="140913" cy="646274"/>
          </a:xfrm>
          <a:prstGeom prst="rightBracket">
            <a:avLst/>
          </a:prstGeom>
          <a:no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8" name="Right Bracket 97"/>
          <p:cNvSpPr/>
          <p:nvPr/>
        </p:nvSpPr>
        <p:spPr>
          <a:xfrm>
            <a:off x="5548123" y="4155228"/>
            <a:ext cx="149881" cy="417601"/>
          </a:xfrm>
          <a:prstGeom prst="rightBracket">
            <a:avLst/>
          </a:prstGeom>
          <a:no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99" name="Right Bracket 98"/>
          <p:cNvSpPr/>
          <p:nvPr/>
        </p:nvSpPr>
        <p:spPr>
          <a:xfrm>
            <a:off x="5552412" y="4640190"/>
            <a:ext cx="149881" cy="417601"/>
          </a:xfrm>
          <a:prstGeom prst="rightBracket">
            <a:avLst/>
          </a:prstGeom>
          <a:no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01" name="TextBox 100"/>
          <p:cNvSpPr txBox="1"/>
          <p:nvPr/>
        </p:nvSpPr>
        <p:spPr>
          <a:xfrm>
            <a:off x="5799031" y="1425287"/>
            <a:ext cx="596131" cy="584775"/>
          </a:xfrm>
          <a:prstGeom prst="rect">
            <a:avLst/>
          </a:prstGeom>
          <a:noFill/>
        </p:spPr>
        <p:txBody>
          <a:bodyPr wrap="square" rtlCol="0">
            <a:spAutoFit/>
          </a:bodyPr>
          <a:lstStyle/>
          <a:p>
            <a:pPr algn="ctr"/>
            <a:r>
              <a:rPr lang="en-US" sz="3200" b="1" dirty="0">
                <a:solidFill>
                  <a:prstClr val="black"/>
                </a:solidFill>
              </a:rPr>
              <a:t>**</a:t>
            </a:r>
          </a:p>
        </p:txBody>
      </p:sp>
      <p:sp>
        <p:nvSpPr>
          <p:cNvPr id="102" name="TextBox 101"/>
          <p:cNvSpPr txBox="1"/>
          <p:nvPr/>
        </p:nvSpPr>
        <p:spPr>
          <a:xfrm>
            <a:off x="6205188" y="4135968"/>
            <a:ext cx="647316" cy="584775"/>
          </a:xfrm>
          <a:prstGeom prst="rect">
            <a:avLst/>
          </a:prstGeom>
          <a:noFill/>
        </p:spPr>
        <p:txBody>
          <a:bodyPr wrap="square" rtlCol="0">
            <a:spAutoFit/>
          </a:bodyPr>
          <a:lstStyle/>
          <a:p>
            <a:pPr algn="ctr"/>
            <a:r>
              <a:rPr lang="en-US" sz="3200" b="1" dirty="0">
                <a:solidFill>
                  <a:prstClr val="black"/>
                </a:solidFill>
              </a:rPr>
              <a:t>**</a:t>
            </a:r>
          </a:p>
        </p:txBody>
      </p:sp>
      <p:sp>
        <p:nvSpPr>
          <p:cNvPr id="103" name="TextBox 102"/>
          <p:cNvSpPr txBox="1"/>
          <p:nvPr/>
        </p:nvSpPr>
        <p:spPr>
          <a:xfrm>
            <a:off x="5876949" y="3858508"/>
            <a:ext cx="266252" cy="584775"/>
          </a:xfrm>
          <a:prstGeom prst="rect">
            <a:avLst/>
          </a:prstGeom>
          <a:noFill/>
        </p:spPr>
        <p:txBody>
          <a:bodyPr wrap="square" rtlCol="0">
            <a:spAutoFit/>
          </a:bodyPr>
          <a:lstStyle/>
          <a:p>
            <a:pPr algn="ctr"/>
            <a:r>
              <a:rPr lang="en-US" sz="3200" b="1" dirty="0">
                <a:solidFill>
                  <a:prstClr val="black"/>
                </a:solidFill>
              </a:rPr>
              <a:t>*</a:t>
            </a:r>
          </a:p>
        </p:txBody>
      </p:sp>
      <p:sp>
        <p:nvSpPr>
          <p:cNvPr id="104" name="Rectangle 103"/>
          <p:cNvSpPr/>
          <p:nvPr/>
        </p:nvSpPr>
        <p:spPr>
          <a:xfrm>
            <a:off x="6858000" y="6122660"/>
            <a:ext cx="2180032" cy="646331"/>
          </a:xfrm>
          <a:prstGeom prst="rect">
            <a:avLst/>
          </a:prstGeom>
        </p:spPr>
        <p:txBody>
          <a:bodyPr wrap="square">
            <a:spAutoFit/>
          </a:bodyPr>
          <a:lstStyle/>
          <a:p>
            <a:pPr algn="ctr"/>
            <a:r>
              <a:rPr lang="en-US" sz="1200" dirty="0">
                <a:solidFill>
                  <a:srgbClr val="FFFF00"/>
                </a:solidFill>
              </a:rPr>
              <a:t>Statistical significance determined by ANOVA analysis. *</a:t>
            </a:r>
            <a:r>
              <a:rPr lang="en-US" sz="1200" dirty="0">
                <a:solidFill>
                  <a:srgbClr val="FFFF00"/>
                </a:solidFill>
                <a:latin typeface="Times New Roman"/>
                <a:cs typeface="Times New Roman"/>
              </a:rPr>
              <a:t>p &lt; 0.05; **p &lt; 0.01</a:t>
            </a:r>
            <a:endParaRPr lang="en-US" sz="1200" dirty="0">
              <a:solidFill>
                <a:srgbClr val="FFFF00"/>
              </a:solidFill>
            </a:endParaRPr>
          </a:p>
        </p:txBody>
      </p:sp>
      <p:sp>
        <p:nvSpPr>
          <p:cNvPr id="2" name="TextBox 1"/>
          <p:cNvSpPr txBox="1"/>
          <p:nvPr/>
        </p:nvSpPr>
        <p:spPr>
          <a:xfrm>
            <a:off x="1062372" y="1031503"/>
            <a:ext cx="1753980" cy="369332"/>
          </a:xfrm>
          <a:prstGeom prst="rect">
            <a:avLst/>
          </a:prstGeom>
          <a:noFill/>
        </p:spPr>
        <p:txBody>
          <a:bodyPr wrap="square" rtlCol="0">
            <a:spAutoFit/>
          </a:bodyPr>
          <a:lstStyle/>
          <a:p>
            <a:r>
              <a:rPr lang="en-US" b="1" dirty="0">
                <a:solidFill>
                  <a:prstClr val="black"/>
                </a:solidFill>
              </a:rPr>
              <a:t>Prokaryotes</a:t>
            </a:r>
          </a:p>
        </p:txBody>
      </p:sp>
      <p:sp>
        <p:nvSpPr>
          <p:cNvPr id="100" name="TextBox 99"/>
          <p:cNvSpPr txBox="1"/>
          <p:nvPr/>
        </p:nvSpPr>
        <p:spPr>
          <a:xfrm>
            <a:off x="1069601" y="4045227"/>
            <a:ext cx="1753980" cy="369332"/>
          </a:xfrm>
          <a:prstGeom prst="rect">
            <a:avLst/>
          </a:prstGeom>
          <a:noFill/>
        </p:spPr>
        <p:txBody>
          <a:bodyPr wrap="square" rtlCol="0">
            <a:spAutoFit/>
          </a:bodyPr>
          <a:lstStyle/>
          <a:p>
            <a:r>
              <a:rPr lang="en-US" b="1" dirty="0">
                <a:solidFill>
                  <a:prstClr val="black"/>
                </a:solidFill>
              </a:rPr>
              <a:t>Eukaryotes</a:t>
            </a:r>
          </a:p>
        </p:txBody>
      </p:sp>
      <p:sp>
        <p:nvSpPr>
          <p:cNvPr id="105" name="TextBox 104"/>
          <p:cNvSpPr txBox="1"/>
          <p:nvPr/>
        </p:nvSpPr>
        <p:spPr>
          <a:xfrm>
            <a:off x="5553496" y="917286"/>
            <a:ext cx="596131" cy="369332"/>
          </a:xfrm>
          <a:prstGeom prst="rect">
            <a:avLst/>
          </a:prstGeom>
          <a:noFill/>
        </p:spPr>
        <p:txBody>
          <a:bodyPr wrap="square" rtlCol="0">
            <a:spAutoFit/>
          </a:bodyPr>
          <a:lstStyle/>
          <a:p>
            <a:pPr algn="ctr"/>
            <a:r>
              <a:rPr lang="en-US" b="1" dirty="0" smtClean="0">
                <a:solidFill>
                  <a:prstClr val="black"/>
                </a:solidFill>
              </a:rPr>
              <a:t>ND</a:t>
            </a:r>
            <a:endParaRPr lang="en-US" b="1" dirty="0">
              <a:solidFill>
                <a:prstClr val="black"/>
              </a:solidFill>
            </a:endParaRPr>
          </a:p>
        </p:txBody>
      </p:sp>
      <p:sp>
        <p:nvSpPr>
          <p:cNvPr id="106" name="Right Bracket 105"/>
          <p:cNvSpPr/>
          <p:nvPr/>
        </p:nvSpPr>
        <p:spPr>
          <a:xfrm>
            <a:off x="5691078" y="1320829"/>
            <a:ext cx="140913" cy="646274"/>
          </a:xfrm>
          <a:prstGeom prst="rightBracket">
            <a:avLst/>
          </a:prstGeom>
          <a:no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07" name="TextBox 106"/>
          <p:cNvSpPr txBox="1"/>
          <p:nvPr/>
        </p:nvSpPr>
        <p:spPr>
          <a:xfrm>
            <a:off x="5545030" y="2026419"/>
            <a:ext cx="596131" cy="369332"/>
          </a:xfrm>
          <a:prstGeom prst="rect">
            <a:avLst/>
          </a:prstGeom>
          <a:noFill/>
        </p:spPr>
        <p:txBody>
          <a:bodyPr wrap="square" rtlCol="0">
            <a:spAutoFit/>
          </a:bodyPr>
          <a:lstStyle/>
          <a:p>
            <a:pPr algn="ctr"/>
            <a:r>
              <a:rPr lang="en-US" b="1" dirty="0" smtClean="0">
                <a:solidFill>
                  <a:prstClr val="black"/>
                </a:solidFill>
              </a:rPr>
              <a:t>ND</a:t>
            </a:r>
            <a:endParaRPr lang="en-US" b="1" dirty="0">
              <a:solidFill>
                <a:prstClr val="black"/>
              </a:solidFill>
            </a:endParaRPr>
          </a:p>
        </p:txBody>
      </p:sp>
      <p:sp>
        <p:nvSpPr>
          <p:cNvPr id="108" name="TextBox 107"/>
          <p:cNvSpPr txBox="1"/>
          <p:nvPr/>
        </p:nvSpPr>
        <p:spPr>
          <a:xfrm>
            <a:off x="5604296" y="4642619"/>
            <a:ext cx="596131" cy="369332"/>
          </a:xfrm>
          <a:prstGeom prst="rect">
            <a:avLst/>
          </a:prstGeom>
          <a:noFill/>
        </p:spPr>
        <p:txBody>
          <a:bodyPr wrap="square" rtlCol="0">
            <a:spAutoFit/>
          </a:bodyPr>
          <a:lstStyle/>
          <a:p>
            <a:pPr algn="ctr"/>
            <a:r>
              <a:rPr lang="en-US" b="1" dirty="0" smtClean="0">
                <a:solidFill>
                  <a:prstClr val="black"/>
                </a:solidFill>
              </a:rPr>
              <a:t>ND</a:t>
            </a:r>
            <a:endParaRPr lang="en-US" b="1" dirty="0">
              <a:solidFill>
                <a:prstClr val="black"/>
              </a:solidFill>
            </a:endParaRPr>
          </a:p>
        </p:txBody>
      </p:sp>
      <p:sp>
        <p:nvSpPr>
          <p:cNvPr id="109" name="TextBox 108"/>
          <p:cNvSpPr txBox="1"/>
          <p:nvPr/>
        </p:nvSpPr>
        <p:spPr>
          <a:xfrm>
            <a:off x="5604296" y="4176952"/>
            <a:ext cx="596131" cy="369332"/>
          </a:xfrm>
          <a:prstGeom prst="rect">
            <a:avLst/>
          </a:prstGeom>
          <a:noFill/>
        </p:spPr>
        <p:txBody>
          <a:bodyPr wrap="square" rtlCol="0">
            <a:spAutoFit/>
          </a:bodyPr>
          <a:lstStyle/>
          <a:p>
            <a:pPr algn="ctr"/>
            <a:r>
              <a:rPr lang="en-US" b="1" dirty="0" smtClean="0">
                <a:solidFill>
                  <a:prstClr val="black"/>
                </a:solidFill>
              </a:rPr>
              <a:t>ND</a:t>
            </a:r>
            <a:endParaRPr lang="en-US" b="1" dirty="0">
              <a:solidFill>
                <a:prstClr val="black"/>
              </a:solidFill>
            </a:endParaRPr>
          </a:p>
        </p:txBody>
      </p:sp>
      <p:sp>
        <p:nvSpPr>
          <p:cNvPr id="110" name="Right Bracket 109"/>
          <p:cNvSpPr/>
          <p:nvPr/>
        </p:nvSpPr>
        <p:spPr>
          <a:xfrm>
            <a:off x="6139813" y="3948600"/>
            <a:ext cx="140913" cy="860190"/>
          </a:xfrm>
          <a:prstGeom prst="rightBracket">
            <a:avLst/>
          </a:prstGeom>
          <a:no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111" name="Right Bracket 110"/>
          <p:cNvSpPr/>
          <p:nvPr/>
        </p:nvSpPr>
        <p:spPr>
          <a:xfrm>
            <a:off x="5784204" y="3962257"/>
            <a:ext cx="140913" cy="274084"/>
          </a:xfrm>
          <a:prstGeom prst="rightBracket">
            <a:avLst/>
          </a:prstGeom>
          <a:no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256619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04800"/>
            <a:ext cx="5943600" cy="461665"/>
          </a:xfrm>
          <a:prstGeom prst="rect">
            <a:avLst/>
          </a:prstGeom>
          <a:solidFill>
            <a:srgbClr val="00B0F0"/>
          </a:solidFill>
        </p:spPr>
        <p:txBody>
          <a:bodyPr wrap="square" rtlCol="0">
            <a:spAutoFit/>
          </a:bodyPr>
          <a:lstStyle/>
          <a:p>
            <a:r>
              <a:rPr lang="en-US" sz="2400" b="1" dirty="0" smtClean="0">
                <a:solidFill>
                  <a:schemeClr val="bg1"/>
                </a:solidFill>
              </a:rPr>
              <a:t>Conclusions</a:t>
            </a:r>
            <a:endParaRPr lang="en-US" sz="2400" b="1" dirty="0">
              <a:solidFill>
                <a:schemeClr val="bg1"/>
              </a:solidFill>
            </a:endParaRPr>
          </a:p>
        </p:txBody>
      </p:sp>
      <p:sp>
        <p:nvSpPr>
          <p:cNvPr id="3" name="Rectangle 2"/>
          <p:cNvSpPr/>
          <p:nvPr/>
        </p:nvSpPr>
        <p:spPr>
          <a:xfrm>
            <a:off x="361758" y="918674"/>
            <a:ext cx="8395855" cy="5693866"/>
          </a:xfrm>
          <a:prstGeom prst="rect">
            <a:avLst/>
          </a:prstGeom>
        </p:spPr>
        <p:txBody>
          <a:bodyPr wrap="square">
            <a:spAutoFit/>
          </a:bodyPr>
          <a:lstStyle/>
          <a:p>
            <a:pPr marL="285750" indent="-285750">
              <a:buFont typeface="Arial" panose="020B0604020202020204" pitchFamily="34" charset="0"/>
              <a:buChar char="•"/>
            </a:pPr>
            <a:r>
              <a:rPr lang="en-US" sz="2800" dirty="0" smtClean="0">
                <a:solidFill>
                  <a:schemeClr val="bg1"/>
                </a:solidFill>
                <a:latin typeface="Arial" panose="020B0604020202020204" pitchFamily="34" charset="0"/>
                <a:cs typeface="Arial" panose="020B0604020202020204" pitchFamily="34" charset="0"/>
              </a:rPr>
              <a:t>No difference in growth or production parameters of Nile tilapia when employing </a:t>
            </a:r>
            <a:r>
              <a:rPr lang="en-US" sz="2800" dirty="0">
                <a:solidFill>
                  <a:schemeClr val="bg1"/>
                </a:solidFill>
                <a:latin typeface="Arial" panose="020B0604020202020204" pitchFamily="34" charset="0"/>
                <a:cs typeface="Arial" panose="020B0604020202020204" pitchFamily="34" charset="0"/>
              </a:rPr>
              <a:t>a</a:t>
            </a:r>
            <a:r>
              <a:rPr lang="en-US" sz="2800" dirty="0" smtClean="0">
                <a:solidFill>
                  <a:schemeClr val="bg1"/>
                </a:solidFill>
                <a:latin typeface="Arial" panose="020B0604020202020204" pitchFamily="34" charset="0"/>
                <a:cs typeface="Arial" panose="020B0604020202020204" pitchFamily="34" charset="0"/>
              </a:rPr>
              <a:t>lternate-day feeding vs. daily feeding strategies</a:t>
            </a:r>
          </a:p>
          <a:p>
            <a:pPr marL="914400" lvl="1" indent="-457200">
              <a:buFont typeface="Wingdings" panose="05000000000000000000" pitchFamily="2" charset="2"/>
              <a:buChar char="Ø"/>
            </a:pPr>
            <a:r>
              <a:rPr lang="en-US" sz="2800" dirty="0" smtClean="0">
                <a:solidFill>
                  <a:schemeClr val="bg1"/>
                </a:solidFill>
                <a:latin typeface="Arial" panose="020B0604020202020204" pitchFamily="34" charset="0"/>
                <a:cs typeface="Arial" panose="020B0604020202020204" pitchFamily="34" charset="0"/>
              </a:rPr>
              <a:t>Feed costs decreased by 50%</a:t>
            </a:r>
          </a:p>
          <a:p>
            <a:pPr marL="285750" indent="-285750">
              <a:buFont typeface="Arial" panose="020B0604020202020204" pitchFamily="34" charset="0"/>
              <a:buChar char="•"/>
            </a:pPr>
            <a:endParaRPr lang="en-US" sz="14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solidFill>
                  <a:schemeClr val="bg1"/>
                </a:solidFill>
                <a:latin typeface="Arial" panose="020B0604020202020204" pitchFamily="34" charset="0"/>
                <a:cs typeface="Arial" panose="020B0604020202020204" pitchFamily="34" charset="0"/>
              </a:rPr>
              <a:t>Nile tilapia may more </a:t>
            </a:r>
            <a:r>
              <a:rPr lang="en-US" sz="2800" dirty="0">
                <a:solidFill>
                  <a:schemeClr val="bg1"/>
                </a:solidFill>
                <a:latin typeface="Arial" panose="020B0604020202020204" pitchFamily="34" charset="0"/>
                <a:cs typeface="Arial" panose="020B0604020202020204" pitchFamily="34" charset="0"/>
              </a:rPr>
              <a:t>efficiently utilize available </a:t>
            </a:r>
            <a:r>
              <a:rPr lang="en-US" sz="2800" dirty="0" smtClean="0">
                <a:solidFill>
                  <a:schemeClr val="bg1"/>
                </a:solidFill>
                <a:latin typeface="Arial" panose="020B0604020202020204" pitchFamily="34" charset="0"/>
                <a:cs typeface="Arial" panose="020B0604020202020204" pitchFamily="34" charset="0"/>
              </a:rPr>
              <a:t>nutrients when fed on alternate days</a:t>
            </a:r>
          </a:p>
          <a:p>
            <a:pPr marL="285750" indent="-285750">
              <a:buFont typeface="Arial" panose="020B0604020202020204" pitchFamily="34" charset="0"/>
              <a:buChar char="•"/>
            </a:pPr>
            <a:endParaRPr lang="en-US" sz="14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solidFill>
                  <a:schemeClr val="bg1"/>
                </a:solidFill>
                <a:latin typeface="Arial" panose="020B0604020202020204" pitchFamily="34" charset="0"/>
                <a:cs typeface="Arial" panose="020B0604020202020204" pitchFamily="34" charset="0"/>
              </a:rPr>
              <a:t>A greater diversity </a:t>
            </a:r>
            <a:r>
              <a:rPr lang="en-US" sz="2800" dirty="0">
                <a:solidFill>
                  <a:schemeClr val="bg1"/>
                </a:solidFill>
                <a:latin typeface="Arial" panose="020B0604020202020204" pitchFamily="34" charset="0"/>
                <a:cs typeface="Arial" panose="020B0604020202020204" pitchFamily="34" charset="0"/>
              </a:rPr>
              <a:t>of </a:t>
            </a:r>
            <a:r>
              <a:rPr lang="en-US" sz="2800" dirty="0" smtClean="0">
                <a:solidFill>
                  <a:schemeClr val="bg1"/>
                </a:solidFill>
                <a:latin typeface="Arial" panose="020B0604020202020204" pitchFamily="34" charset="0"/>
                <a:cs typeface="Arial" panose="020B0604020202020204" pitchFamily="34" charset="0"/>
              </a:rPr>
              <a:t>organisms found in the intestines of tilapia when fed on alternate days</a:t>
            </a:r>
            <a:endParaRPr lang="en-US" sz="2800" dirty="0">
              <a:solidFill>
                <a:schemeClr val="bg1"/>
              </a:solidFill>
              <a:latin typeface="Arial" panose="020B0604020202020204" pitchFamily="34" charset="0"/>
              <a:cs typeface="Arial" panose="020B0604020202020204" pitchFamily="34" charset="0"/>
            </a:endParaRPr>
          </a:p>
          <a:p>
            <a:pPr marL="914400" lvl="1" indent="-457200">
              <a:buFont typeface="Wingdings" panose="05000000000000000000" pitchFamily="2" charset="2"/>
              <a:buChar char="Ø"/>
            </a:pPr>
            <a:r>
              <a:rPr lang="en-US" sz="2800" dirty="0" smtClean="0">
                <a:solidFill>
                  <a:schemeClr val="bg1"/>
                </a:solidFill>
                <a:latin typeface="Arial" panose="020B0604020202020204" pitchFamily="34" charset="0"/>
                <a:cs typeface="Arial" panose="020B0604020202020204" pitchFamily="34" charset="0"/>
              </a:rPr>
              <a:t>Potential for </a:t>
            </a:r>
            <a:r>
              <a:rPr lang="en-US" sz="2800" dirty="0">
                <a:solidFill>
                  <a:schemeClr val="bg1"/>
                </a:solidFill>
                <a:latin typeface="Arial" panose="020B0604020202020204" pitchFamily="34" charset="0"/>
                <a:cs typeface="Arial" panose="020B0604020202020204" pitchFamily="34" charset="0"/>
              </a:rPr>
              <a:t>m</a:t>
            </a:r>
            <a:r>
              <a:rPr lang="en-US" sz="2800" dirty="0" smtClean="0">
                <a:solidFill>
                  <a:schemeClr val="bg1"/>
                </a:solidFill>
                <a:latin typeface="Arial" panose="020B0604020202020204" pitchFamily="34" charset="0"/>
                <a:cs typeface="Arial" panose="020B0604020202020204" pitchFamily="34" charset="0"/>
              </a:rPr>
              <a:t>ore diverse nutrients being  available</a:t>
            </a:r>
          </a:p>
          <a:p>
            <a:pPr marL="914400" lvl="1" indent="-457200">
              <a:buFont typeface="Wingdings" panose="05000000000000000000" pitchFamily="2" charset="2"/>
              <a:buChar char="Ø"/>
            </a:pPr>
            <a:r>
              <a:rPr lang="en-US" sz="2800" dirty="0" smtClean="0">
                <a:solidFill>
                  <a:schemeClr val="bg1"/>
                </a:solidFill>
                <a:latin typeface="Arial" panose="020B0604020202020204" pitchFamily="34" charset="0"/>
                <a:cs typeface="Arial" panose="020B0604020202020204" pitchFamily="34" charset="0"/>
              </a:rPr>
              <a:t>Potential probiotic support </a:t>
            </a:r>
            <a:r>
              <a:rPr lang="en-US" sz="2800" dirty="0">
                <a:solidFill>
                  <a:schemeClr val="bg1"/>
                </a:solidFill>
                <a:latin typeface="Arial" panose="020B0604020202020204" pitchFamily="34" charset="0"/>
                <a:cs typeface="Arial" panose="020B0604020202020204" pitchFamily="34" charset="0"/>
              </a:rPr>
              <a:t>for more efficient absorption of </a:t>
            </a:r>
            <a:r>
              <a:rPr lang="en-US" sz="2800" dirty="0" smtClean="0">
                <a:solidFill>
                  <a:schemeClr val="bg1"/>
                </a:solidFill>
                <a:latin typeface="Arial" panose="020B0604020202020204" pitchFamily="34" charset="0"/>
                <a:cs typeface="Arial" panose="020B0604020202020204" pitchFamily="34" charset="0"/>
              </a:rPr>
              <a:t>nutrients</a:t>
            </a:r>
            <a:r>
              <a:rPr lang="en-US" sz="2800" dirty="0">
                <a:solidFill>
                  <a:schemeClr val="bg1"/>
                </a:solidFill>
                <a:latin typeface="Arial" panose="020B0604020202020204" pitchFamily="34" charset="0"/>
                <a:cs typeface="Arial" panose="020B0604020202020204" pitchFamily="34" charset="0"/>
              </a:rPr>
              <a:t> </a:t>
            </a:r>
            <a:r>
              <a:rPr lang="en-US" sz="2800" dirty="0" smtClean="0">
                <a:solidFill>
                  <a:schemeClr val="bg1"/>
                </a:solidFill>
                <a:latin typeface="Arial" panose="020B0604020202020204" pitchFamily="34" charset="0"/>
                <a:cs typeface="Arial" panose="020B0604020202020204" pitchFamily="34" charset="0"/>
              </a:rPr>
              <a:t>and general fish health</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24496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621777" y="3111500"/>
            <a:ext cx="7696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spcBef>
                <a:spcPct val="20000"/>
              </a:spcBef>
            </a:pPr>
            <a:r>
              <a:rPr lang="en-US" sz="1200" dirty="0">
                <a:solidFill>
                  <a:srgbClr val="376092"/>
                </a:solidFill>
                <a:latin typeface="Sylfaen" charset="0"/>
              </a:rPr>
              <a:t>The </a:t>
            </a:r>
            <a:r>
              <a:rPr lang="en-US" sz="1200" dirty="0" err="1">
                <a:solidFill>
                  <a:srgbClr val="376092"/>
                </a:solidFill>
                <a:latin typeface="Sylfaen" charset="0"/>
              </a:rPr>
              <a:t>AquaFish</a:t>
            </a:r>
            <a:r>
              <a:rPr lang="en-US" sz="1200" dirty="0">
                <a:solidFill>
                  <a:srgbClr val="376092"/>
                </a:solidFill>
                <a:latin typeface="Sylfaen" charset="0"/>
              </a:rPr>
              <a:t> CRSP is funded in part by United States Agency for International Development (USAID) </a:t>
            </a:r>
            <a:br>
              <a:rPr lang="en-US" sz="1200" dirty="0">
                <a:solidFill>
                  <a:srgbClr val="376092"/>
                </a:solidFill>
                <a:latin typeface="Sylfaen" charset="0"/>
              </a:rPr>
            </a:br>
            <a:r>
              <a:rPr lang="en-US" sz="1200" dirty="0">
                <a:solidFill>
                  <a:srgbClr val="376092"/>
                </a:solidFill>
                <a:latin typeface="Sylfaen" charset="0"/>
              </a:rPr>
              <a:t>Cooperative Agreement No. EPP-A-00-06-00012-00 and by US and Host Country partners.</a:t>
            </a:r>
          </a:p>
          <a:p>
            <a:pPr algn="ctr">
              <a:lnSpc>
                <a:spcPct val="80000"/>
              </a:lnSpc>
              <a:spcBef>
                <a:spcPct val="20000"/>
              </a:spcBef>
            </a:pPr>
            <a:endParaRPr lang="en-US" sz="900" dirty="0">
              <a:solidFill>
                <a:srgbClr val="376092"/>
              </a:solidFill>
              <a:latin typeface="Sylfaen" charset="0"/>
            </a:endParaRPr>
          </a:p>
          <a:p>
            <a:pPr algn="ctr">
              <a:lnSpc>
                <a:spcPct val="80000"/>
              </a:lnSpc>
              <a:spcBef>
                <a:spcPct val="20000"/>
              </a:spcBef>
            </a:pPr>
            <a:r>
              <a:rPr lang="en-US" sz="800" dirty="0">
                <a:solidFill>
                  <a:srgbClr val="376092"/>
                </a:solidFill>
                <a:latin typeface="Sylfaen" charset="0"/>
              </a:rPr>
              <a:t>The contents of this presentation do not necessarily represent an official position or policy of the United States Agency for International Development </a:t>
            </a:r>
            <a:br>
              <a:rPr lang="en-US" sz="800" dirty="0">
                <a:solidFill>
                  <a:srgbClr val="376092"/>
                </a:solidFill>
                <a:latin typeface="Sylfaen" charset="0"/>
              </a:rPr>
            </a:br>
            <a:r>
              <a:rPr lang="en-US" sz="800" dirty="0">
                <a:solidFill>
                  <a:srgbClr val="376092"/>
                </a:solidFill>
                <a:latin typeface="Sylfaen" charset="0"/>
              </a:rPr>
              <a:t>(USAID). Mention of trade names or commercial products in this presentation does not constitute endorsement or recommendation </a:t>
            </a:r>
            <a:br>
              <a:rPr lang="en-US" sz="800" dirty="0">
                <a:solidFill>
                  <a:srgbClr val="376092"/>
                </a:solidFill>
                <a:latin typeface="Sylfaen" charset="0"/>
              </a:rPr>
            </a:br>
            <a:r>
              <a:rPr lang="en-US" sz="800" dirty="0">
                <a:solidFill>
                  <a:srgbClr val="376092"/>
                </a:solidFill>
                <a:latin typeface="Sylfaen" charset="0"/>
              </a:rPr>
              <a:t>for use on the part of USAID or the </a:t>
            </a:r>
            <a:r>
              <a:rPr lang="en-US" sz="800" dirty="0" err="1">
                <a:solidFill>
                  <a:srgbClr val="376092"/>
                </a:solidFill>
                <a:latin typeface="Sylfaen" charset="0"/>
              </a:rPr>
              <a:t>AquaFish</a:t>
            </a:r>
            <a:r>
              <a:rPr lang="en-US" sz="800" dirty="0">
                <a:solidFill>
                  <a:srgbClr val="376092"/>
                </a:solidFill>
                <a:latin typeface="Sylfaen" charset="0"/>
              </a:rPr>
              <a:t> Collaborative Research Support Program. The accuracy, reliability, </a:t>
            </a:r>
            <a:br>
              <a:rPr lang="en-US" sz="800" dirty="0">
                <a:solidFill>
                  <a:srgbClr val="376092"/>
                </a:solidFill>
                <a:latin typeface="Sylfaen" charset="0"/>
              </a:rPr>
            </a:br>
            <a:r>
              <a:rPr lang="en-US" sz="800" dirty="0">
                <a:solidFill>
                  <a:srgbClr val="376092"/>
                </a:solidFill>
                <a:latin typeface="Sylfaen" charset="0"/>
              </a:rPr>
              <a:t>and originality of the work presented are the responsibility of the individual authors.</a:t>
            </a:r>
          </a:p>
        </p:txBody>
      </p:sp>
      <p:sp>
        <p:nvSpPr>
          <p:cNvPr id="34819" name="Rectangle 26"/>
          <p:cNvSpPr>
            <a:spLocks noChangeArrowheads="1"/>
          </p:cNvSpPr>
          <p:nvPr/>
        </p:nvSpPr>
        <p:spPr bwMode="auto">
          <a:xfrm>
            <a:off x="0" y="41021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solidFill>
                <a:schemeClr val="bg1"/>
              </a:solidFill>
              <a:latin typeface="Times" charset="0"/>
            </a:endParaRPr>
          </a:p>
        </p:txBody>
      </p:sp>
      <p:sp>
        <p:nvSpPr>
          <p:cNvPr id="11" name="Rectangle 2"/>
          <p:cNvSpPr>
            <a:spLocks noChangeArrowheads="1"/>
          </p:cNvSpPr>
          <p:nvPr/>
        </p:nvSpPr>
        <p:spPr bwMode="auto">
          <a:xfrm>
            <a:off x="753729" y="694322"/>
            <a:ext cx="7119017" cy="940243"/>
          </a:xfrm>
          <a:prstGeom prst="rect">
            <a:avLst/>
          </a:prstGeom>
          <a:noFill/>
          <a:ln w="9525">
            <a:noFill/>
            <a:miter lim="800000"/>
            <a:headEnd/>
            <a:tailEnd/>
          </a:ln>
        </p:spPr>
        <p:txBody>
          <a:bodyPr anchor="ctr"/>
          <a:lstStyle/>
          <a:p>
            <a:pPr algn="ctr"/>
            <a:r>
              <a:rPr lang="en-US" sz="2800" i="1" dirty="0">
                <a:solidFill>
                  <a:srgbClr val="376092"/>
                </a:solidFill>
                <a:latin typeface="Sylfaen" charset="0"/>
              </a:rPr>
              <a:t>Funding for this research was provided by </a:t>
            </a:r>
            <a:r>
              <a:rPr lang="en-US" sz="2800" i="1" dirty="0" smtClean="0">
                <a:solidFill>
                  <a:srgbClr val="376092"/>
                </a:solidFill>
                <a:latin typeface="Sylfaen" charset="0"/>
              </a:rPr>
              <a:t>the</a:t>
            </a:r>
            <a:r>
              <a:rPr lang="en-US" sz="3200" dirty="0">
                <a:latin typeface="Sylfaen" charset="0"/>
              </a:rPr>
              <a:t/>
            </a:r>
            <a:br>
              <a:rPr lang="en-US" sz="3200" dirty="0">
                <a:latin typeface="Sylfaen" charset="0"/>
              </a:rPr>
            </a:br>
            <a:r>
              <a:rPr lang="en-US" sz="3200" dirty="0">
                <a:latin typeface="Sylfaen" charset="0"/>
              </a:rPr>
              <a:t/>
            </a:r>
            <a:br>
              <a:rPr lang="en-US" sz="3200" dirty="0">
                <a:latin typeface="Sylfaen" charset="0"/>
              </a:rPr>
            </a:br>
            <a:r>
              <a:rPr lang="en-US" sz="4600" b="1" dirty="0">
                <a:latin typeface="Trajan Pro" charset="0"/>
              </a:rPr>
              <a:t/>
            </a:r>
            <a:br>
              <a:rPr lang="en-US" sz="4600" b="1" dirty="0">
                <a:latin typeface="Trajan Pro" charset="0"/>
              </a:rPr>
            </a:br>
            <a:r>
              <a:rPr lang="en-US" sz="900" b="1" dirty="0">
                <a:latin typeface="Trajan Pro" charset="0"/>
              </a:rPr>
              <a:t> </a:t>
            </a:r>
            <a:br>
              <a:rPr lang="en-US" sz="900" b="1" dirty="0">
                <a:latin typeface="Trajan Pro" charset="0"/>
              </a:rPr>
            </a:br>
            <a:endParaRPr lang="en-US" sz="3200" b="1" dirty="0">
              <a:latin typeface="Trajan Pro" charset="0"/>
            </a:endParaRPr>
          </a:p>
        </p:txBody>
      </p:sp>
      <p:pic>
        <p:nvPicPr>
          <p:cNvPr id="34821" name="Placehold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0808" y="750605"/>
            <a:ext cx="4864859" cy="1120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Rectangle 26"/>
          <p:cNvSpPr>
            <a:spLocks noChangeArrowheads="1"/>
          </p:cNvSpPr>
          <p:nvPr/>
        </p:nvSpPr>
        <p:spPr bwMode="auto">
          <a:xfrm>
            <a:off x="0" y="3886200"/>
            <a:ext cx="91440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solidFill>
                <a:schemeClr val="bg1"/>
              </a:solidFill>
              <a:latin typeface="Times" charset="0"/>
            </a:endParaRPr>
          </a:p>
        </p:txBody>
      </p:sp>
      <p:pic>
        <p:nvPicPr>
          <p:cNvPr id="34823" name="Picture 23" descr="USAID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2173022"/>
            <a:ext cx="1546225" cy="530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4824" name="Picture 25" descr="OSURGB_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2794" y="2193659"/>
            <a:ext cx="493712" cy="5095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4825" name="Placehol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029" y="2263510"/>
            <a:ext cx="1908175" cy="439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1699371" y="4347658"/>
            <a:ext cx="5956364" cy="698305"/>
            <a:chOff x="367723" y="4064057"/>
            <a:chExt cx="6557528" cy="719275"/>
          </a:xfrm>
        </p:grpSpPr>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4602" y="4064057"/>
              <a:ext cx="5190649" cy="719275"/>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7723" y="4064057"/>
              <a:ext cx="1493879" cy="719275"/>
            </a:xfrm>
            <a:prstGeom prst="rect">
              <a:avLst/>
            </a:prstGeom>
          </p:spPr>
        </p:pic>
      </p:grpSp>
      <p:pic>
        <p:nvPicPr>
          <p:cNvPr id="14" name="Picture 2" descr="C:\Users\JIMI\Desktop\COLOUR-Mon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6922" y="5320188"/>
            <a:ext cx="1539167" cy="1188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166516"/>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9628" y="2142236"/>
            <a:ext cx="184666" cy="369332"/>
          </a:xfrm>
          <a:prstGeom prst="rect">
            <a:avLst/>
          </a:prstGeom>
          <a:noFill/>
        </p:spPr>
        <p:txBody>
          <a:bodyPr wrap="none" rtlCol="0">
            <a:spAutoFit/>
          </a:bodyPr>
          <a:lstStyle/>
          <a:p>
            <a:endParaRPr lang="en-US" dirty="0"/>
          </a:p>
        </p:txBody>
      </p:sp>
      <p:sp>
        <p:nvSpPr>
          <p:cNvPr id="5" name="TextBox 4"/>
          <p:cNvSpPr txBox="1"/>
          <p:nvPr/>
        </p:nvSpPr>
        <p:spPr>
          <a:xfrm>
            <a:off x="311964" y="1311490"/>
            <a:ext cx="8370516" cy="5047536"/>
          </a:xfrm>
          <a:prstGeom prst="rect">
            <a:avLst/>
          </a:prstGeom>
          <a:noFill/>
        </p:spPr>
        <p:txBody>
          <a:bodyPr wrap="square" rtlCol="0">
            <a:spAutoFit/>
          </a:bodyPr>
          <a:lstStyle/>
          <a:p>
            <a:pPr marL="285750" indent="-285750">
              <a:buFont typeface="Arial" panose="020B0604020202020204" pitchFamily="34" charset="0"/>
              <a:buChar char="•"/>
            </a:pPr>
            <a:r>
              <a:rPr lang="en-US" sz="2600" dirty="0" smtClean="0">
                <a:solidFill>
                  <a:schemeClr val="bg1"/>
                </a:solidFill>
                <a:latin typeface="Arial" panose="020B0604020202020204" pitchFamily="34" charset="0"/>
                <a:cs typeface="Arial" panose="020B0604020202020204" pitchFamily="34" charset="0"/>
              </a:rPr>
              <a:t>Tilapia production &gt; 5 million metric </a:t>
            </a:r>
            <a:r>
              <a:rPr lang="en-US" sz="2600" dirty="0" smtClean="0">
                <a:solidFill>
                  <a:schemeClr val="bg1"/>
                </a:solidFill>
                <a:latin typeface="Arial" panose="020B0604020202020204" pitchFamily="34" charset="0"/>
                <a:cs typeface="Arial" panose="020B0604020202020204" pitchFamily="34" charset="0"/>
              </a:rPr>
              <a:t>tons</a:t>
            </a:r>
          </a:p>
          <a:p>
            <a:pPr marL="285750" indent="-285750">
              <a:buFont typeface="Arial" panose="020B0604020202020204" pitchFamily="34" charset="0"/>
              <a:buChar char="•"/>
            </a:pPr>
            <a:endParaRPr lang="en-US" sz="12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600" dirty="0" smtClean="0">
                <a:solidFill>
                  <a:schemeClr val="bg1"/>
                </a:solidFill>
                <a:latin typeface="Arial" panose="020B0604020202020204" pitchFamily="34" charset="0"/>
                <a:cs typeface="Arial" panose="020B0604020202020204" pitchFamily="34" charset="0"/>
              </a:rPr>
              <a:t>50</a:t>
            </a:r>
            <a:r>
              <a:rPr lang="en-US" sz="2600" dirty="0" smtClean="0">
                <a:solidFill>
                  <a:schemeClr val="bg1"/>
                </a:solidFill>
                <a:latin typeface="Arial" panose="020B0604020202020204" pitchFamily="34" charset="0"/>
                <a:cs typeface="Arial" panose="020B0604020202020204" pitchFamily="34" charset="0"/>
              </a:rPr>
              <a:t>-70% of production costs for tilapia is attributable to feeds. Reducing costs through improved feed management strategies or formulations is important.</a:t>
            </a:r>
            <a:endParaRPr lang="en-US" sz="2600" dirty="0" smtClean="0">
              <a:solidFill>
                <a:schemeClr val="bg1"/>
              </a:solidFill>
              <a:latin typeface="Arial" panose="020B0604020202020204" pitchFamily="34" charset="0"/>
              <a:cs typeface="Arial" panose="020B0604020202020204" pitchFamily="34" charset="0"/>
            </a:endParaRPr>
          </a:p>
          <a:p>
            <a:endParaRPr lang="en-US" sz="12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600" dirty="0" smtClean="0">
                <a:solidFill>
                  <a:schemeClr val="bg1"/>
                </a:solidFill>
                <a:latin typeface="Arial" panose="020B0604020202020204" pitchFamily="34" charset="0"/>
                <a:cs typeface="Arial" panose="020B0604020202020204" pitchFamily="34" charset="0"/>
              </a:rPr>
              <a:t>Gut microbes are essential to efficient digestion of nutrients, energy homeostasis, innate immunity, maintenance and growth of epithelium</a:t>
            </a:r>
          </a:p>
          <a:p>
            <a:pPr marL="285750" indent="-285750">
              <a:buFont typeface="Arial" panose="020B0604020202020204" pitchFamily="34" charset="0"/>
              <a:buChar char="•"/>
            </a:pPr>
            <a:endParaRPr lang="en-US" sz="12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600" dirty="0" smtClean="0">
                <a:solidFill>
                  <a:schemeClr val="bg1"/>
                </a:solidFill>
                <a:latin typeface="Arial" panose="020B0604020202020204" pitchFamily="34" charset="0"/>
                <a:cs typeface="Arial" panose="020B0604020202020204" pitchFamily="34" charset="0"/>
              </a:rPr>
              <a:t>Role of gut microbes in tilapia nutrient utilization, growth, and health poorly understood – the </a:t>
            </a:r>
            <a:r>
              <a:rPr lang="en-US" sz="2600" dirty="0" err="1" smtClean="0">
                <a:solidFill>
                  <a:schemeClr val="bg1"/>
                </a:solidFill>
                <a:latin typeface="Arial" panose="020B0604020202020204" pitchFamily="34" charset="0"/>
                <a:cs typeface="Arial" panose="020B0604020202020204" pitchFamily="34" charset="0"/>
              </a:rPr>
              <a:t>metagenome</a:t>
            </a:r>
            <a:r>
              <a:rPr lang="en-US" sz="2600" dirty="0" smtClean="0">
                <a:solidFill>
                  <a:schemeClr val="bg1"/>
                </a:solidFill>
                <a:latin typeface="Arial" panose="020B0604020202020204" pitchFamily="34" charset="0"/>
                <a:cs typeface="Arial" panose="020B0604020202020204" pitchFamily="34" charset="0"/>
              </a:rPr>
              <a:t> has yet to be evaluated in </a:t>
            </a:r>
            <a:r>
              <a:rPr lang="en-US" sz="2600" dirty="0" err="1" smtClean="0">
                <a:solidFill>
                  <a:schemeClr val="bg1"/>
                </a:solidFill>
                <a:latin typeface="Arial" panose="020B0604020202020204" pitchFamily="34" charset="0"/>
                <a:cs typeface="Arial" panose="020B0604020202020204" pitchFamily="34" charset="0"/>
              </a:rPr>
              <a:t>growout</a:t>
            </a:r>
            <a:r>
              <a:rPr lang="en-US" sz="2600" dirty="0" smtClean="0">
                <a:solidFill>
                  <a:schemeClr val="bg1"/>
                </a:solidFill>
                <a:latin typeface="Arial" panose="020B0604020202020204" pitchFamily="34" charset="0"/>
                <a:cs typeface="Arial" panose="020B0604020202020204" pitchFamily="34" charset="0"/>
              </a:rPr>
              <a:t> of tilapia.  </a:t>
            </a:r>
          </a:p>
        </p:txBody>
      </p:sp>
      <p:sp>
        <p:nvSpPr>
          <p:cNvPr id="6" name="TextBox 5"/>
          <p:cNvSpPr txBox="1"/>
          <p:nvPr/>
        </p:nvSpPr>
        <p:spPr>
          <a:xfrm>
            <a:off x="0" y="304800"/>
            <a:ext cx="5943600" cy="461665"/>
          </a:xfrm>
          <a:prstGeom prst="rect">
            <a:avLst/>
          </a:prstGeom>
          <a:solidFill>
            <a:srgbClr val="00B0F0"/>
          </a:solidFill>
        </p:spPr>
        <p:txBody>
          <a:bodyPr wrap="square" rtlCol="0">
            <a:spAutoFit/>
          </a:bodyPr>
          <a:lstStyle/>
          <a:p>
            <a:r>
              <a:rPr lang="en-US" sz="2400" b="1" dirty="0" smtClean="0">
                <a:solidFill>
                  <a:schemeClr val="bg1"/>
                </a:solidFill>
              </a:rPr>
              <a:t>Background</a:t>
            </a:r>
            <a:endParaRPr lang="en-US" sz="2400" b="1" dirty="0">
              <a:solidFill>
                <a:schemeClr val="bg1"/>
              </a:solidFill>
            </a:endParaRPr>
          </a:p>
        </p:txBody>
      </p:sp>
    </p:spTree>
    <p:extLst>
      <p:ext uri="{BB962C8B-B14F-4D97-AF65-F5344CB8AC3E}">
        <p14:creationId xmlns:p14="http://schemas.microsoft.com/office/powerpoint/2010/main" val="40997937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ChangeArrowheads="1"/>
          </p:cNvSpPr>
          <p:nvPr/>
        </p:nvSpPr>
        <p:spPr bwMode="auto">
          <a:xfrm>
            <a:off x="889000" y="5321300"/>
            <a:ext cx="7696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lnSpc>
                <a:spcPct val="80000"/>
              </a:lnSpc>
              <a:spcBef>
                <a:spcPct val="20000"/>
              </a:spcBef>
            </a:pPr>
            <a:r>
              <a:rPr lang="en-US" sz="1200" dirty="0">
                <a:solidFill>
                  <a:srgbClr val="FFFFFF"/>
                </a:solidFill>
                <a:latin typeface="Sylfaen" charset="0"/>
              </a:rPr>
              <a:t>The </a:t>
            </a:r>
            <a:r>
              <a:rPr lang="en-US" sz="1200" dirty="0" err="1">
                <a:solidFill>
                  <a:srgbClr val="FFFFFF"/>
                </a:solidFill>
                <a:latin typeface="Sylfaen" charset="0"/>
              </a:rPr>
              <a:t>AquaFish</a:t>
            </a:r>
            <a:r>
              <a:rPr lang="en-US" sz="1200" dirty="0">
                <a:solidFill>
                  <a:srgbClr val="FFFFFF"/>
                </a:solidFill>
                <a:latin typeface="Sylfaen" charset="0"/>
              </a:rPr>
              <a:t> CRSP is funded in part by United States Agency for International Development (USAID) </a:t>
            </a:r>
            <a:br>
              <a:rPr lang="en-US" sz="1200" dirty="0">
                <a:solidFill>
                  <a:srgbClr val="FFFFFF"/>
                </a:solidFill>
                <a:latin typeface="Sylfaen" charset="0"/>
              </a:rPr>
            </a:br>
            <a:r>
              <a:rPr lang="en-US" sz="1200" dirty="0">
                <a:solidFill>
                  <a:srgbClr val="FFFFFF"/>
                </a:solidFill>
                <a:latin typeface="Sylfaen" charset="0"/>
              </a:rPr>
              <a:t>Cooperative Agreement No. EPP-A-00-06-00012-00 and by US and Host Country partners.</a:t>
            </a:r>
          </a:p>
          <a:p>
            <a:pPr algn="ctr">
              <a:lnSpc>
                <a:spcPct val="80000"/>
              </a:lnSpc>
              <a:spcBef>
                <a:spcPct val="20000"/>
              </a:spcBef>
            </a:pPr>
            <a:endParaRPr lang="en-US" sz="900" dirty="0">
              <a:solidFill>
                <a:srgbClr val="FFFFFF"/>
              </a:solidFill>
              <a:latin typeface="Sylfaen" charset="0"/>
            </a:endParaRPr>
          </a:p>
          <a:p>
            <a:pPr algn="ctr">
              <a:lnSpc>
                <a:spcPct val="80000"/>
              </a:lnSpc>
              <a:spcBef>
                <a:spcPct val="20000"/>
              </a:spcBef>
            </a:pPr>
            <a:r>
              <a:rPr lang="en-US" sz="800" dirty="0">
                <a:solidFill>
                  <a:srgbClr val="FFFFFF"/>
                </a:solidFill>
                <a:latin typeface="Sylfaen" charset="0"/>
              </a:rPr>
              <a:t>The contents of this presentation do not necessarily represent an official position or policy of the United States Agency for International Development </a:t>
            </a:r>
            <a:br>
              <a:rPr lang="en-US" sz="800" dirty="0">
                <a:solidFill>
                  <a:srgbClr val="FFFFFF"/>
                </a:solidFill>
                <a:latin typeface="Sylfaen" charset="0"/>
              </a:rPr>
            </a:br>
            <a:r>
              <a:rPr lang="en-US" sz="800" dirty="0">
                <a:solidFill>
                  <a:srgbClr val="FFFFFF"/>
                </a:solidFill>
                <a:latin typeface="Sylfaen" charset="0"/>
              </a:rPr>
              <a:t>(USAID). Mention of trade names or commercial products in this presentation does not constitute endorsement or recommendation </a:t>
            </a:r>
            <a:br>
              <a:rPr lang="en-US" sz="800" dirty="0">
                <a:solidFill>
                  <a:srgbClr val="FFFFFF"/>
                </a:solidFill>
                <a:latin typeface="Sylfaen" charset="0"/>
              </a:rPr>
            </a:br>
            <a:r>
              <a:rPr lang="en-US" sz="800" dirty="0">
                <a:solidFill>
                  <a:srgbClr val="FFFFFF"/>
                </a:solidFill>
                <a:latin typeface="Sylfaen" charset="0"/>
              </a:rPr>
              <a:t>for use on the part of USAID or the </a:t>
            </a:r>
            <a:r>
              <a:rPr lang="en-US" sz="800" dirty="0" err="1">
                <a:solidFill>
                  <a:srgbClr val="FFFFFF"/>
                </a:solidFill>
                <a:latin typeface="Sylfaen" charset="0"/>
              </a:rPr>
              <a:t>AquaFish</a:t>
            </a:r>
            <a:r>
              <a:rPr lang="en-US" sz="800" dirty="0">
                <a:solidFill>
                  <a:srgbClr val="FFFFFF"/>
                </a:solidFill>
                <a:latin typeface="Sylfaen" charset="0"/>
              </a:rPr>
              <a:t> Collaborative Research Support Program. The accuracy, reliability, </a:t>
            </a:r>
            <a:br>
              <a:rPr lang="en-US" sz="800" dirty="0">
                <a:solidFill>
                  <a:srgbClr val="FFFFFF"/>
                </a:solidFill>
                <a:latin typeface="Sylfaen" charset="0"/>
              </a:rPr>
            </a:br>
            <a:r>
              <a:rPr lang="en-US" sz="800" dirty="0">
                <a:solidFill>
                  <a:srgbClr val="FFFFFF"/>
                </a:solidFill>
                <a:latin typeface="Sylfaen" charset="0"/>
              </a:rPr>
              <a:t>and originality of the work presented are the responsibility of the individual authors.</a:t>
            </a:r>
          </a:p>
        </p:txBody>
      </p:sp>
      <p:sp>
        <p:nvSpPr>
          <p:cNvPr id="34819" name="Rectangle 26"/>
          <p:cNvSpPr>
            <a:spLocks noChangeArrowheads="1"/>
          </p:cNvSpPr>
          <p:nvPr/>
        </p:nvSpPr>
        <p:spPr bwMode="auto">
          <a:xfrm>
            <a:off x="0" y="41021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solidFill>
                <a:schemeClr val="bg1"/>
              </a:solidFill>
              <a:latin typeface="Times" charset="0"/>
            </a:endParaRPr>
          </a:p>
        </p:txBody>
      </p:sp>
      <p:sp>
        <p:nvSpPr>
          <p:cNvPr id="11" name="Rectangle 2"/>
          <p:cNvSpPr>
            <a:spLocks noChangeArrowheads="1"/>
          </p:cNvSpPr>
          <p:nvPr/>
        </p:nvSpPr>
        <p:spPr bwMode="auto">
          <a:xfrm>
            <a:off x="342900" y="228600"/>
            <a:ext cx="8382000" cy="3733800"/>
          </a:xfrm>
          <a:prstGeom prst="rect">
            <a:avLst/>
          </a:prstGeom>
          <a:noFill/>
          <a:ln w="9525">
            <a:noFill/>
            <a:miter lim="800000"/>
            <a:headEnd/>
            <a:tailEnd/>
          </a:ln>
        </p:spPr>
        <p:txBody>
          <a:bodyPr anchor="ctr"/>
          <a:lstStyle/>
          <a:p>
            <a:pPr algn="ctr"/>
            <a:r>
              <a:rPr lang="en-US" sz="2800" i="1" dirty="0">
                <a:solidFill>
                  <a:schemeClr val="bg1"/>
                </a:solidFill>
                <a:latin typeface="Sylfaen" charset="0"/>
              </a:rPr>
              <a:t>Funding for this research was provided by the</a:t>
            </a:r>
            <a:br>
              <a:rPr lang="en-US" sz="2800" i="1" dirty="0">
                <a:solidFill>
                  <a:schemeClr val="bg1"/>
                </a:solidFill>
                <a:latin typeface="Sylfaen" charset="0"/>
              </a:rPr>
            </a:br>
            <a:r>
              <a:rPr lang="en-US" sz="3200" dirty="0">
                <a:solidFill>
                  <a:schemeClr val="bg1"/>
                </a:solidFill>
                <a:latin typeface="Sylfaen" charset="0"/>
              </a:rPr>
              <a:t/>
            </a:r>
            <a:br>
              <a:rPr lang="en-US" sz="3200" dirty="0">
                <a:solidFill>
                  <a:schemeClr val="bg1"/>
                </a:solidFill>
                <a:latin typeface="Sylfaen" charset="0"/>
              </a:rPr>
            </a:br>
            <a:r>
              <a:rPr lang="en-US" sz="3200" dirty="0">
                <a:solidFill>
                  <a:schemeClr val="bg1"/>
                </a:solidFill>
                <a:latin typeface="Sylfaen" charset="0"/>
              </a:rPr>
              <a:t/>
            </a:r>
            <a:br>
              <a:rPr lang="en-US" sz="3200" dirty="0">
                <a:solidFill>
                  <a:schemeClr val="bg1"/>
                </a:solidFill>
                <a:latin typeface="Sylfaen" charset="0"/>
              </a:rPr>
            </a:br>
            <a:r>
              <a:rPr lang="en-US" sz="4600" b="1" dirty="0">
                <a:solidFill>
                  <a:schemeClr val="bg1"/>
                </a:solidFill>
                <a:latin typeface="Trajan Pro" charset="0"/>
              </a:rPr>
              <a:t/>
            </a:r>
            <a:br>
              <a:rPr lang="en-US" sz="4600" b="1" dirty="0">
                <a:solidFill>
                  <a:schemeClr val="bg1"/>
                </a:solidFill>
                <a:latin typeface="Trajan Pro" charset="0"/>
              </a:rPr>
            </a:br>
            <a:r>
              <a:rPr lang="en-US" sz="900" b="1" dirty="0">
                <a:solidFill>
                  <a:schemeClr val="bg1"/>
                </a:solidFill>
                <a:latin typeface="Trajan Pro" charset="0"/>
              </a:rPr>
              <a:t> </a:t>
            </a:r>
            <a:br>
              <a:rPr lang="en-US" sz="900" b="1" dirty="0">
                <a:solidFill>
                  <a:schemeClr val="bg1"/>
                </a:solidFill>
                <a:latin typeface="Trajan Pro" charset="0"/>
              </a:rPr>
            </a:br>
            <a:endParaRPr lang="en-US" sz="3200" b="1" dirty="0">
              <a:solidFill>
                <a:schemeClr val="bg1"/>
              </a:solidFill>
              <a:latin typeface="Trajan Pro" charset="0"/>
            </a:endParaRPr>
          </a:p>
        </p:txBody>
      </p:sp>
      <p:pic>
        <p:nvPicPr>
          <p:cNvPr id="34821" name="Placehold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52600"/>
            <a:ext cx="7148513" cy="1646238"/>
          </a:xfrm>
          <a:prstGeom prst="rect">
            <a:avLst/>
          </a:prstGeom>
          <a:solidFill>
            <a:schemeClr val="bg1"/>
          </a:solidFill>
          <a:ln w="9525">
            <a:noFill/>
            <a:miter lim="800000"/>
            <a:headEnd/>
            <a:tailEnd/>
          </a:ln>
          <a:extLst/>
        </p:spPr>
      </p:pic>
      <p:sp>
        <p:nvSpPr>
          <p:cNvPr id="34822" name="Rectangle 26"/>
          <p:cNvSpPr>
            <a:spLocks noChangeArrowheads="1"/>
          </p:cNvSpPr>
          <p:nvPr/>
        </p:nvSpPr>
        <p:spPr bwMode="auto">
          <a:xfrm>
            <a:off x="0" y="3886200"/>
            <a:ext cx="9144000" cy="838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sz="2400">
              <a:solidFill>
                <a:schemeClr val="bg1"/>
              </a:solidFill>
              <a:latin typeface="Times" charset="0"/>
            </a:endParaRPr>
          </a:p>
        </p:txBody>
      </p:sp>
      <p:pic>
        <p:nvPicPr>
          <p:cNvPr id="34823" name="Picture 23" descr="USAID_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4037013"/>
            <a:ext cx="1546225" cy="530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4824" name="Picture 25" descr="OSURGB_lar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3238" y="4054475"/>
            <a:ext cx="493712" cy="5095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4825" name="Placehol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0813" y="4106863"/>
            <a:ext cx="1908175" cy="4397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040981"/>
      </p:ext>
    </p:extLst>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TextBox 2"/>
          <p:cNvSpPr txBox="1"/>
          <p:nvPr/>
        </p:nvSpPr>
        <p:spPr>
          <a:xfrm>
            <a:off x="0" y="304800"/>
            <a:ext cx="5943600" cy="461665"/>
          </a:xfrm>
          <a:prstGeom prst="rect">
            <a:avLst/>
          </a:prstGeom>
          <a:solidFill>
            <a:srgbClr val="00B0F0"/>
          </a:solidFill>
        </p:spPr>
        <p:txBody>
          <a:bodyPr wrap="square" rtlCol="0">
            <a:spAutoFit/>
          </a:bodyPr>
          <a:lstStyle/>
          <a:p>
            <a:r>
              <a:rPr lang="en-US" sz="2400" b="1" dirty="0" smtClean="0">
                <a:solidFill>
                  <a:schemeClr val="bg1"/>
                </a:solidFill>
              </a:rPr>
              <a:t>Acknowledgements</a:t>
            </a:r>
            <a:endParaRPr lang="en-US" sz="2400" b="1" dirty="0">
              <a:solidFill>
                <a:schemeClr val="bg1"/>
              </a:solidFill>
            </a:endParaRPr>
          </a:p>
        </p:txBody>
      </p:sp>
      <p:pic>
        <p:nvPicPr>
          <p:cNvPr id="4" name="Picture 2" descr="C:\Users\JIMI\Desktop\COLOUR-Mon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3" y="5567620"/>
            <a:ext cx="1539167" cy="11888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JIMI\Desktop\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9869" y="5567621"/>
            <a:ext cx="1212374" cy="11888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JIMI\Desktop\Usaid_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0132" y="4801945"/>
            <a:ext cx="1792111" cy="69830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63124" y="4801944"/>
            <a:ext cx="5956364" cy="698305"/>
            <a:chOff x="367723" y="4064057"/>
            <a:chExt cx="6557528" cy="719275"/>
          </a:xfrm>
        </p:grpSpPr>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4602" y="4064057"/>
              <a:ext cx="5190649" cy="719275"/>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723" y="4064057"/>
              <a:ext cx="1493879" cy="719275"/>
            </a:xfrm>
            <a:prstGeom prst="rect">
              <a:avLst/>
            </a:prstGeom>
          </p:spPr>
        </p:pic>
      </p:grpSp>
    </p:spTree>
    <p:extLst>
      <p:ext uri="{BB962C8B-B14F-4D97-AF65-F5344CB8AC3E}">
        <p14:creationId xmlns:p14="http://schemas.microsoft.com/office/powerpoint/2010/main" val="212967329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022" y="1135150"/>
            <a:ext cx="8980394" cy="5578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p:cNvGraphicFramePr>
            <a:graphicFrameLocks/>
          </p:cNvGraphicFramePr>
          <p:nvPr>
            <p:extLst>
              <p:ext uri="{D42A27DB-BD31-4B8C-83A1-F6EECF244321}">
                <p14:modId xmlns:p14="http://schemas.microsoft.com/office/powerpoint/2010/main" val="2593527664"/>
              </p:ext>
            </p:extLst>
          </p:nvPr>
        </p:nvGraphicFramePr>
        <p:xfrm>
          <a:off x="88489" y="1101213"/>
          <a:ext cx="8947355" cy="565354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304800"/>
            <a:ext cx="7708392" cy="461665"/>
          </a:xfrm>
          <a:prstGeom prst="rect">
            <a:avLst/>
          </a:prstGeom>
          <a:solidFill>
            <a:srgbClr val="00B0F0"/>
          </a:solidFill>
        </p:spPr>
        <p:txBody>
          <a:bodyPr wrap="square" rtlCol="0">
            <a:spAutoFit/>
          </a:bodyPr>
          <a:lstStyle/>
          <a:p>
            <a:r>
              <a:rPr lang="en-US" sz="2400" b="1" dirty="0" smtClean="0">
                <a:solidFill>
                  <a:schemeClr val="bg1"/>
                </a:solidFill>
              </a:rPr>
              <a:t>Results – Functional Analysis Predicted from Metagenome</a:t>
            </a:r>
            <a:endParaRPr lang="en-US" sz="2400" b="1" dirty="0">
              <a:solidFill>
                <a:schemeClr val="bg1"/>
              </a:solidFill>
            </a:endParaRPr>
          </a:p>
        </p:txBody>
      </p:sp>
      <p:sp>
        <p:nvSpPr>
          <p:cNvPr id="7" name="TextBox 6"/>
          <p:cNvSpPr txBox="1"/>
          <p:nvPr/>
        </p:nvSpPr>
        <p:spPr>
          <a:xfrm>
            <a:off x="6351640" y="1347018"/>
            <a:ext cx="2310580" cy="1200329"/>
          </a:xfrm>
          <a:prstGeom prst="rect">
            <a:avLst/>
          </a:prstGeom>
          <a:noFill/>
        </p:spPr>
        <p:txBody>
          <a:bodyPr wrap="square" rtlCol="0">
            <a:spAutoFit/>
          </a:bodyPr>
          <a:lstStyle/>
          <a:p>
            <a:r>
              <a:rPr lang="en-US" b="1" dirty="0" smtClean="0"/>
              <a:t>Feed every other day</a:t>
            </a:r>
            <a:endParaRPr lang="en-US" b="1" dirty="0"/>
          </a:p>
          <a:p>
            <a:r>
              <a:rPr lang="en-US" b="1" dirty="0" smtClean="0"/>
              <a:t>With fertilization</a:t>
            </a:r>
          </a:p>
          <a:p>
            <a:r>
              <a:rPr lang="en-US" b="1" dirty="0" smtClean="0"/>
              <a:t>Feed every day</a:t>
            </a:r>
            <a:endParaRPr lang="en-US" b="1" dirty="0"/>
          </a:p>
          <a:p>
            <a:r>
              <a:rPr lang="en-US" b="1" dirty="0"/>
              <a:t>No </a:t>
            </a:r>
            <a:r>
              <a:rPr lang="en-US" b="1" dirty="0" smtClean="0"/>
              <a:t>fertilization</a:t>
            </a:r>
            <a:endParaRPr lang="en-US" b="1" dirty="0"/>
          </a:p>
        </p:txBody>
      </p:sp>
      <p:sp>
        <p:nvSpPr>
          <p:cNvPr id="8" name="TextBox 7"/>
          <p:cNvSpPr txBox="1"/>
          <p:nvPr/>
        </p:nvSpPr>
        <p:spPr>
          <a:xfrm>
            <a:off x="7757652" y="5751871"/>
            <a:ext cx="1386348" cy="523220"/>
          </a:xfrm>
          <a:prstGeom prst="rect">
            <a:avLst/>
          </a:prstGeom>
          <a:noFill/>
        </p:spPr>
        <p:txBody>
          <a:bodyPr wrap="square" rtlCol="0">
            <a:spAutoFit/>
          </a:bodyPr>
          <a:lstStyle/>
          <a:p>
            <a:r>
              <a:rPr lang="en-US" sz="1400" dirty="0" smtClean="0"/>
              <a:t>* = p &lt; 0.05</a:t>
            </a:r>
          </a:p>
          <a:p>
            <a:r>
              <a:rPr lang="en-US" sz="1400" dirty="0" smtClean="0"/>
              <a:t>** = p &lt; 0.01</a:t>
            </a:r>
            <a:endParaRPr lang="en-US" sz="1400" dirty="0"/>
          </a:p>
        </p:txBody>
      </p:sp>
    </p:spTree>
    <p:extLst>
      <p:ext uri="{BB962C8B-B14F-4D97-AF65-F5344CB8AC3E}">
        <p14:creationId xmlns:p14="http://schemas.microsoft.com/office/powerpoint/2010/main" val="27191786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0266" t="12667" r="10534" b="12933"/>
          <a:stretch/>
        </p:blipFill>
        <p:spPr>
          <a:xfrm>
            <a:off x="1876709" y="841006"/>
            <a:ext cx="5341666" cy="5017927"/>
          </a:xfrm>
          <a:prstGeom prst="rect">
            <a:avLst/>
          </a:prstGeom>
        </p:spPr>
      </p:pic>
      <p:sp>
        <p:nvSpPr>
          <p:cNvPr id="3" name="TextBox 2"/>
          <p:cNvSpPr txBox="1"/>
          <p:nvPr/>
        </p:nvSpPr>
        <p:spPr>
          <a:xfrm>
            <a:off x="0" y="1690878"/>
            <a:ext cx="1967336" cy="923330"/>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Feed every </a:t>
            </a:r>
            <a:r>
              <a:rPr lang="en-US" b="1" dirty="0" smtClean="0">
                <a:solidFill>
                  <a:schemeClr val="bg1"/>
                </a:solidFill>
                <a:effectLst>
                  <a:outerShdw blurRad="38100" dist="38100" dir="2700000" algn="tl">
                    <a:srgbClr val="000000">
                      <a:alpha val="43137"/>
                    </a:srgbClr>
                  </a:outerShdw>
                </a:effectLst>
              </a:rPr>
              <a:t>other day</a:t>
            </a:r>
            <a:endParaRPr lang="en-US" b="1" dirty="0">
              <a:solidFill>
                <a:schemeClr val="bg1"/>
              </a:solidFill>
              <a:effectLst>
                <a:outerShdw blurRad="38100" dist="38100" dir="2700000" algn="tl">
                  <a:srgbClr val="000000">
                    <a:alpha val="43137"/>
                  </a:srgbClr>
                </a:outerShdw>
              </a:effectLst>
            </a:endParaRPr>
          </a:p>
          <a:p>
            <a:pPr algn="ctr"/>
            <a:r>
              <a:rPr lang="en-US" b="1" dirty="0">
                <a:solidFill>
                  <a:schemeClr val="bg1"/>
                </a:solidFill>
                <a:effectLst>
                  <a:outerShdw blurRad="38100" dist="38100" dir="2700000" algn="tl">
                    <a:srgbClr val="000000">
                      <a:alpha val="43137"/>
                    </a:srgbClr>
                  </a:outerShdw>
                </a:effectLst>
              </a:rPr>
              <a:t>Fertilization</a:t>
            </a:r>
          </a:p>
        </p:txBody>
      </p:sp>
      <p:sp>
        <p:nvSpPr>
          <p:cNvPr id="4" name="TextBox 3"/>
          <p:cNvSpPr txBox="1"/>
          <p:nvPr/>
        </p:nvSpPr>
        <p:spPr>
          <a:xfrm>
            <a:off x="7288229" y="1910437"/>
            <a:ext cx="1855771" cy="669351"/>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No feed</a:t>
            </a:r>
            <a:endParaRPr lang="en-US" b="1" dirty="0">
              <a:solidFill>
                <a:schemeClr val="bg1"/>
              </a:solidFill>
              <a:effectLst>
                <a:outerShdw blurRad="38100" dist="38100" dir="2700000" algn="tl">
                  <a:srgbClr val="000000">
                    <a:alpha val="43137"/>
                  </a:srgbClr>
                </a:outerShdw>
              </a:effectLst>
            </a:endParaRPr>
          </a:p>
          <a:p>
            <a:pPr algn="ctr"/>
            <a:r>
              <a:rPr lang="en-US" b="1" dirty="0">
                <a:solidFill>
                  <a:schemeClr val="bg1"/>
                </a:solidFill>
                <a:effectLst>
                  <a:outerShdw blurRad="38100" dist="38100" dir="2700000" algn="tl">
                    <a:srgbClr val="000000">
                      <a:alpha val="43137"/>
                    </a:srgbClr>
                  </a:outerShdw>
                </a:effectLst>
              </a:rPr>
              <a:t>Fertilization</a:t>
            </a:r>
          </a:p>
        </p:txBody>
      </p:sp>
      <p:sp>
        <p:nvSpPr>
          <p:cNvPr id="5" name="TextBox 4"/>
          <p:cNvSpPr txBox="1"/>
          <p:nvPr/>
        </p:nvSpPr>
        <p:spPr>
          <a:xfrm>
            <a:off x="7288229" y="4158991"/>
            <a:ext cx="1855771" cy="646331"/>
          </a:xfrm>
          <a:prstGeom prst="rect">
            <a:avLst/>
          </a:prstGeom>
          <a:noFill/>
        </p:spPr>
        <p:txBody>
          <a:bodyPr wrap="square" rtlCol="0">
            <a:spAutoFit/>
          </a:bodyPr>
          <a:lstStyle/>
          <a:p>
            <a:pPr algn="ctr"/>
            <a:r>
              <a:rPr lang="en-US" b="1" dirty="0">
                <a:solidFill>
                  <a:schemeClr val="bg1"/>
                </a:solidFill>
                <a:effectLst>
                  <a:outerShdw blurRad="38100" dist="38100" dir="2700000" algn="tl">
                    <a:srgbClr val="000000">
                      <a:alpha val="43137"/>
                    </a:srgbClr>
                  </a:outerShdw>
                </a:effectLst>
              </a:rPr>
              <a:t>Feed every day</a:t>
            </a:r>
          </a:p>
          <a:p>
            <a:pPr algn="ctr"/>
            <a:r>
              <a:rPr lang="en-US" b="1" dirty="0" smtClean="0">
                <a:solidFill>
                  <a:schemeClr val="bg1"/>
                </a:solidFill>
                <a:effectLst>
                  <a:outerShdw blurRad="38100" dist="38100" dir="2700000" algn="tl">
                    <a:srgbClr val="000000">
                      <a:alpha val="43137"/>
                    </a:srgbClr>
                  </a:outerShdw>
                </a:effectLst>
              </a:rPr>
              <a:t>No fertilization</a:t>
            </a:r>
            <a:endParaRPr lang="en-US"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1" y="304800"/>
            <a:ext cx="6223819" cy="461665"/>
          </a:xfrm>
          <a:prstGeom prst="rect">
            <a:avLst/>
          </a:prstGeom>
          <a:solidFill>
            <a:srgbClr val="00B0F0"/>
          </a:solidFill>
        </p:spPr>
        <p:txBody>
          <a:bodyPr wrap="square" rtlCol="0">
            <a:spAutoFit/>
          </a:bodyPr>
          <a:lstStyle/>
          <a:p>
            <a:r>
              <a:rPr lang="en-US" sz="2400" b="1" dirty="0" smtClean="0">
                <a:solidFill>
                  <a:schemeClr val="bg1"/>
                </a:solidFill>
              </a:rPr>
              <a:t>Results – </a:t>
            </a:r>
            <a:endParaRPr lang="en-US" sz="2400" b="1" dirty="0">
              <a:solidFill>
                <a:schemeClr val="bg1"/>
              </a:solidFill>
            </a:endParaRPr>
          </a:p>
        </p:txBody>
      </p:sp>
    </p:spTree>
    <p:extLst>
      <p:ext uri="{BB962C8B-B14F-4D97-AF65-F5344CB8AC3E}">
        <p14:creationId xmlns:p14="http://schemas.microsoft.com/office/powerpoint/2010/main" val="40392370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383062" y="1094509"/>
            <a:ext cx="8496163" cy="5578116"/>
            <a:chOff x="383062" y="1043710"/>
            <a:chExt cx="8496163" cy="5578116"/>
          </a:xfrm>
        </p:grpSpPr>
        <p:grpSp>
          <p:nvGrpSpPr>
            <p:cNvPr id="2" name="Group 1"/>
            <p:cNvGrpSpPr/>
            <p:nvPr/>
          </p:nvGrpSpPr>
          <p:grpSpPr>
            <a:xfrm>
              <a:off x="383062" y="1043710"/>
              <a:ext cx="8496163" cy="5578116"/>
              <a:chOff x="197217" y="51714"/>
              <a:chExt cx="8496163" cy="5578116"/>
            </a:xfrm>
          </p:grpSpPr>
          <p:sp>
            <p:nvSpPr>
              <p:cNvPr id="3" name="Rectangle 2"/>
              <p:cNvSpPr/>
              <p:nvPr/>
            </p:nvSpPr>
            <p:spPr>
              <a:xfrm>
                <a:off x="197217" y="51714"/>
                <a:ext cx="8369162" cy="5578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6581895" y="744077"/>
                <a:ext cx="2111485" cy="1485684"/>
                <a:chOff x="6581895" y="744077"/>
                <a:chExt cx="2111485" cy="1485684"/>
              </a:xfrm>
            </p:grpSpPr>
            <p:sp>
              <p:nvSpPr>
                <p:cNvPr id="17" name="TextBox 16"/>
                <p:cNvSpPr txBox="1"/>
                <p:nvPr/>
              </p:nvSpPr>
              <p:spPr>
                <a:xfrm>
                  <a:off x="6846650" y="744077"/>
                  <a:ext cx="1846730" cy="369332"/>
                </a:xfrm>
                <a:prstGeom prst="rect">
                  <a:avLst/>
                </a:prstGeom>
                <a:noFill/>
              </p:spPr>
              <p:txBody>
                <a:bodyPr wrap="square" rtlCol="0">
                  <a:spAutoFit/>
                </a:bodyPr>
                <a:lstStyle/>
                <a:p>
                  <a:r>
                    <a:rPr lang="en-US" dirty="0" smtClean="0"/>
                    <a:t>Diatoms</a:t>
                  </a:r>
                  <a:endParaRPr lang="en-US" dirty="0"/>
                </a:p>
              </p:txBody>
            </p:sp>
            <p:sp>
              <p:nvSpPr>
                <p:cNvPr id="18" name="TextBox 17"/>
                <p:cNvSpPr txBox="1"/>
                <p:nvPr/>
              </p:nvSpPr>
              <p:spPr>
                <a:xfrm>
                  <a:off x="6846647" y="1031307"/>
                  <a:ext cx="1846730" cy="369332"/>
                </a:xfrm>
                <a:prstGeom prst="rect">
                  <a:avLst/>
                </a:prstGeom>
                <a:noFill/>
              </p:spPr>
              <p:txBody>
                <a:bodyPr wrap="square" rtlCol="0">
                  <a:spAutoFit/>
                </a:bodyPr>
                <a:lstStyle/>
                <a:p>
                  <a:r>
                    <a:rPr lang="en-US" dirty="0" smtClean="0"/>
                    <a:t>Rotifers</a:t>
                  </a:r>
                  <a:endParaRPr lang="en-US" dirty="0"/>
                </a:p>
              </p:txBody>
            </p:sp>
            <p:sp>
              <p:nvSpPr>
                <p:cNvPr id="21" name="TextBox 20"/>
                <p:cNvSpPr txBox="1"/>
                <p:nvPr/>
              </p:nvSpPr>
              <p:spPr>
                <a:xfrm>
                  <a:off x="6846647" y="1593273"/>
                  <a:ext cx="1846730" cy="369332"/>
                </a:xfrm>
                <a:prstGeom prst="rect">
                  <a:avLst/>
                </a:prstGeom>
                <a:noFill/>
              </p:spPr>
              <p:txBody>
                <a:bodyPr wrap="square" rtlCol="0">
                  <a:spAutoFit/>
                </a:bodyPr>
                <a:lstStyle/>
                <a:p>
                  <a:r>
                    <a:rPr lang="en-US" dirty="0" smtClean="0"/>
                    <a:t>Green Algae</a:t>
                  </a:r>
                  <a:endParaRPr lang="en-US" dirty="0"/>
                </a:p>
              </p:txBody>
            </p:sp>
            <p:sp>
              <p:nvSpPr>
                <p:cNvPr id="22" name="TextBox 21"/>
                <p:cNvSpPr txBox="1"/>
                <p:nvPr/>
              </p:nvSpPr>
              <p:spPr>
                <a:xfrm>
                  <a:off x="6846650" y="1860429"/>
                  <a:ext cx="1846730" cy="369332"/>
                </a:xfrm>
                <a:prstGeom prst="rect">
                  <a:avLst/>
                </a:prstGeom>
                <a:noFill/>
              </p:spPr>
              <p:txBody>
                <a:bodyPr wrap="square" rtlCol="0">
                  <a:spAutoFit/>
                </a:bodyPr>
                <a:lstStyle/>
                <a:p>
                  <a:r>
                    <a:rPr lang="en-US" dirty="0" smtClean="0"/>
                    <a:t>Flowering Plants</a:t>
                  </a:r>
                  <a:endParaRPr lang="en-US" dirty="0"/>
                </a:p>
              </p:txBody>
            </p:sp>
            <p:sp>
              <p:nvSpPr>
                <p:cNvPr id="23" name="Rectangle 22"/>
                <p:cNvSpPr/>
                <p:nvPr/>
              </p:nvSpPr>
              <p:spPr>
                <a:xfrm>
                  <a:off x="6582074" y="836695"/>
                  <a:ext cx="302369" cy="232288"/>
                </a:xfrm>
                <a:prstGeom prst="rect">
                  <a:avLst/>
                </a:prstGeom>
                <a:solidFill>
                  <a:srgbClr val="CC9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584869" y="1105266"/>
                  <a:ext cx="302369" cy="232288"/>
                </a:xfrm>
                <a:prstGeom prst="rect">
                  <a:avLst/>
                </a:prstGeom>
                <a:solidFill>
                  <a:srgbClr val="843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6581895" y="1660807"/>
                  <a:ext cx="302369" cy="232288"/>
                </a:xfrm>
                <a:prstGeom prst="rect">
                  <a:avLst/>
                </a:prstGeom>
                <a:solidFill>
                  <a:srgbClr val="997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581895" y="1939072"/>
                  <a:ext cx="302369" cy="232288"/>
                </a:xfrm>
                <a:prstGeom prst="rect">
                  <a:avLst/>
                </a:prstGeom>
                <a:solidFill>
                  <a:srgbClr val="9E48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197224" y="528918"/>
                <a:ext cx="770965" cy="4592906"/>
                <a:chOff x="331695" y="968189"/>
                <a:chExt cx="770965" cy="4592906"/>
              </a:xfrm>
            </p:grpSpPr>
            <p:sp>
              <p:nvSpPr>
                <p:cNvPr id="6" name="TextBox 5"/>
                <p:cNvSpPr txBox="1"/>
                <p:nvPr/>
              </p:nvSpPr>
              <p:spPr>
                <a:xfrm>
                  <a:off x="331695" y="968189"/>
                  <a:ext cx="591670" cy="307777"/>
                </a:xfrm>
                <a:prstGeom prst="rect">
                  <a:avLst/>
                </a:prstGeom>
                <a:noFill/>
              </p:spPr>
              <p:txBody>
                <a:bodyPr wrap="square" rtlCol="0">
                  <a:spAutoFit/>
                </a:bodyPr>
                <a:lstStyle/>
                <a:p>
                  <a:r>
                    <a:rPr lang="en-US" sz="1400" dirty="0" smtClean="0"/>
                    <a:t>100%</a:t>
                  </a:r>
                  <a:endParaRPr lang="en-US" sz="1400" dirty="0"/>
                </a:p>
              </p:txBody>
            </p:sp>
            <p:sp>
              <p:nvSpPr>
                <p:cNvPr id="7" name="TextBox 6"/>
                <p:cNvSpPr txBox="1"/>
                <p:nvPr/>
              </p:nvSpPr>
              <p:spPr>
                <a:xfrm>
                  <a:off x="430309" y="1828800"/>
                  <a:ext cx="591670" cy="307777"/>
                </a:xfrm>
                <a:prstGeom prst="rect">
                  <a:avLst/>
                </a:prstGeom>
                <a:noFill/>
              </p:spPr>
              <p:txBody>
                <a:bodyPr wrap="square" rtlCol="0">
                  <a:spAutoFit/>
                </a:bodyPr>
                <a:lstStyle/>
                <a:p>
                  <a:r>
                    <a:rPr lang="en-US" sz="1400" dirty="0" smtClean="0"/>
                    <a:t>80%</a:t>
                  </a:r>
                  <a:endParaRPr lang="en-US" sz="1400" dirty="0"/>
                </a:p>
              </p:txBody>
            </p:sp>
            <p:sp>
              <p:nvSpPr>
                <p:cNvPr id="8" name="TextBox 7"/>
                <p:cNvSpPr txBox="1"/>
                <p:nvPr/>
              </p:nvSpPr>
              <p:spPr>
                <a:xfrm>
                  <a:off x="421344" y="2259106"/>
                  <a:ext cx="591670" cy="307777"/>
                </a:xfrm>
                <a:prstGeom prst="rect">
                  <a:avLst/>
                </a:prstGeom>
                <a:noFill/>
              </p:spPr>
              <p:txBody>
                <a:bodyPr wrap="square" rtlCol="0">
                  <a:spAutoFit/>
                </a:bodyPr>
                <a:lstStyle/>
                <a:p>
                  <a:r>
                    <a:rPr lang="en-US" sz="1400" dirty="0" smtClean="0"/>
                    <a:t>70%</a:t>
                  </a:r>
                  <a:endParaRPr lang="en-US" sz="1400" dirty="0"/>
                </a:p>
              </p:txBody>
            </p:sp>
            <p:sp>
              <p:nvSpPr>
                <p:cNvPr id="9" name="TextBox 8"/>
                <p:cNvSpPr txBox="1"/>
                <p:nvPr/>
              </p:nvSpPr>
              <p:spPr>
                <a:xfrm>
                  <a:off x="421344" y="2689412"/>
                  <a:ext cx="591670" cy="307777"/>
                </a:xfrm>
                <a:prstGeom prst="rect">
                  <a:avLst/>
                </a:prstGeom>
                <a:noFill/>
              </p:spPr>
              <p:txBody>
                <a:bodyPr wrap="square" rtlCol="0">
                  <a:spAutoFit/>
                </a:bodyPr>
                <a:lstStyle/>
                <a:p>
                  <a:r>
                    <a:rPr lang="en-US" sz="1400" dirty="0" smtClean="0"/>
                    <a:t>60%</a:t>
                  </a:r>
                  <a:endParaRPr lang="en-US" sz="1400" dirty="0"/>
                </a:p>
              </p:txBody>
            </p:sp>
            <p:sp>
              <p:nvSpPr>
                <p:cNvPr id="10" name="TextBox 9"/>
                <p:cNvSpPr txBox="1"/>
                <p:nvPr/>
              </p:nvSpPr>
              <p:spPr>
                <a:xfrm>
                  <a:off x="421344" y="3110753"/>
                  <a:ext cx="591670" cy="307777"/>
                </a:xfrm>
                <a:prstGeom prst="rect">
                  <a:avLst/>
                </a:prstGeom>
                <a:noFill/>
              </p:spPr>
              <p:txBody>
                <a:bodyPr wrap="square" rtlCol="0">
                  <a:spAutoFit/>
                </a:bodyPr>
                <a:lstStyle/>
                <a:p>
                  <a:r>
                    <a:rPr lang="en-US" sz="1400" dirty="0" smtClean="0"/>
                    <a:t>50%</a:t>
                  </a:r>
                  <a:endParaRPr lang="en-US" sz="1400" dirty="0"/>
                </a:p>
              </p:txBody>
            </p:sp>
            <p:sp>
              <p:nvSpPr>
                <p:cNvPr id="11" name="TextBox 10"/>
                <p:cNvSpPr txBox="1"/>
                <p:nvPr/>
              </p:nvSpPr>
              <p:spPr>
                <a:xfrm>
                  <a:off x="421338" y="3541060"/>
                  <a:ext cx="591670" cy="307777"/>
                </a:xfrm>
                <a:prstGeom prst="rect">
                  <a:avLst/>
                </a:prstGeom>
                <a:noFill/>
              </p:spPr>
              <p:txBody>
                <a:bodyPr wrap="square" rtlCol="0">
                  <a:spAutoFit/>
                </a:bodyPr>
                <a:lstStyle/>
                <a:p>
                  <a:r>
                    <a:rPr lang="en-US" sz="1400" dirty="0" smtClean="0"/>
                    <a:t>40%</a:t>
                  </a:r>
                  <a:endParaRPr lang="en-US" sz="1400" dirty="0"/>
                </a:p>
              </p:txBody>
            </p:sp>
            <p:sp>
              <p:nvSpPr>
                <p:cNvPr id="12" name="TextBox 11"/>
                <p:cNvSpPr txBox="1"/>
                <p:nvPr/>
              </p:nvSpPr>
              <p:spPr>
                <a:xfrm>
                  <a:off x="421344" y="3971364"/>
                  <a:ext cx="591670" cy="307777"/>
                </a:xfrm>
                <a:prstGeom prst="rect">
                  <a:avLst/>
                </a:prstGeom>
                <a:noFill/>
              </p:spPr>
              <p:txBody>
                <a:bodyPr wrap="square" rtlCol="0">
                  <a:spAutoFit/>
                </a:bodyPr>
                <a:lstStyle/>
                <a:p>
                  <a:r>
                    <a:rPr lang="en-US" sz="1400" dirty="0" smtClean="0"/>
                    <a:t>30%</a:t>
                  </a:r>
                  <a:endParaRPr lang="en-US" sz="1400" dirty="0"/>
                </a:p>
              </p:txBody>
            </p:sp>
            <p:sp>
              <p:nvSpPr>
                <p:cNvPr id="13" name="TextBox 12"/>
                <p:cNvSpPr txBox="1"/>
                <p:nvPr/>
              </p:nvSpPr>
              <p:spPr>
                <a:xfrm>
                  <a:off x="421342" y="4401671"/>
                  <a:ext cx="591670" cy="307777"/>
                </a:xfrm>
                <a:prstGeom prst="rect">
                  <a:avLst/>
                </a:prstGeom>
                <a:noFill/>
              </p:spPr>
              <p:txBody>
                <a:bodyPr wrap="square" rtlCol="0">
                  <a:spAutoFit/>
                </a:bodyPr>
                <a:lstStyle/>
                <a:p>
                  <a:r>
                    <a:rPr lang="en-US" sz="1400" dirty="0" smtClean="0"/>
                    <a:t>20%</a:t>
                  </a:r>
                  <a:endParaRPr lang="en-US" sz="1400" dirty="0"/>
                </a:p>
              </p:txBody>
            </p:sp>
            <p:sp>
              <p:nvSpPr>
                <p:cNvPr id="14" name="TextBox 13"/>
                <p:cNvSpPr txBox="1"/>
                <p:nvPr/>
              </p:nvSpPr>
              <p:spPr>
                <a:xfrm>
                  <a:off x="421344" y="4831977"/>
                  <a:ext cx="591670" cy="307777"/>
                </a:xfrm>
                <a:prstGeom prst="rect">
                  <a:avLst/>
                </a:prstGeom>
                <a:noFill/>
              </p:spPr>
              <p:txBody>
                <a:bodyPr wrap="square" rtlCol="0">
                  <a:spAutoFit/>
                </a:bodyPr>
                <a:lstStyle/>
                <a:p>
                  <a:r>
                    <a:rPr lang="en-US" sz="1400" dirty="0" smtClean="0"/>
                    <a:t>10%</a:t>
                  </a:r>
                  <a:endParaRPr lang="en-US" sz="1400" dirty="0"/>
                </a:p>
              </p:txBody>
            </p:sp>
            <p:sp>
              <p:nvSpPr>
                <p:cNvPr id="15" name="TextBox 14"/>
                <p:cNvSpPr txBox="1"/>
                <p:nvPr/>
              </p:nvSpPr>
              <p:spPr>
                <a:xfrm>
                  <a:off x="510990" y="5253318"/>
                  <a:ext cx="591670" cy="307777"/>
                </a:xfrm>
                <a:prstGeom prst="rect">
                  <a:avLst/>
                </a:prstGeom>
                <a:noFill/>
              </p:spPr>
              <p:txBody>
                <a:bodyPr wrap="square" rtlCol="0">
                  <a:spAutoFit/>
                </a:bodyPr>
                <a:lstStyle/>
                <a:p>
                  <a:r>
                    <a:rPr lang="en-US" sz="1400" dirty="0" smtClean="0"/>
                    <a:t>0%</a:t>
                  </a:r>
                  <a:endParaRPr lang="en-US" sz="1400" dirty="0"/>
                </a:p>
              </p:txBody>
            </p:sp>
            <p:sp>
              <p:nvSpPr>
                <p:cNvPr id="16" name="TextBox 15"/>
                <p:cNvSpPr txBox="1"/>
                <p:nvPr/>
              </p:nvSpPr>
              <p:spPr>
                <a:xfrm>
                  <a:off x="421344" y="1398494"/>
                  <a:ext cx="591670" cy="307777"/>
                </a:xfrm>
                <a:prstGeom prst="rect">
                  <a:avLst/>
                </a:prstGeom>
                <a:noFill/>
              </p:spPr>
              <p:txBody>
                <a:bodyPr wrap="square" rtlCol="0">
                  <a:spAutoFit/>
                </a:bodyPr>
                <a:lstStyle/>
                <a:p>
                  <a:r>
                    <a:rPr lang="en-US" sz="1400" dirty="0"/>
                    <a:t>9</a:t>
                  </a:r>
                  <a:r>
                    <a:rPr lang="en-US" sz="1400" dirty="0" smtClean="0"/>
                    <a:t>0%</a:t>
                  </a:r>
                  <a:endParaRPr lang="en-US" sz="1400" dirty="0"/>
                </a:p>
              </p:txBody>
            </p:sp>
          </p:grpSp>
        </p:grpSp>
        <p:sp>
          <p:nvSpPr>
            <p:cNvPr id="48" name="TextBox 47"/>
            <p:cNvSpPr txBox="1"/>
            <p:nvPr/>
          </p:nvSpPr>
          <p:spPr>
            <a:xfrm>
              <a:off x="7032028" y="2312518"/>
              <a:ext cx="1846730" cy="369332"/>
            </a:xfrm>
            <a:prstGeom prst="rect">
              <a:avLst/>
            </a:prstGeom>
            <a:noFill/>
          </p:spPr>
          <p:txBody>
            <a:bodyPr wrap="square" rtlCol="0">
              <a:spAutoFit/>
            </a:bodyPr>
            <a:lstStyle/>
            <a:p>
              <a:r>
                <a:rPr lang="en-US" dirty="0" err="1" smtClean="0"/>
                <a:t>Teleosts</a:t>
              </a:r>
              <a:endParaRPr lang="en-US" dirty="0"/>
            </a:p>
          </p:txBody>
        </p:sp>
        <p:sp>
          <p:nvSpPr>
            <p:cNvPr id="49" name="Rectangle 48"/>
            <p:cNvSpPr/>
            <p:nvPr/>
          </p:nvSpPr>
          <p:spPr>
            <a:xfrm>
              <a:off x="6770248" y="2378239"/>
              <a:ext cx="302369" cy="232288"/>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0" y="304800"/>
            <a:ext cx="5943600" cy="461665"/>
          </a:xfrm>
          <a:prstGeom prst="rect">
            <a:avLst/>
          </a:prstGeom>
          <a:solidFill>
            <a:srgbClr val="00B0F0"/>
          </a:solidFill>
        </p:spPr>
        <p:txBody>
          <a:bodyPr wrap="square" rtlCol="0">
            <a:spAutoFit/>
          </a:bodyPr>
          <a:lstStyle/>
          <a:p>
            <a:r>
              <a:rPr lang="en-US" sz="2400" b="1" dirty="0" smtClean="0">
                <a:solidFill>
                  <a:schemeClr val="bg1"/>
                </a:solidFill>
              </a:rPr>
              <a:t>Results – Eukaryotic Metagenome</a:t>
            </a:r>
            <a:endParaRPr lang="en-US" sz="2400" b="1" dirty="0">
              <a:solidFill>
                <a:schemeClr val="bg1"/>
              </a:solidFill>
            </a:endParaRPr>
          </a:p>
        </p:txBody>
      </p:sp>
      <p:sp>
        <p:nvSpPr>
          <p:cNvPr id="37" name="TextBox 36"/>
          <p:cNvSpPr txBox="1"/>
          <p:nvPr/>
        </p:nvSpPr>
        <p:spPr>
          <a:xfrm>
            <a:off x="823322" y="5894131"/>
            <a:ext cx="1301044" cy="523220"/>
          </a:xfrm>
          <a:prstGeom prst="rect">
            <a:avLst/>
          </a:prstGeom>
          <a:noFill/>
        </p:spPr>
        <p:txBody>
          <a:bodyPr wrap="square" rtlCol="0">
            <a:spAutoFit/>
          </a:bodyPr>
          <a:lstStyle/>
          <a:p>
            <a:pPr algn="ctr"/>
            <a:r>
              <a:rPr lang="en-US" sz="1400" b="1" dirty="0" smtClean="0"/>
              <a:t>Feed every day</a:t>
            </a:r>
          </a:p>
          <a:p>
            <a:pPr algn="ctr"/>
            <a:r>
              <a:rPr lang="en-US" sz="1400" b="1" dirty="0" smtClean="0"/>
              <a:t>Fertilization</a:t>
            </a:r>
            <a:endParaRPr lang="en-US" sz="1400" b="1" dirty="0"/>
          </a:p>
        </p:txBody>
      </p:sp>
      <p:sp>
        <p:nvSpPr>
          <p:cNvPr id="38" name="TextBox 37"/>
          <p:cNvSpPr txBox="1"/>
          <p:nvPr/>
        </p:nvSpPr>
        <p:spPr>
          <a:xfrm>
            <a:off x="2044421" y="5894130"/>
            <a:ext cx="1156449" cy="738664"/>
          </a:xfrm>
          <a:prstGeom prst="rect">
            <a:avLst/>
          </a:prstGeom>
          <a:noFill/>
        </p:spPr>
        <p:txBody>
          <a:bodyPr wrap="square" rtlCol="0">
            <a:spAutoFit/>
          </a:bodyPr>
          <a:lstStyle/>
          <a:p>
            <a:pPr algn="ctr"/>
            <a:r>
              <a:rPr lang="en-US" sz="1400" b="1" dirty="0" smtClean="0"/>
              <a:t>Feed every other day</a:t>
            </a:r>
          </a:p>
          <a:p>
            <a:pPr algn="ctr"/>
            <a:r>
              <a:rPr lang="en-US" sz="1400" b="1" dirty="0" smtClean="0"/>
              <a:t>Fertilization</a:t>
            </a:r>
            <a:endParaRPr lang="en-US" sz="1400" b="1" dirty="0"/>
          </a:p>
        </p:txBody>
      </p:sp>
      <p:sp>
        <p:nvSpPr>
          <p:cNvPr id="39" name="TextBox 38"/>
          <p:cNvSpPr txBox="1"/>
          <p:nvPr/>
        </p:nvSpPr>
        <p:spPr>
          <a:xfrm>
            <a:off x="3209833" y="5894131"/>
            <a:ext cx="1156449" cy="738664"/>
          </a:xfrm>
          <a:prstGeom prst="rect">
            <a:avLst/>
          </a:prstGeom>
          <a:noFill/>
        </p:spPr>
        <p:txBody>
          <a:bodyPr wrap="square" rtlCol="0">
            <a:spAutoFit/>
          </a:bodyPr>
          <a:lstStyle/>
          <a:p>
            <a:pPr algn="ctr"/>
            <a:r>
              <a:rPr lang="en-US" sz="1400" b="1" dirty="0" smtClean="0"/>
              <a:t>Feed every third day</a:t>
            </a:r>
          </a:p>
          <a:p>
            <a:pPr algn="ctr"/>
            <a:r>
              <a:rPr lang="en-US" sz="1400" b="1" dirty="0" smtClean="0"/>
              <a:t>Fertilization</a:t>
            </a:r>
            <a:endParaRPr lang="en-US" sz="1400" b="1" dirty="0"/>
          </a:p>
        </p:txBody>
      </p:sp>
      <p:sp>
        <p:nvSpPr>
          <p:cNvPr id="40" name="TextBox 39"/>
          <p:cNvSpPr txBox="1"/>
          <p:nvPr/>
        </p:nvSpPr>
        <p:spPr>
          <a:xfrm>
            <a:off x="4366279" y="5903367"/>
            <a:ext cx="1156449" cy="523220"/>
          </a:xfrm>
          <a:prstGeom prst="rect">
            <a:avLst/>
          </a:prstGeom>
          <a:noFill/>
        </p:spPr>
        <p:txBody>
          <a:bodyPr wrap="square" rtlCol="0">
            <a:spAutoFit/>
          </a:bodyPr>
          <a:lstStyle/>
          <a:p>
            <a:pPr algn="ctr"/>
            <a:r>
              <a:rPr lang="en-US" sz="1400" b="1" dirty="0" smtClean="0"/>
              <a:t>No feed</a:t>
            </a:r>
          </a:p>
          <a:p>
            <a:pPr algn="ctr"/>
            <a:r>
              <a:rPr lang="en-US" sz="1400" b="1" dirty="0" smtClean="0"/>
              <a:t>Fertilization</a:t>
            </a:r>
            <a:endParaRPr lang="en-US" sz="1400" b="1" dirty="0"/>
          </a:p>
        </p:txBody>
      </p:sp>
      <p:sp>
        <p:nvSpPr>
          <p:cNvPr id="41" name="TextBox 40"/>
          <p:cNvSpPr txBox="1"/>
          <p:nvPr/>
        </p:nvSpPr>
        <p:spPr>
          <a:xfrm>
            <a:off x="5457530" y="5894131"/>
            <a:ext cx="1319354" cy="523220"/>
          </a:xfrm>
          <a:prstGeom prst="rect">
            <a:avLst/>
          </a:prstGeom>
          <a:noFill/>
        </p:spPr>
        <p:txBody>
          <a:bodyPr wrap="square" rtlCol="0">
            <a:spAutoFit/>
          </a:bodyPr>
          <a:lstStyle/>
          <a:p>
            <a:pPr algn="ctr"/>
            <a:r>
              <a:rPr lang="en-US" sz="1400" b="1" dirty="0" smtClean="0"/>
              <a:t>Feed every day No Fertilization</a:t>
            </a:r>
            <a:endParaRPr lang="en-US" sz="1400" b="1" dirty="0"/>
          </a:p>
        </p:txBody>
      </p:sp>
      <p:sp>
        <p:nvSpPr>
          <p:cNvPr id="43" name="Rectangle 42"/>
          <p:cNvSpPr/>
          <p:nvPr/>
        </p:nvSpPr>
        <p:spPr>
          <a:xfrm>
            <a:off x="1066865" y="3448034"/>
            <a:ext cx="830677"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30.5%</a:t>
            </a:r>
            <a:endParaRPr lang="en-US" sz="2000" b="1" dirty="0">
              <a:solidFill>
                <a:schemeClr val="bg1"/>
              </a:solidFill>
              <a:effectLst>
                <a:outerShdw blurRad="38100" dist="38100" dir="2700000" algn="tl">
                  <a:srgbClr val="000000">
                    <a:alpha val="43137"/>
                  </a:srgbClr>
                </a:outerShdw>
              </a:effectLst>
            </a:endParaRPr>
          </a:p>
        </p:txBody>
      </p:sp>
      <p:sp>
        <p:nvSpPr>
          <p:cNvPr id="44" name="Rectangle 43"/>
          <p:cNvSpPr/>
          <p:nvPr/>
        </p:nvSpPr>
        <p:spPr>
          <a:xfrm>
            <a:off x="2283799" y="3341567"/>
            <a:ext cx="700833"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8.5%</a:t>
            </a:r>
            <a:endParaRPr lang="en-US" sz="2000" b="1" dirty="0">
              <a:solidFill>
                <a:schemeClr val="bg1"/>
              </a:solidFill>
              <a:effectLst>
                <a:outerShdw blurRad="38100" dist="38100" dir="2700000" algn="tl">
                  <a:srgbClr val="000000">
                    <a:alpha val="43137"/>
                  </a:srgbClr>
                </a:outerShdw>
              </a:effectLst>
            </a:endParaRPr>
          </a:p>
        </p:txBody>
      </p:sp>
      <p:sp>
        <p:nvSpPr>
          <p:cNvPr id="45" name="Rectangle 44"/>
          <p:cNvSpPr/>
          <p:nvPr/>
        </p:nvSpPr>
        <p:spPr>
          <a:xfrm>
            <a:off x="3372718" y="3366134"/>
            <a:ext cx="830677"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35.0%</a:t>
            </a:r>
            <a:endParaRPr lang="en-US" sz="2000" b="1" dirty="0">
              <a:solidFill>
                <a:schemeClr val="bg1"/>
              </a:solidFill>
              <a:effectLst>
                <a:outerShdw blurRad="38100" dist="38100" dir="2700000" algn="tl">
                  <a:srgbClr val="000000">
                    <a:alpha val="43137"/>
                  </a:srgbClr>
                </a:outerShdw>
              </a:effectLst>
            </a:endParaRPr>
          </a:p>
        </p:txBody>
      </p:sp>
      <p:sp>
        <p:nvSpPr>
          <p:cNvPr id="46" name="Rectangle 45"/>
          <p:cNvSpPr/>
          <p:nvPr/>
        </p:nvSpPr>
        <p:spPr>
          <a:xfrm>
            <a:off x="4548457" y="3464793"/>
            <a:ext cx="830677"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23.9%</a:t>
            </a:r>
            <a:endParaRPr lang="en-US" sz="2000" b="1" dirty="0">
              <a:solidFill>
                <a:schemeClr val="bg1"/>
              </a:solidFill>
              <a:effectLst>
                <a:outerShdw blurRad="38100" dist="38100" dir="2700000" algn="tl">
                  <a:srgbClr val="000000">
                    <a:alpha val="43137"/>
                  </a:srgbClr>
                </a:outerShdw>
              </a:effectLst>
            </a:endParaRPr>
          </a:p>
        </p:txBody>
      </p:sp>
      <p:sp>
        <p:nvSpPr>
          <p:cNvPr id="47" name="Rectangle 46"/>
          <p:cNvSpPr/>
          <p:nvPr/>
        </p:nvSpPr>
        <p:spPr>
          <a:xfrm>
            <a:off x="5678571" y="3472112"/>
            <a:ext cx="830677"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18.9%</a:t>
            </a:r>
            <a:endParaRPr lang="en-US" sz="2000" b="1" dirty="0">
              <a:solidFill>
                <a:schemeClr val="bg1"/>
              </a:solidFill>
              <a:effectLst>
                <a:outerShdw blurRad="38100" dist="38100" dir="2700000" algn="tl">
                  <a:srgbClr val="000000">
                    <a:alpha val="43137"/>
                  </a:srgbClr>
                </a:outerShdw>
              </a:effectLst>
            </a:endParaRPr>
          </a:p>
        </p:txBody>
      </p:sp>
      <p:sp>
        <p:nvSpPr>
          <p:cNvPr id="42" name="Rectangle 41"/>
          <p:cNvSpPr/>
          <p:nvPr/>
        </p:nvSpPr>
        <p:spPr>
          <a:xfrm>
            <a:off x="1131786" y="1626929"/>
            <a:ext cx="700833"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4.7%</a:t>
            </a:r>
            <a:endParaRPr lang="en-US" sz="2000" b="1" dirty="0">
              <a:solidFill>
                <a:schemeClr val="bg1"/>
              </a:solidFill>
              <a:effectLst>
                <a:outerShdw blurRad="38100" dist="38100" dir="2700000" algn="tl">
                  <a:srgbClr val="000000">
                    <a:alpha val="43137"/>
                  </a:srgbClr>
                </a:outerShdw>
              </a:effectLst>
            </a:endParaRPr>
          </a:p>
        </p:txBody>
      </p:sp>
      <p:sp>
        <p:nvSpPr>
          <p:cNvPr id="51" name="Rectangle 50"/>
          <p:cNvSpPr/>
          <p:nvPr/>
        </p:nvSpPr>
        <p:spPr>
          <a:xfrm>
            <a:off x="2273551" y="1751164"/>
            <a:ext cx="700833"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8.1%</a:t>
            </a:r>
            <a:endParaRPr lang="en-US" sz="2000" b="1" dirty="0">
              <a:solidFill>
                <a:schemeClr val="bg1"/>
              </a:solidFill>
              <a:effectLst>
                <a:outerShdw blurRad="38100" dist="38100" dir="2700000" algn="tl">
                  <a:srgbClr val="000000">
                    <a:alpha val="43137"/>
                  </a:srgbClr>
                </a:outerShdw>
              </a:effectLst>
            </a:endParaRPr>
          </a:p>
        </p:txBody>
      </p:sp>
      <p:sp>
        <p:nvSpPr>
          <p:cNvPr id="52" name="Rectangle 51"/>
          <p:cNvSpPr/>
          <p:nvPr/>
        </p:nvSpPr>
        <p:spPr>
          <a:xfrm>
            <a:off x="3443721" y="1624529"/>
            <a:ext cx="700833"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3.9%</a:t>
            </a:r>
            <a:endParaRPr lang="en-US" sz="2000" b="1" dirty="0">
              <a:solidFill>
                <a:schemeClr val="bg1"/>
              </a:solidFill>
              <a:effectLst>
                <a:outerShdw blurRad="38100" dist="38100" dir="2700000" algn="tl">
                  <a:srgbClr val="000000">
                    <a:alpha val="43137"/>
                  </a:srgbClr>
                </a:outerShdw>
              </a:effectLst>
            </a:endParaRPr>
          </a:p>
        </p:txBody>
      </p:sp>
      <p:sp>
        <p:nvSpPr>
          <p:cNvPr id="53" name="Rectangle 52"/>
          <p:cNvSpPr/>
          <p:nvPr/>
        </p:nvSpPr>
        <p:spPr>
          <a:xfrm>
            <a:off x="4594086" y="1561757"/>
            <a:ext cx="700833"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0.4%</a:t>
            </a:r>
            <a:endParaRPr lang="en-US" sz="2000" b="1" dirty="0">
              <a:solidFill>
                <a:schemeClr val="bg1"/>
              </a:solidFill>
              <a:effectLst>
                <a:outerShdw blurRad="38100" dist="38100" dir="2700000" algn="tl">
                  <a:srgbClr val="000000">
                    <a:alpha val="43137"/>
                  </a:srgbClr>
                </a:outerShdw>
              </a:effectLst>
            </a:endParaRPr>
          </a:p>
        </p:txBody>
      </p:sp>
      <p:sp>
        <p:nvSpPr>
          <p:cNvPr id="54" name="Rectangle 53"/>
          <p:cNvSpPr/>
          <p:nvPr/>
        </p:nvSpPr>
        <p:spPr>
          <a:xfrm>
            <a:off x="5699989" y="2018424"/>
            <a:ext cx="830677" cy="400110"/>
          </a:xfrm>
          <a:prstGeom prst="rect">
            <a:avLst/>
          </a:prstGeom>
        </p:spPr>
        <p:txBody>
          <a:bodyPr wrap="none">
            <a:spAutoFit/>
          </a:bodyPr>
          <a:lstStyle/>
          <a:p>
            <a:r>
              <a:rPr lang="en-US" sz="2000" b="1" dirty="0">
                <a:solidFill>
                  <a:schemeClr val="bg1"/>
                </a:solidFill>
                <a:effectLst>
                  <a:outerShdw blurRad="38100" dist="38100" dir="2700000" algn="tl">
                    <a:srgbClr val="000000">
                      <a:alpha val="43137"/>
                    </a:srgbClr>
                  </a:outerShdw>
                </a:effectLst>
              </a:rPr>
              <a:t>2</a:t>
            </a:r>
            <a:r>
              <a:rPr lang="en-US" sz="2000" b="1" dirty="0" smtClean="0">
                <a:solidFill>
                  <a:schemeClr val="bg1"/>
                </a:solidFill>
                <a:effectLst>
                  <a:outerShdw blurRad="38100" dist="38100" dir="2700000" algn="tl">
                    <a:srgbClr val="000000">
                      <a:alpha val="43137"/>
                    </a:srgbClr>
                  </a:outerShdw>
                </a:effectLst>
              </a:rPr>
              <a:t>0.5%</a:t>
            </a:r>
            <a:endParaRPr lang="en-US" sz="2000" b="1" dirty="0">
              <a:solidFill>
                <a:schemeClr val="bg1"/>
              </a:solidFill>
              <a:effectLst>
                <a:outerShdw blurRad="38100" dist="38100" dir="2700000" algn="tl">
                  <a:srgbClr val="000000">
                    <a:alpha val="43137"/>
                  </a:srgbClr>
                </a:outerShdw>
              </a:effectLst>
            </a:endParaRPr>
          </a:p>
        </p:txBody>
      </p:sp>
      <p:sp>
        <p:nvSpPr>
          <p:cNvPr id="55" name="Rectangle 54"/>
          <p:cNvSpPr/>
          <p:nvPr/>
        </p:nvSpPr>
        <p:spPr>
          <a:xfrm>
            <a:off x="1073353" y="5000776"/>
            <a:ext cx="830677"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27.1%</a:t>
            </a:r>
            <a:endParaRPr lang="en-US" sz="2000" b="1" dirty="0">
              <a:solidFill>
                <a:schemeClr val="bg1"/>
              </a:solidFill>
              <a:effectLst>
                <a:outerShdw blurRad="38100" dist="38100" dir="2700000" algn="tl">
                  <a:srgbClr val="000000">
                    <a:alpha val="43137"/>
                  </a:srgbClr>
                </a:outerShdw>
              </a:effectLst>
            </a:endParaRPr>
          </a:p>
        </p:txBody>
      </p:sp>
      <p:sp>
        <p:nvSpPr>
          <p:cNvPr id="56" name="Rectangle 55"/>
          <p:cNvSpPr/>
          <p:nvPr/>
        </p:nvSpPr>
        <p:spPr>
          <a:xfrm>
            <a:off x="2218876" y="4451724"/>
            <a:ext cx="830677"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14.8%</a:t>
            </a:r>
            <a:endParaRPr lang="en-US" sz="2000" b="1" dirty="0">
              <a:solidFill>
                <a:schemeClr val="bg1"/>
              </a:solidFill>
              <a:effectLst>
                <a:outerShdw blurRad="38100" dist="38100" dir="2700000" algn="tl">
                  <a:srgbClr val="000000">
                    <a:alpha val="43137"/>
                  </a:srgbClr>
                </a:outerShdw>
              </a:effectLst>
            </a:endParaRPr>
          </a:p>
        </p:txBody>
      </p:sp>
      <p:sp>
        <p:nvSpPr>
          <p:cNvPr id="57" name="Rectangle 56"/>
          <p:cNvSpPr/>
          <p:nvPr/>
        </p:nvSpPr>
        <p:spPr>
          <a:xfrm>
            <a:off x="3460083" y="4718426"/>
            <a:ext cx="700833"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6.8%</a:t>
            </a:r>
            <a:endParaRPr lang="en-US" sz="2000" b="1" dirty="0">
              <a:solidFill>
                <a:schemeClr val="bg1"/>
              </a:solidFill>
              <a:effectLst>
                <a:outerShdw blurRad="38100" dist="38100" dir="2700000" algn="tl">
                  <a:srgbClr val="000000">
                    <a:alpha val="43137"/>
                  </a:srgbClr>
                </a:outerShdw>
              </a:effectLst>
            </a:endParaRPr>
          </a:p>
        </p:txBody>
      </p:sp>
      <p:sp>
        <p:nvSpPr>
          <p:cNvPr id="58" name="Rectangle 57"/>
          <p:cNvSpPr/>
          <p:nvPr/>
        </p:nvSpPr>
        <p:spPr>
          <a:xfrm>
            <a:off x="4548916" y="4946321"/>
            <a:ext cx="830677"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23.7%</a:t>
            </a:r>
            <a:endParaRPr lang="en-US" sz="2000" b="1" dirty="0">
              <a:solidFill>
                <a:schemeClr val="bg1"/>
              </a:solidFill>
              <a:effectLst>
                <a:outerShdw blurRad="38100" dist="38100" dir="2700000" algn="tl">
                  <a:srgbClr val="000000">
                    <a:alpha val="43137"/>
                  </a:srgbClr>
                </a:outerShdw>
              </a:effectLst>
            </a:endParaRPr>
          </a:p>
        </p:txBody>
      </p:sp>
      <p:sp>
        <p:nvSpPr>
          <p:cNvPr id="59" name="Rectangle 58"/>
          <p:cNvSpPr/>
          <p:nvPr/>
        </p:nvSpPr>
        <p:spPr>
          <a:xfrm>
            <a:off x="5714238" y="5373849"/>
            <a:ext cx="830677"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12.5%</a:t>
            </a:r>
            <a:endParaRPr lang="en-US" sz="2000" b="1" dirty="0">
              <a:solidFill>
                <a:schemeClr val="bg1"/>
              </a:solidFill>
              <a:effectLst>
                <a:outerShdw blurRad="38100" dist="38100" dir="2700000" algn="tl">
                  <a:srgbClr val="000000">
                    <a:alpha val="43137"/>
                  </a:srgbClr>
                </a:outerShdw>
              </a:effectLst>
            </a:endParaRPr>
          </a:p>
        </p:txBody>
      </p:sp>
      <p:sp>
        <p:nvSpPr>
          <p:cNvPr id="60" name="Rectangle 59"/>
          <p:cNvSpPr/>
          <p:nvPr/>
        </p:nvSpPr>
        <p:spPr>
          <a:xfrm>
            <a:off x="1171057" y="5677838"/>
            <a:ext cx="700833"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3.4%</a:t>
            </a:r>
            <a:endParaRPr lang="en-US" sz="2000" b="1" dirty="0">
              <a:solidFill>
                <a:schemeClr val="bg1"/>
              </a:solidFill>
              <a:effectLst>
                <a:outerShdw blurRad="38100" dist="38100" dir="2700000" algn="tl">
                  <a:srgbClr val="000000">
                    <a:alpha val="43137"/>
                  </a:srgbClr>
                </a:outerShdw>
              </a:effectLst>
            </a:endParaRPr>
          </a:p>
        </p:txBody>
      </p:sp>
      <p:sp>
        <p:nvSpPr>
          <p:cNvPr id="61" name="Rectangle 60"/>
          <p:cNvSpPr/>
          <p:nvPr/>
        </p:nvSpPr>
        <p:spPr>
          <a:xfrm>
            <a:off x="2216952" y="5348829"/>
            <a:ext cx="830677"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19.1%</a:t>
            </a:r>
            <a:endParaRPr lang="en-US" sz="2000" b="1" dirty="0">
              <a:solidFill>
                <a:schemeClr val="bg1"/>
              </a:solidFill>
              <a:effectLst>
                <a:outerShdw blurRad="38100" dist="38100" dir="2700000" algn="tl">
                  <a:srgbClr val="000000">
                    <a:alpha val="43137"/>
                  </a:srgbClr>
                </a:outerShdw>
              </a:effectLst>
            </a:endParaRPr>
          </a:p>
        </p:txBody>
      </p:sp>
      <p:sp>
        <p:nvSpPr>
          <p:cNvPr id="62" name="Rectangle 61"/>
          <p:cNvSpPr/>
          <p:nvPr/>
        </p:nvSpPr>
        <p:spPr>
          <a:xfrm>
            <a:off x="3395160" y="5306278"/>
            <a:ext cx="830677"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20.1%</a:t>
            </a:r>
            <a:endParaRPr lang="en-US" sz="2000" b="1" dirty="0">
              <a:solidFill>
                <a:schemeClr val="bg1"/>
              </a:solidFill>
              <a:effectLst>
                <a:outerShdw blurRad="38100" dist="38100" dir="2700000" algn="tl">
                  <a:srgbClr val="000000">
                    <a:alpha val="43137"/>
                  </a:srgbClr>
                </a:outerShdw>
              </a:effectLst>
            </a:endParaRPr>
          </a:p>
        </p:txBody>
      </p:sp>
      <p:sp>
        <p:nvSpPr>
          <p:cNvPr id="63" name="Rectangle 62"/>
          <p:cNvSpPr/>
          <p:nvPr/>
        </p:nvSpPr>
        <p:spPr>
          <a:xfrm>
            <a:off x="4598468" y="5637026"/>
            <a:ext cx="700833"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5.7%</a:t>
            </a:r>
            <a:endParaRPr lang="en-US" sz="2000" b="1" dirty="0">
              <a:solidFill>
                <a:schemeClr val="bg1"/>
              </a:solidFill>
              <a:effectLst>
                <a:outerShdw blurRad="38100" dist="38100" dir="2700000" algn="tl">
                  <a:srgbClr val="000000">
                    <a:alpha val="43137"/>
                  </a:srgbClr>
                </a:outerShdw>
              </a:effectLst>
            </a:endParaRPr>
          </a:p>
        </p:txBody>
      </p:sp>
      <p:sp>
        <p:nvSpPr>
          <p:cNvPr id="64" name="Rectangle 63"/>
          <p:cNvSpPr/>
          <p:nvPr/>
        </p:nvSpPr>
        <p:spPr>
          <a:xfrm>
            <a:off x="5774207" y="5663779"/>
            <a:ext cx="700833"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2.4%</a:t>
            </a:r>
            <a:endParaRPr lang="en-US" sz="2000" b="1" dirty="0">
              <a:solidFill>
                <a:schemeClr val="bg1"/>
              </a:solidFill>
              <a:effectLst>
                <a:outerShdw blurRad="38100" dist="38100" dir="2700000" algn="tl">
                  <a:srgbClr val="000000">
                    <a:alpha val="43137"/>
                  </a:srgbClr>
                </a:outerShdw>
              </a:effectLst>
            </a:endParaRPr>
          </a:p>
        </p:txBody>
      </p:sp>
      <p:graphicFrame>
        <p:nvGraphicFramePr>
          <p:cNvPr id="65" name="Chart 64"/>
          <p:cNvGraphicFramePr>
            <a:graphicFrameLocks/>
          </p:cNvGraphicFramePr>
          <p:nvPr>
            <p:extLst>
              <p:ext uri="{D42A27DB-BD31-4B8C-83A1-F6EECF244321}">
                <p14:modId xmlns:p14="http://schemas.microsoft.com/office/powerpoint/2010/main" val="3431199547"/>
              </p:ext>
            </p:extLst>
          </p:nvPr>
        </p:nvGraphicFramePr>
        <p:xfrm>
          <a:off x="758952" y="1571714"/>
          <a:ext cx="6089469" cy="4592906"/>
        </p:xfrm>
        <a:graphic>
          <a:graphicData uri="http://schemas.openxmlformats.org/drawingml/2006/chart">
            <c:chart xmlns:c="http://schemas.openxmlformats.org/drawingml/2006/chart" xmlns:r="http://schemas.openxmlformats.org/officeDocument/2006/relationships" r:id="rId3"/>
          </a:graphicData>
        </a:graphic>
      </p:graphicFrame>
      <p:sp>
        <p:nvSpPr>
          <p:cNvPr id="66" name="Rectangle 65"/>
          <p:cNvSpPr/>
          <p:nvPr/>
        </p:nvSpPr>
        <p:spPr>
          <a:xfrm>
            <a:off x="1073353" y="3478744"/>
            <a:ext cx="830677"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34.1%</a:t>
            </a:r>
            <a:endParaRPr lang="en-US" sz="2000" b="1" dirty="0">
              <a:solidFill>
                <a:schemeClr val="bg1"/>
              </a:solidFill>
              <a:effectLst>
                <a:outerShdw blurRad="38100" dist="38100" dir="2700000" algn="tl">
                  <a:srgbClr val="000000">
                    <a:alpha val="43137"/>
                  </a:srgbClr>
                </a:outerShdw>
              </a:effectLst>
            </a:endParaRPr>
          </a:p>
        </p:txBody>
      </p:sp>
      <p:sp>
        <p:nvSpPr>
          <p:cNvPr id="67" name="Rectangle 66"/>
          <p:cNvSpPr/>
          <p:nvPr/>
        </p:nvSpPr>
        <p:spPr>
          <a:xfrm>
            <a:off x="2303354" y="3349859"/>
            <a:ext cx="700833"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9.3%</a:t>
            </a:r>
            <a:endParaRPr lang="en-US" sz="2000" b="1" dirty="0">
              <a:solidFill>
                <a:schemeClr val="bg1"/>
              </a:solidFill>
              <a:effectLst>
                <a:outerShdw blurRad="38100" dist="38100" dir="2700000" algn="tl">
                  <a:srgbClr val="000000">
                    <a:alpha val="43137"/>
                  </a:srgbClr>
                </a:outerShdw>
              </a:effectLst>
            </a:endParaRPr>
          </a:p>
        </p:txBody>
      </p:sp>
      <p:sp>
        <p:nvSpPr>
          <p:cNvPr id="68" name="Rectangle 67"/>
          <p:cNvSpPr/>
          <p:nvPr/>
        </p:nvSpPr>
        <p:spPr>
          <a:xfrm>
            <a:off x="3372717" y="3351901"/>
            <a:ext cx="830677"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35.3%</a:t>
            </a:r>
            <a:endParaRPr lang="en-US" sz="2000" b="1" dirty="0">
              <a:solidFill>
                <a:schemeClr val="bg1"/>
              </a:solidFill>
              <a:effectLst>
                <a:outerShdw blurRad="38100" dist="38100" dir="2700000" algn="tl">
                  <a:srgbClr val="000000">
                    <a:alpha val="43137"/>
                  </a:srgbClr>
                </a:outerShdw>
              </a:effectLst>
            </a:endParaRPr>
          </a:p>
        </p:txBody>
      </p:sp>
      <p:sp>
        <p:nvSpPr>
          <p:cNvPr id="69" name="Rectangle 68"/>
          <p:cNvSpPr/>
          <p:nvPr/>
        </p:nvSpPr>
        <p:spPr>
          <a:xfrm>
            <a:off x="4508721" y="3478744"/>
            <a:ext cx="830677"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24.2%</a:t>
            </a:r>
            <a:endParaRPr lang="en-US" sz="2000" b="1" dirty="0">
              <a:solidFill>
                <a:schemeClr val="bg1"/>
              </a:solidFill>
              <a:effectLst>
                <a:outerShdw blurRad="38100" dist="38100" dir="2700000" algn="tl">
                  <a:srgbClr val="000000">
                    <a:alpha val="43137"/>
                  </a:srgbClr>
                </a:outerShdw>
              </a:effectLst>
            </a:endParaRPr>
          </a:p>
        </p:txBody>
      </p:sp>
      <p:sp>
        <p:nvSpPr>
          <p:cNvPr id="70" name="Rectangle 69"/>
          <p:cNvSpPr/>
          <p:nvPr/>
        </p:nvSpPr>
        <p:spPr>
          <a:xfrm>
            <a:off x="5724196" y="3815886"/>
            <a:ext cx="830677"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35.5%</a:t>
            </a:r>
            <a:endParaRPr lang="en-US" sz="2000" b="1" dirty="0">
              <a:solidFill>
                <a:schemeClr val="bg1"/>
              </a:solidFill>
              <a:effectLst>
                <a:outerShdw blurRad="38100" dist="38100" dir="2700000" algn="tl">
                  <a:srgbClr val="000000">
                    <a:alpha val="43137"/>
                  </a:srgbClr>
                </a:outerShdw>
              </a:effectLst>
            </a:endParaRPr>
          </a:p>
        </p:txBody>
      </p:sp>
      <p:sp>
        <p:nvSpPr>
          <p:cNvPr id="71" name="Rectangle 70"/>
          <p:cNvSpPr/>
          <p:nvPr/>
        </p:nvSpPr>
        <p:spPr>
          <a:xfrm>
            <a:off x="1060765" y="4993204"/>
            <a:ext cx="830677"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27.1%</a:t>
            </a:r>
            <a:endParaRPr lang="en-US" sz="2000" b="1" dirty="0">
              <a:solidFill>
                <a:schemeClr val="bg1"/>
              </a:solidFill>
              <a:effectLst>
                <a:outerShdw blurRad="38100" dist="38100" dir="2700000" algn="tl">
                  <a:srgbClr val="000000">
                    <a:alpha val="43137"/>
                  </a:srgbClr>
                </a:outerShdw>
              </a:effectLst>
            </a:endParaRPr>
          </a:p>
        </p:txBody>
      </p:sp>
      <p:sp>
        <p:nvSpPr>
          <p:cNvPr id="72" name="Rectangle 71"/>
          <p:cNvSpPr/>
          <p:nvPr/>
        </p:nvSpPr>
        <p:spPr>
          <a:xfrm>
            <a:off x="2217137" y="4477922"/>
            <a:ext cx="830677"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14.8%</a:t>
            </a:r>
            <a:endParaRPr lang="en-US" sz="2000" b="1" dirty="0">
              <a:solidFill>
                <a:schemeClr val="bg1"/>
              </a:solidFill>
              <a:effectLst>
                <a:outerShdw blurRad="38100" dist="38100" dir="2700000" algn="tl">
                  <a:srgbClr val="000000">
                    <a:alpha val="43137"/>
                  </a:srgbClr>
                </a:outerShdw>
              </a:effectLst>
            </a:endParaRPr>
          </a:p>
        </p:txBody>
      </p:sp>
      <p:sp>
        <p:nvSpPr>
          <p:cNvPr id="73" name="Rectangle 72"/>
          <p:cNvSpPr/>
          <p:nvPr/>
        </p:nvSpPr>
        <p:spPr>
          <a:xfrm>
            <a:off x="3471275" y="4746266"/>
            <a:ext cx="700833"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6.8%</a:t>
            </a:r>
            <a:endParaRPr lang="en-US" sz="2000" b="1" dirty="0">
              <a:solidFill>
                <a:schemeClr val="bg1"/>
              </a:solidFill>
              <a:effectLst>
                <a:outerShdw blurRad="38100" dist="38100" dir="2700000" algn="tl">
                  <a:srgbClr val="000000">
                    <a:alpha val="43137"/>
                  </a:srgbClr>
                </a:outerShdw>
              </a:effectLst>
            </a:endParaRPr>
          </a:p>
        </p:txBody>
      </p:sp>
      <p:sp>
        <p:nvSpPr>
          <p:cNvPr id="74" name="Rectangle 73"/>
          <p:cNvSpPr/>
          <p:nvPr/>
        </p:nvSpPr>
        <p:spPr>
          <a:xfrm>
            <a:off x="4542562" y="4967719"/>
            <a:ext cx="830677"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23.7%</a:t>
            </a:r>
            <a:endParaRPr lang="en-US" sz="2000" b="1" dirty="0">
              <a:solidFill>
                <a:schemeClr val="bg1"/>
              </a:solidFill>
              <a:effectLst>
                <a:outerShdw blurRad="38100" dist="38100" dir="2700000" algn="tl">
                  <a:srgbClr val="000000">
                    <a:alpha val="43137"/>
                  </a:srgbClr>
                </a:outerShdw>
              </a:effectLst>
            </a:endParaRPr>
          </a:p>
        </p:txBody>
      </p:sp>
      <p:sp>
        <p:nvSpPr>
          <p:cNvPr id="75" name="Rectangle 74"/>
          <p:cNvSpPr/>
          <p:nvPr/>
        </p:nvSpPr>
        <p:spPr>
          <a:xfrm>
            <a:off x="5712593" y="5373849"/>
            <a:ext cx="830677" cy="400110"/>
          </a:xfrm>
          <a:prstGeom prst="rect">
            <a:avLst/>
          </a:prstGeom>
        </p:spPr>
        <p:txBody>
          <a:bodyPr wrap="none">
            <a:spAutoFit/>
          </a:bodyPr>
          <a:lstStyle/>
          <a:p>
            <a:r>
              <a:rPr lang="en-US" sz="2000" b="1" dirty="0" smtClean="0">
                <a:solidFill>
                  <a:schemeClr val="bg1"/>
                </a:solidFill>
                <a:effectLst>
                  <a:outerShdw blurRad="38100" dist="38100" dir="2700000" algn="tl">
                    <a:srgbClr val="000000">
                      <a:alpha val="43137"/>
                    </a:srgbClr>
                  </a:outerShdw>
                </a:effectLst>
              </a:rPr>
              <a:t>12.5%</a:t>
            </a:r>
            <a:endParaRPr lang="en-US" sz="2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295712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4800"/>
            <a:ext cx="5943600" cy="461665"/>
          </a:xfrm>
          <a:prstGeom prst="rect">
            <a:avLst/>
          </a:prstGeom>
          <a:solidFill>
            <a:srgbClr val="00B0F0"/>
          </a:solidFill>
        </p:spPr>
        <p:txBody>
          <a:bodyPr wrap="square" rtlCol="0">
            <a:spAutoFit/>
          </a:bodyPr>
          <a:lstStyle/>
          <a:p>
            <a:r>
              <a:rPr lang="en-US" sz="2400" b="1" dirty="0" smtClean="0">
                <a:solidFill>
                  <a:schemeClr val="bg1"/>
                </a:solidFill>
              </a:rPr>
              <a:t>Background</a:t>
            </a:r>
            <a:endParaRPr lang="en-US" sz="2400" b="1" dirty="0">
              <a:solidFill>
                <a:schemeClr val="bg1"/>
              </a:solidFill>
            </a:endParaRPr>
          </a:p>
        </p:txBody>
      </p:sp>
      <p:sp>
        <p:nvSpPr>
          <p:cNvPr id="4" name="Rectangle 3"/>
          <p:cNvSpPr/>
          <p:nvPr/>
        </p:nvSpPr>
        <p:spPr>
          <a:xfrm>
            <a:off x="129308" y="815625"/>
            <a:ext cx="8876146" cy="6001643"/>
          </a:xfrm>
          <a:prstGeom prst="rect">
            <a:avLst/>
          </a:prstGeom>
          <a:solidFill>
            <a:schemeClr val="tx1">
              <a:alpha val="65000"/>
            </a:schemeClr>
          </a:solidFill>
        </p:spPr>
        <p:txBody>
          <a:bodyPr wrap="square">
            <a:spAutoFit/>
          </a:bodyPr>
          <a:lstStyle/>
          <a:p>
            <a:pPr marL="285750" indent="-285750">
              <a:buFont typeface="Arial" panose="020B0604020202020204" pitchFamily="34" charset="0"/>
              <a:buChar char="•"/>
            </a:pPr>
            <a:r>
              <a:rPr lang="en-US" sz="2800" dirty="0" smtClean="0">
                <a:solidFill>
                  <a:schemeClr val="bg1"/>
                </a:solidFill>
                <a:latin typeface="Arial" panose="020B0604020202020204" pitchFamily="34" charset="0"/>
                <a:cs typeface="Arial" panose="020B0604020202020204" pitchFamily="34" charset="0"/>
              </a:rPr>
              <a:t>Small-scale tilapia farmers in underdeveloped countries (e.g. Bangladesh) often use extensive culture practices, where fertilizer is added to stimulate pond primary production but no feeds are used </a:t>
            </a:r>
            <a:r>
              <a:rPr lang="en-US" sz="1600" dirty="0" smtClean="0">
                <a:solidFill>
                  <a:schemeClr val="bg1"/>
                </a:solidFill>
                <a:latin typeface="Arial" panose="020B0604020202020204" pitchFamily="34" charset="0"/>
                <a:cs typeface="Arial" panose="020B0604020202020204" pitchFamily="34" charset="0"/>
              </a:rPr>
              <a:t>(Belton et al 2011)</a:t>
            </a:r>
          </a:p>
          <a:p>
            <a:pPr marL="285750" indent="-285750">
              <a:buFont typeface="Arial" panose="020B0604020202020204" pitchFamily="34" charset="0"/>
              <a:buChar char="•"/>
            </a:pPr>
            <a:endParaRPr lang="en-US" sz="10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solidFill>
                  <a:schemeClr val="bg1"/>
                </a:solidFill>
                <a:latin typeface="Arial" panose="020B0604020202020204" pitchFamily="34" charset="0"/>
                <a:cs typeface="Arial" panose="020B0604020202020204" pitchFamily="34" charset="0"/>
              </a:rPr>
              <a:t>Even </a:t>
            </a:r>
            <a:r>
              <a:rPr lang="en-US" sz="2800" dirty="0">
                <a:solidFill>
                  <a:schemeClr val="bg1"/>
                </a:solidFill>
                <a:latin typeface="Arial" panose="020B0604020202020204" pitchFamily="34" charset="0"/>
                <a:cs typeface="Arial" panose="020B0604020202020204" pitchFamily="34" charset="0"/>
              </a:rPr>
              <a:t>modest amounts of feed (semi-intensive) can effectively quadruple production, </a:t>
            </a:r>
            <a:r>
              <a:rPr lang="en-US" sz="2800" dirty="0" smtClean="0">
                <a:solidFill>
                  <a:schemeClr val="bg1"/>
                </a:solidFill>
                <a:latin typeface="Arial" panose="020B0604020202020204" pitchFamily="34" charset="0"/>
                <a:cs typeface="Arial" panose="020B0604020202020204" pitchFamily="34" charset="0"/>
              </a:rPr>
              <a:t>promoting increases in personal </a:t>
            </a:r>
            <a:r>
              <a:rPr lang="en-US" sz="2800" dirty="0">
                <a:solidFill>
                  <a:schemeClr val="bg1"/>
                </a:solidFill>
                <a:latin typeface="Arial" panose="020B0604020202020204" pitchFamily="34" charset="0"/>
                <a:cs typeface="Arial" panose="020B0604020202020204" pitchFamily="34" charset="0"/>
              </a:rPr>
              <a:t>household income and fish consumption, and greater food security for impoverished farmers </a:t>
            </a:r>
            <a:r>
              <a:rPr lang="en-US" sz="1600" dirty="0" smtClean="0">
                <a:solidFill>
                  <a:schemeClr val="bg1"/>
                </a:solidFill>
                <a:latin typeface="Arial" panose="020B0604020202020204" pitchFamily="34" charset="0"/>
                <a:cs typeface="Arial" panose="020B0604020202020204" pitchFamily="34" charset="0"/>
              </a:rPr>
              <a:t>(</a:t>
            </a:r>
            <a:r>
              <a:rPr lang="en-US" sz="1600" dirty="0">
                <a:solidFill>
                  <a:schemeClr val="bg1"/>
                </a:solidFill>
                <a:latin typeface="Arial" panose="020B0604020202020204" pitchFamily="34" charset="0"/>
                <a:cs typeface="Arial" panose="020B0604020202020204" pitchFamily="34" charset="0"/>
              </a:rPr>
              <a:t>Belton et </a:t>
            </a:r>
            <a:r>
              <a:rPr lang="en-US" sz="1600" dirty="0" smtClean="0">
                <a:solidFill>
                  <a:schemeClr val="bg1"/>
                </a:solidFill>
                <a:latin typeface="Arial" panose="020B0604020202020204" pitchFamily="34" charset="0"/>
                <a:cs typeface="Arial" panose="020B0604020202020204" pitchFamily="34" charset="0"/>
              </a:rPr>
              <a:t>al </a:t>
            </a:r>
            <a:r>
              <a:rPr lang="en-US" sz="1600" dirty="0">
                <a:solidFill>
                  <a:schemeClr val="bg1"/>
                </a:solidFill>
                <a:latin typeface="Arial" panose="020B0604020202020204" pitchFamily="34" charset="0"/>
                <a:cs typeface="Arial" panose="020B0604020202020204" pitchFamily="34" charset="0"/>
              </a:rPr>
              <a:t>2011; </a:t>
            </a:r>
            <a:r>
              <a:rPr lang="en-US" sz="1600" dirty="0" err="1">
                <a:solidFill>
                  <a:schemeClr val="bg1"/>
                </a:solidFill>
                <a:latin typeface="Arial" panose="020B0604020202020204" pitchFamily="34" charset="0"/>
                <a:cs typeface="Arial" panose="020B0604020202020204" pitchFamily="34" charset="0"/>
              </a:rPr>
              <a:t>Dey</a:t>
            </a:r>
            <a:r>
              <a:rPr lang="en-US" sz="1600" dirty="0">
                <a:solidFill>
                  <a:schemeClr val="bg1"/>
                </a:solidFill>
                <a:latin typeface="Arial" panose="020B0604020202020204" pitchFamily="34" charset="0"/>
                <a:cs typeface="Arial" panose="020B0604020202020204" pitchFamily="34" charset="0"/>
              </a:rPr>
              <a:t> et </a:t>
            </a:r>
            <a:r>
              <a:rPr lang="en-US" sz="1600" dirty="0" smtClean="0">
                <a:solidFill>
                  <a:schemeClr val="bg1"/>
                </a:solidFill>
                <a:latin typeface="Arial" panose="020B0604020202020204" pitchFamily="34" charset="0"/>
                <a:cs typeface="Arial" panose="020B0604020202020204" pitchFamily="34" charset="0"/>
              </a:rPr>
              <a:t>al </a:t>
            </a:r>
            <a:r>
              <a:rPr lang="en-US" sz="1600" dirty="0">
                <a:solidFill>
                  <a:schemeClr val="bg1"/>
                </a:solidFill>
                <a:latin typeface="Arial" panose="020B0604020202020204" pitchFamily="34" charset="0"/>
                <a:cs typeface="Arial" panose="020B0604020202020204" pitchFamily="34" charset="0"/>
              </a:rPr>
              <a:t>2008</a:t>
            </a:r>
            <a:r>
              <a:rPr lang="en-US" sz="1600" dirty="0" smtClean="0">
                <a:solidFill>
                  <a:schemeClr val="bg1"/>
                </a:solidFill>
                <a:latin typeface="Arial" panose="020B0604020202020204" pitchFamily="34" charset="0"/>
                <a:cs typeface="Arial" panose="020B0604020202020204" pitchFamily="34" charset="0"/>
              </a:rPr>
              <a:t>)</a:t>
            </a:r>
            <a:endParaRPr lang="en-US" sz="28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0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800" dirty="0" smtClean="0">
                <a:solidFill>
                  <a:schemeClr val="bg1"/>
                </a:solidFill>
                <a:latin typeface="Arial" panose="020B0604020202020204" pitchFamily="34" charset="0"/>
                <a:cs typeface="Arial" panose="020B0604020202020204" pitchFamily="34" charset="0"/>
              </a:rPr>
              <a:t>Reducing costs of feed, which comprises </a:t>
            </a:r>
            <a:r>
              <a:rPr lang="en-US" sz="2800" dirty="0">
                <a:solidFill>
                  <a:schemeClr val="bg1"/>
                </a:solidFill>
                <a:latin typeface="Arial" panose="020B0604020202020204" pitchFamily="34" charset="0"/>
                <a:cs typeface="Arial" panose="020B0604020202020204" pitchFamily="34" charset="0"/>
              </a:rPr>
              <a:t>50-70% of </a:t>
            </a:r>
            <a:r>
              <a:rPr lang="en-US" sz="2800" dirty="0" smtClean="0">
                <a:solidFill>
                  <a:schemeClr val="bg1"/>
                </a:solidFill>
                <a:latin typeface="Arial" panose="020B0604020202020204" pitchFamily="34" charset="0"/>
                <a:cs typeface="Arial" panose="020B0604020202020204" pitchFamily="34" charset="0"/>
              </a:rPr>
              <a:t>total production costs, is critical for enhancing incomes and sustainability</a:t>
            </a:r>
          </a:p>
        </p:txBody>
      </p:sp>
    </p:spTree>
    <p:extLst>
      <p:ext uri="{BB962C8B-B14F-4D97-AF65-F5344CB8AC3E}">
        <p14:creationId xmlns:p14="http://schemas.microsoft.com/office/powerpoint/2010/main" val="7553330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Picture\new photos of research work\IMG_20140831_10544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390" y="3814104"/>
            <a:ext cx="3654711" cy="2756952"/>
          </a:xfrm>
          <a:prstGeom prst="rect">
            <a:avLst/>
          </a:prstGeom>
          <a:solidFill>
            <a:schemeClr val="dk1"/>
          </a:solidFill>
          <a:extLst/>
        </p:spPr>
      </p:pic>
      <p:sp>
        <p:nvSpPr>
          <p:cNvPr id="2" name="TextBox 1"/>
          <p:cNvSpPr txBox="1"/>
          <p:nvPr/>
        </p:nvSpPr>
        <p:spPr>
          <a:xfrm>
            <a:off x="0" y="304800"/>
            <a:ext cx="5943600" cy="461665"/>
          </a:xfrm>
          <a:prstGeom prst="rect">
            <a:avLst/>
          </a:prstGeom>
          <a:solidFill>
            <a:srgbClr val="00B0F0"/>
          </a:solidFill>
        </p:spPr>
        <p:txBody>
          <a:bodyPr wrap="square" rtlCol="0">
            <a:spAutoFit/>
          </a:bodyPr>
          <a:lstStyle/>
          <a:p>
            <a:r>
              <a:rPr lang="en-US" sz="2400" b="1" dirty="0" smtClean="0">
                <a:solidFill>
                  <a:schemeClr val="bg1"/>
                </a:solidFill>
              </a:rPr>
              <a:t>Objectives</a:t>
            </a:r>
            <a:endParaRPr lang="en-US" sz="2400" b="1" dirty="0">
              <a:solidFill>
                <a:schemeClr val="bg1"/>
              </a:solidFill>
            </a:endParaRPr>
          </a:p>
        </p:txBody>
      </p:sp>
      <p:sp>
        <p:nvSpPr>
          <p:cNvPr id="5" name="TextBox 4"/>
          <p:cNvSpPr txBox="1"/>
          <p:nvPr/>
        </p:nvSpPr>
        <p:spPr>
          <a:xfrm>
            <a:off x="3862101" y="1368503"/>
            <a:ext cx="5281899"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Evaluate the effectiveness of pulsed feeding strategies </a:t>
            </a:r>
            <a:r>
              <a:rPr lang="en-US" sz="2400" dirty="0">
                <a:solidFill>
                  <a:schemeClr val="bg1"/>
                </a:solidFill>
                <a:latin typeface="Arial" panose="020B0604020202020204" pitchFamily="34" charset="0"/>
                <a:cs typeface="Arial" panose="020B0604020202020204" pitchFamily="34" charset="0"/>
              </a:rPr>
              <a:t>(e.g. daily, alternate day, every 3</a:t>
            </a:r>
            <a:r>
              <a:rPr lang="en-US" sz="2400" baseline="30000" dirty="0">
                <a:solidFill>
                  <a:schemeClr val="bg1"/>
                </a:solidFill>
                <a:latin typeface="Arial" panose="020B0604020202020204" pitchFamily="34" charset="0"/>
                <a:cs typeface="Arial" panose="020B0604020202020204" pitchFamily="34" charset="0"/>
              </a:rPr>
              <a:t>rd</a:t>
            </a:r>
            <a:r>
              <a:rPr lang="en-US" sz="2400" dirty="0">
                <a:solidFill>
                  <a:schemeClr val="bg1"/>
                </a:solidFill>
                <a:latin typeface="Arial" panose="020B0604020202020204" pitchFamily="34" charset="0"/>
                <a:cs typeface="Arial" panose="020B0604020202020204" pitchFamily="34" charset="0"/>
              </a:rPr>
              <a:t> day feeding</a:t>
            </a:r>
            <a:r>
              <a:rPr lang="en-US" sz="2400" dirty="0" smtClean="0">
                <a:solidFill>
                  <a:schemeClr val="bg1"/>
                </a:solidFill>
                <a:latin typeface="Arial" panose="020B0604020202020204" pitchFamily="34" charset="0"/>
                <a:cs typeface="Arial" panose="020B0604020202020204" pitchFamily="34" charset="0"/>
              </a:rPr>
              <a:t>) </a:t>
            </a:r>
            <a:r>
              <a:rPr lang="en-US" sz="2400" dirty="0" smtClean="0">
                <a:solidFill>
                  <a:schemeClr val="bg1"/>
                </a:solidFill>
                <a:latin typeface="Arial" panose="020B0604020202020204" pitchFamily="34" charset="0"/>
                <a:cs typeface="Arial" panose="020B0604020202020204" pitchFamily="34" charset="0"/>
              </a:rPr>
              <a:t>on </a:t>
            </a:r>
            <a:r>
              <a:rPr lang="en-US" sz="2400" dirty="0" smtClean="0">
                <a:solidFill>
                  <a:schemeClr val="bg1"/>
                </a:solidFill>
                <a:latin typeface="Arial" panose="020B0604020202020204" pitchFamily="34" charset="0"/>
                <a:cs typeface="Arial" panose="020B0604020202020204" pitchFamily="34" charset="0"/>
              </a:rPr>
              <a:t>Nile tilapia (</a:t>
            </a:r>
            <a:r>
              <a:rPr lang="en-US" sz="2400" i="1" dirty="0" err="1" smtClean="0">
                <a:solidFill>
                  <a:schemeClr val="bg1"/>
                </a:solidFill>
                <a:latin typeface="Arial" panose="020B0604020202020204" pitchFamily="34" charset="0"/>
                <a:cs typeface="Arial" panose="020B0604020202020204" pitchFamily="34" charset="0"/>
              </a:rPr>
              <a:t>Oreochromis</a:t>
            </a:r>
            <a:r>
              <a:rPr lang="en-US" sz="2400" i="1" dirty="0" smtClean="0">
                <a:solidFill>
                  <a:schemeClr val="bg1"/>
                </a:solidFill>
                <a:latin typeface="Arial" panose="020B0604020202020204" pitchFamily="34" charset="0"/>
                <a:cs typeface="Arial" panose="020B0604020202020204" pitchFamily="34" charset="0"/>
              </a:rPr>
              <a:t> </a:t>
            </a:r>
            <a:r>
              <a:rPr lang="en-US" sz="2400" i="1" dirty="0" err="1" smtClean="0">
                <a:solidFill>
                  <a:schemeClr val="bg1"/>
                </a:solidFill>
                <a:latin typeface="Arial" panose="020B0604020202020204" pitchFamily="34" charset="0"/>
                <a:cs typeface="Arial" panose="020B0604020202020204" pitchFamily="34" charset="0"/>
              </a:rPr>
              <a:t>niloticus</a:t>
            </a:r>
            <a:r>
              <a:rPr lang="en-US" sz="2400" dirty="0" smtClean="0">
                <a:solidFill>
                  <a:schemeClr val="bg1"/>
                </a:solidFill>
                <a:latin typeface="Arial" panose="020B0604020202020204" pitchFamily="34" charset="0"/>
                <a:cs typeface="Arial" panose="020B0604020202020204" pitchFamily="34" charset="0"/>
              </a:rPr>
              <a:t>) </a:t>
            </a:r>
            <a:r>
              <a:rPr lang="en-US" sz="2400" dirty="0" smtClean="0">
                <a:solidFill>
                  <a:schemeClr val="bg1"/>
                </a:solidFill>
                <a:latin typeface="Arial" panose="020B0604020202020204" pitchFamily="34" charset="0"/>
                <a:cs typeface="Arial" panose="020B0604020202020204" pitchFamily="34" charset="0"/>
              </a:rPr>
              <a:t>production </a:t>
            </a:r>
          </a:p>
          <a:p>
            <a:pPr marL="285750" indent="-285750">
              <a:buFont typeface="Arial" panose="020B0604020202020204" pitchFamily="34" charset="0"/>
              <a:buChar char="•"/>
            </a:pPr>
            <a:endParaRPr lang="en-US" sz="24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Identify key molecular factors associated with nutrient uptake efficiency (nutrient transporter gene expression)</a:t>
            </a:r>
          </a:p>
          <a:p>
            <a:pPr marL="285750" indent="-285750">
              <a:buFont typeface="Arial" panose="020B0604020202020204" pitchFamily="34" charset="0"/>
              <a:buChar char="•"/>
            </a:pPr>
            <a:endParaRPr lang="en-US" sz="2400" dirty="0" smtClean="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Characterize changes in gut microbial communities in response to pulsed feeding strategies</a:t>
            </a:r>
          </a:p>
        </p:txBody>
      </p:sp>
      <p:pic>
        <p:nvPicPr>
          <p:cNvPr id="6" name="Picture 24" descr="D:\Picture\research work at BAU\P100048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390" y="1101201"/>
            <a:ext cx="3649568" cy="247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5187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04800"/>
            <a:ext cx="5943600" cy="461665"/>
          </a:xfrm>
          <a:prstGeom prst="rect">
            <a:avLst/>
          </a:prstGeom>
          <a:solidFill>
            <a:srgbClr val="00B0F0"/>
          </a:solidFill>
        </p:spPr>
        <p:txBody>
          <a:bodyPr wrap="square" rtlCol="0">
            <a:spAutoFit/>
          </a:bodyPr>
          <a:lstStyle/>
          <a:p>
            <a:r>
              <a:rPr lang="en-US" sz="2400" b="1" dirty="0" smtClean="0">
                <a:solidFill>
                  <a:schemeClr val="bg1"/>
                </a:solidFill>
              </a:rPr>
              <a:t>Study Design</a:t>
            </a:r>
            <a:endParaRPr lang="en-US" sz="2400" b="1" dirty="0">
              <a:solidFill>
                <a:schemeClr val="bg1"/>
              </a:solidFill>
            </a:endParaRPr>
          </a:p>
        </p:txBody>
      </p:sp>
      <p:sp>
        <p:nvSpPr>
          <p:cNvPr id="4" name="Rectangle 3"/>
          <p:cNvSpPr/>
          <p:nvPr/>
        </p:nvSpPr>
        <p:spPr>
          <a:xfrm>
            <a:off x="148595" y="870689"/>
            <a:ext cx="3351988" cy="2554545"/>
          </a:xfrm>
          <a:prstGeom prst="rect">
            <a:avLst/>
          </a:prstGeom>
        </p:spPr>
        <p:txBody>
          <a:bodyPr wrap="square">
            <a:spAutoFit/>
          </a:bodyPr>
          <a:lstStyle/>
          <a:p>
            <a:pPr marL="342900" indent="-342900">
              <a:buFont typeface="Arial" panose="020B0604020202020204" pitchFamily="34" charset="0"/>
              <a:buChar char="•"/>
            </a:pPr>
            <a:r>
              <a:rPr lang="en-US" sz="2000" dirty="0" smtClean="0">
                <a:solidFill>
                  <a:schemeClr val="bg1"/>
                </a:solidFill>
                <a:latin typeface="Arial" panose="020B0604020202020204" pitchFamily="34" charset="0"/>
                <a:cs typeface="Arial" panose="020B0604020202020204" pitchFamily="34" charset="0"/>
              </a:rPr>
              <a:t>12 Week Pond Study – Fisheries Field </a:t>
            </a:r>
            <a:r>
              <a:rPr lang="en-US" sz="2000" dirty="0">
                <a:solidFill>
                  <a:schemeClr val="bg1"/>
                </a:solidFill>
                <a:latin typeface="Arial" panose="020B0604020202020204" pitchFamily="34" charset="0"/>
                <a:cs typeface="Arial" panose="020B0604020202020204" pitchFamily="34" charset="0"/>
              </a:rPr>
              <a:t>Laboratory, Bangladesh Agricultural </a:t>
            </a:r>
            <a:r>
              <a:rPr lang="en-US" sz="2000" dirty="0" smtClean="0">
                <a:solidFill>
                  <a:schemeClr val="bg1"/>
                </a:solidFill>
                <a:latin typeface="Arial" panose="020B0604020202020204" pitchFamily="34" charset="0"/>
                <a:cs typeface="Arial" panose="020B0604020202020204" pitchFamily="34" charset="0"/>
              </a:rPr>
              <a:t>University</a:t>
            </a:r>
          </a:p>
          <a:p>
            <a:endParaRPr lang="en-US" sz="2000" dirty="0" smtClean="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solidFill>
                  <a:schemeClr val="bg1"/>
                </a:solidFill>
                <a:latin typeface="Arial" panose="020B0604020202020204" pitchFamily="34" charset="0"/>
                <a:cs typeface="Arial" panose="020B0604020202020204" pitchFamily="34" charset="0"/>
              </a:rPr>
              <a:t>Gene Expression and Metagenomics Studies – NC State University </a:t>
            </a:r>
            <a:endParaRPr lang="en-US" sz="2000" dirty="0">
              <a:solidFill>
                <a:schemeClr val="bg1"/>
              </a:solidFill>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169149306"/>
              </p:ext>
            </p:extLst>
          </p:nvPr>
        </p:nvGraphicFramePr>
        <p:xfrm>
          <a:off x="134683" y="3940403"/>
          <a:ext cx="8807263" cy="2547091"/>
        </p:xfrm>
        <a:graphic>
          <a:graphicData uri="http://schemas.openxmlformats.org/drawingml/2006/table">
            <a:tbl>
              <a:tblPr firstRow="1" firstCol="1" bandRow="1">
                <a:tableStyleId>{5C22544A-7EE6-4342-B048-85BDC9FD1C3A}</a:tableStyleId>
              </a:tblPr>
              <a:tblGrid>
                <a:gridCol w="1459767"/>
                <a:gridCol w="1496857"/>
                <a:gridCol w="1496857"/>
                <a:gridCol w="1496857"/>
                <a:gridCol w="1496857"/>
                <a:gridCol w="1360068"/>
              </a:tblGrid>
              <a:tr h="584463">
                <a:tc>
                  <a:txBody>
                    <a:bodyPr/>
                    <a:lstStyle/>
                    <a:p>
                      <a:pPr marL="0" marR="0" algn="ctr">
                        <a:lnSpc>
                          <a:spcPct val="100000"/>
                        </a:lnSpc>
                        <a:spcBef>
                          <a:spcPts val="0"/>
                        </a:spcBef>
                        <a:spcAft>
                          <a:spcPts val="0"/>
                        </a:spcAft>
                      </a:pP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Treatment/ Factors</a:t>
                      </a:r>
                      <a:endParaRPr lang="en-US" sz="14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Treatment</a:t>
                      </a:r>
                      <a:endParaRPr lang="en-US"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00000"/>
                        </a:lnSpc>
                        <a:spcBef>
                          <a:spcPts val="0"/>
                        </a:spcBef>
                        <a:spcAft>
                          <a:spcPts val="0"/>
                        </a:spcAft>
                      </a:pP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1</a:t>
                      </a:r>
                      <a:endParaRPr lang="en-US" sz="14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Treatment </a:t>
                      </a:r>
                      <a:endParaRPr lang="en-US"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00000"/>
                        </a:lnSpc>
                        <a:spcBef>
                          <a:spcPts val="0"/>
                        </a:spcBef>
                        <a:spcAft>
                          <a:spcPts val="0"/>
                        </a:spcAft>
                      </a:pP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endParaRPr lang="en-US" sz="14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Treatment</a:t>
                      </a:r>
                      <a:endParaRPr lang="en-US"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00000"/>
                        </a:lnSpc>
                        <a:spcBef>
                          <a:spcPts val="0"/>
                        </a:spcBef>
                        <a:spcAft>
                          <a:spcPts val="0"/>
                        </a:spcAft>
                      </a:pP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endParaRPr lang="en-US" sz="14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Treatment</a:t>
                      </a:r>
                      <a:endParaRPr lang="en-US"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00000"/>
                        </a:lnSpc>
                        <a:spcBef>
                          <a:spcPts val="0"/>
                        </a:spcBef>
                        <a:spcAft>
                          <a:spcPts val="0"/>
                        </a:spcAft>
                      </a:pP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endParaRPr lang="en-US" sz="14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pP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Treatment</a:t>
                      </a:r>
                      <a:endParaRPr lang="en-US" sz="1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marR="0" algn="ctr">
                        <a:lnSpc>
                          <a:spcPct val="100000"/>
                        </a:lnSpc>
                        <a:spcBef>
                          <a:spcPts val="0"/>
                        </a:spcBef>
                        <a:spcAft>
                          <a:spcPts val="0"/>
                        </a:spcAft>
                      </a:pPr>
                      <a:r>
                        <a:rPr lang="en-US" sz="16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endParaRPr lang="en-US" sz="1400"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r>
              <a:tr h="475156">
                <a:tc>
                  <a:txBody>
                    <a:bodyPr/>
                    <a:lstStyle/>
                    <a:p>
                      <a:pPr marL="0" marR="0" algn="l">
                        <a:lnSpc>
                          <a:spcPct val="150000"/>
                        </a:lnSpc>
                        <a:spcBef>
                          <a:spcPts val="0"/>
                        </a:spcBef>
                        <a:spcAft>
                          <a:spcPts val="0"/>
                        </a:spcAft>
                      </a:pPr>
                      <a:r>
                        <a:rPr lang="en-US" sz="1400" dirty="0">
                          <a:effectLst/>
                          <a:latin typeface="Arial" panose="020B0604020202020204" pitchFamily="34" charset="0"/>
                          <a:cs typeface="Arial" panose="020B0604020202020204" pitchFamily="34" charset="0"/>
                        </a:rPr>
                        <a:t>Stocking Density</a:t>
                      </a:r>
                      <a:endParaRPr lang="en-US" sz="12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5 fish/m</a:t>
                      </a:r>
                      <a:r>
                        <a:rPr lang="en-US" sz="1300" baseline="30000" dirty="0">
                          <a:effectLst/>
                          <a:latin typeface="Arial" panose="020B0604020202020204" pitchFamily="34" charset="0"/>
                          <a:cs typeface="Arial" panose="020B0604020202020204" pitchFamily="34" charset="0"/>
                        </a:rPr>
                        <a:t>2</a:t>
                      </a:r>
                      <a:endParaRPr lang="en-US" sz="13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5 fish/m</a:t>
                      </a:r>
                      <a:r>
                        <a:rPr lang="en-US" sz="1300" baseline="30000" dirty="0">
                          <a:effectLst/>
                          <a:latin typeface="Arial" panose="020B0604020202020204" pitchFamily="34" charset="0"/>
                          <a:cs typeface="Arial" panose="020B0604020202020204" pitchFamily="34" charset="0"/>
                        </a:rPr>
                        <a:t>2</a:t>
                      </a:r>
                      <a:endParaRPr lang="en-US" sz="13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300">
                          <a:effectLst/>
                          <a:latin typeface="Arial" panose="020B0604020202020204" pitchFamily="34" charset="0"/>
                          <a:cs typeface="Arial" panose="020B0604020202020204" pitchFamily="34" charset="0"/>
                        </a:rPr>
                        <a:t>5 fish/m</a:t>
                      </a:r>
                      <a:r>
                        <a:rPr lang="en-US" sz="1300" baseline="30000">
                          <a:effectLst/>
                          <a:latin typeface="Arial" panose="020B0604020202020204" pitchFamily="34" charset="0"/>
                          <a:cs typeface="Arial" panose="020B0604020202020204" pitchFamily="34" charset="0"/>
                        </a:rPr>
                        <a:t>2</a:t>
                      </a:r>
                      <a:endParaRPr lang="en-US" sz="13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300">
                          <a:effectLst/>
                          <a:latin typeface="Arial" panose="020B0604020202020204" pitchFamily="34" charset="0"/>
                          <a:cs typeface="Arial" panose="020B0604020202020204" pitchFamily="34" charset="0"/>
                        </a:rPr>
                        <a:t>5 fish/m</a:t>
                      </a:r>
                      <a:r>
                        <a:rPr lang="en-US" sz="1300" baseline="30000">
                          <a:effectLst/>
                          <a:latin typeface="Arial" panose="020B0604020202020204" pitchFamily="34" charset="0"/>
                          <a:cs typeface="Arial" panose="020B0604020202020204" pitchFamily="34" charset="0"/>
                        </a:rPr>
                        <a:t>2</a:t>
                      </a:r>
                      <a:endParaRPr lang="en-US" sz="130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300">
                          <a:effectLst/>
                          <a:latin typeface="Arial" panose="020B0604020202020204" pitchFamily="34" charset="0"/>
                          <a:cs typeface="Arial" panose="020B0604020202020204" pitchFamily="34" charset="0"/>
                        </a:rPr>
                        <a:t>5 fish/m</a:t>
                      </a:r>
                      <a:r>
                        <a:rPr lang="en-US" sz="1300" baseline="30000">
                          <a:effectLst/>
                          <a:latin typeface="Arial" panose="020B0604020202020204" pitchFamily="34" charset="0"/>
                          <a:cs typeface="Arial" panose="020B0604020202020204" pitchFamily="34" charset="0"/>
                        </a:rPr>
                        <a:t>2</a:t>
                      </a:r>
                      <a:endParaRPr lang="en-US" sz="1300">
                        <a:effectLst/>
                        <a:latin typeface="Arial" panose="020B0604020202020204" pitchFamily="34" charset="0"/>
                        <a:ea typeface="Calibri"/>
                        <a:cs typeface="Arial" panose="020B0604020202020204" pitchFamily="34" charset="0"/>
                      </a:endParaRPr>
                    </a:p>
                  </a:txBody>
                  <a:tcPr marL="68580" marR="68580" marT="0" marB="0" anchor="ctr"/>
                </a:tc>
              </a:tr>
              <a:tr h="681525">
                <a:tc>
                  <a:txBody>
                    <a:bodyPr/>
                    <a:lstStyle/>
                    <a:p>
                      <a:pPr marL="0" marR="0" algn="l">
                        <a:lnSpc>
                          <a:spcPct val="150000"/>
                        </a:lnSpc>
                        <a:spcBef>
                          <a:spcPts val="0"/>
                        </a:spcBef>
                        <a:spcAft>
                          <a:spcPts val="0"/>
                        </a:spcAft>
                      </a:pPr>
                      <a:r>
                        <a:rPr lang="en-US" sz="1400" dirty="0">
                          <a:effectLst/>
                          <a:latin typeface="Arial" panose="020B0604020202020204" pitchFamily="34" charset="0"/>
                          <a:cs typeface="Arial" panose="020B0604020202020204" pitchFamily="34" charset="0"/>
                        </a:rPr>
                        <a:t>Feeding strategy</a:t>
                      </a:r>
                      <a:endParaRPr lang="en-US" sz="12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daily feeding</a:t>
                      </a:r>
                      <a:endParaRPr lang="en-US" sz="13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300" dirty="0" smtClean="0">
                          <a:effectLst/>
                          <a:latin typeface="Arial" panose="020B0604020202020204" pitchFamily="34" charset="0"/>
                          <a:ea typeface="Calibri"/>
                          <a:cs typeface="Arial" panose="020B0604020202020204" pitchFamily="34" charset="0"/>
                        </a:rPr>
                        <a:t>alternate day feeding</a:t>
                      </a:r>
                      <a:endParaRPr lang="en-US" sz="13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feeding every 3</a:t>
                      </a:r>
                      <a:r>
                        <a:rPr lang="en-US" sz="1300" baseline="30000" dirty="0">
                          <a:effectLst/>
                          <a:latin typeface="Arial" panose="020B0604020202020204" pitchFamily="34" charset="0"/>
                          <a:cs typeface="Arial" panose="020B0604020202020204" pitchFamily="34" charset="0"/>
                        </a:rPr>
                        <a:t>rd</a:t>
                      </a:r>
                      <a:r>
                        <a:rPr lang="en-US" sz="1300" dirty="0">
                          <a:effectLst/>
                          <a:latin typeface="Arial" panose="020B0604020202020204" pitchFamily="34" charset="0"/>
                          <a:cs typeface="Arial" panose="020B0604020202020204" pitchFamily="34" charset="0"/>
                        </a:rPr>
                        <a:t> day</a:t>
                      </a:r>
                      <a:endParaRPr lang="en-US" sz="13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no feeding</a:t>
                      </a:r>
                      <a:endParaRPr lang="en-US" sz="13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300">
                          <a:effectLst/>
                          <a:latin typeface="Arial" panose="020B0604020202020204" pitchFamily="34" charset="0"/>
                          <a:cs typeface="Arial" panose="020B0604020202020204" pitchFamily="34" charset="0"/>
                        </a:rPr>
                        <a:t>daily feeding</a:t>
                      </a:r>
                      <a:endParaRPr lang="en-US" sz="1300">
                        <a:effectLst/>
                        <a:latin typeface="Arial" panose="020B0604020202020204" pitchFamily="34" charset="0"/>
                        <a:ea typeface="Calibri"/>
                        <a:cs typeface="Arial" panose="020B0604020202020204" pitchFamily="34" charset="0"/>
                      </a:endParaRPr>
                    </a:p>
                  </a:txBody>
                  <a:tcPr marL="68580" marR="68580" marT="0" marB="0" anchor="ctr"/>
                </a:tc>
              </a:tr>
              <a:tr h="641023">
                <a:tc>
                  <a:txBody>
                    <a:bodyPr/>
                    <a:lstStyle/>
                    <a:p>
                      <a:pPr marL="0" marR="0" algn="l">
                        <a:lnSpc>
                          <a:spcPct val="150000"/>
                        </a:lnSpc>
                        <a:spcBef>
                          <a:spcPts val="0"/>
                        </a:spcBef>
                        <a:spcAft>
                          <a:spcPts val="0"/>
                        </a:spcAft>
                      </a:pPr>
                      <a:r>
                        <a:rPr lang="en-US" sz="1400" dirty="0">
                          <a:effectLst/>
                          <a:latin typeface="Arial" panose="020B0604020202020204" pitchFamily="34" charset="0"/>
                          <a:cs typeface="Arial" panose="020B0604020202020204" pitchFamily="34" charset="0"/>
                        </a:rPr>
                        <a:t>Pond Fertilization</a:t>
                      </a:r>
                      <a:endParaRPr lang="en-US" sz="1200" dirty="0">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50000"/>
                        </a:lnSpc>
                        <a:spcBef>
                          <a:spcPts val="0"/>
                        </a:spcBef>
                        <a:spcAft>
                          <a:spcPts val="0"/>
                        </a:spcAft>
                      </a:pPr>
                      <a:r>
                        <a:rPr lang="en-US" sz="1300" dirty="0" smtClean="0">
                          <a:effectLst/>
                          <a:latin typeface="Arial" panose="020B0604020202020204" pitchFamily="34" charset="0"/>
                          <a:cs typeface="Arial" panose="020B0604020202020204" pitchFamily="34" charset="0"/>
                        </a:rPr>
                        <a:t>4 : 1 </a:t>
                      </a:r>
                      <a:r>
                        <a:rPr lang="en-US" sz="1300" dirty="0">
                          <a:effectLst/>
                          <a:latin typeface="Arial" panose="020B0604020202020204" pitchFamily="34" charset="0"/>
                          <a:cs typeface="Arial" panose="020B0604020202020204" pitchFamily="34" charset="0"/>
                        </a:rPr>
                        <a:t>(N:P), </a:t>
                      </a:r>
                    </a:p>
                    <a:p>
                      <a:pPr marL="0" marR="0" algn="ctr">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Weekly</a:t>
                      </a:r>
                      <a:endParaRPr lang="en-US" sz="13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300" dirty="0" smtClean="0">
                          <a:effectLst/>
                          <a:latin typeface="Arial" panose="020B0604020202020204" pitchFamily="34" charset="0"/>
                          <a:cs typeface="Arial" panose="020B0604020202020204" pitchFamily="34" charset="0"/>
                        </a:rPr>
                        <a:t>4 : 1 </a:t>
                      </a:r>
                      <a:r>
                        <a:rPr lang="en-US" sz="1300" dirty="0">
                          <a:effectLst/>
                          <a:latin typeface="Arial" panose="020B0604020202020204" pitchFamily="34" charset="0"/>
                          <a:cs typeface="Arial" panose="020B0604020202020204" pitchFamily="34" charset="0"/>
                        </a:rPr>
                        <a:t>(N:P), </a:t>
                      </a:r>
                    </a:p>
                    <a:p>
                      <a:pPr marL="0" marR="0" algn="ctr">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weekly</a:t>
                      </a:r>
                      <a:endParaRPr lang="en-US" sz="13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300" dirty="0" smtClean="0">
                          <a:effectLst/>
                          <a:latin typeface="Arial" panose="020B0604020202020204" pitchFamily="34" charset="0"/>
                          <a:cs typeface="Arial" panose="020B0604020202020204" pitchFamily="34" charset="0"/>
                        </a:rPr>
                        <a:t>4 : 1 </a:t>
                      </a:r>
                      <a:r>
                        <a:rPr lang="en-US" sz="1300" dirty="0">
                          <a:effectLst/>
                          <a:latin typeface="Arial" panose="020B0604020202020204" pitchFamily="34" charset="0"/>
                          <a:cs typeface="Arial" panose="020B0604020202020204" pitchFamily="34" charset="0"/>
                        </a:rPr>
                        <a:t>(N:P), </a:t>
                      </a:r>
                    </a:p>
                    <a:p>
                      <a:pPr marL="0" marR="0" algn="ctr">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Weekly</a:t>
                      </a:r>
                      <a:endParaRPr lang="en-US" sz="13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300" dirty="0" smtClean="0">
                          <a:effectLst/>
                          <a:latin typeface="Arial" panose="020B0604020202020204" pitchFamily="34" charset="0"/>
                          <a:cs typeface="Arial" panose="020B0604020202020204" pitchFamily="34" charset="0"/>
                        </a:rPr>
                        <a:t>4 : 1 </a:t>
                      </a:r>
                      <a:r>
                        <a:rPr lang="en-US" sz="1300" dirty="0">
                          <a:effectLst/>
                          <a:latin typeface="Arial" panose="020B0604020202020204" pitchFamily="34" charset="0"/>
                          <a:cs typeface="Arial" panose="020B0604020202020204" pitchFamily="34" charset="0"/>
                        </a:rPr>
                        <a:t>(N:P), </a:t>
                      </a:r>
                    </a:p>
                    <a:p>
                      <a:pPr marL="0" marR="0" algn="ctr">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Weekly</a:t>
                      </a:r>
                      <a:endParaRPr lang="en-US" sz="130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50000"/>
                        </a:lnSpc>
                        <a:spcBef>
                          <a:spcPts val="0"/>
                        </a:spcBef>
                        <a:spcAft>
                          <a:spcPts val="0"/>
                        </a:spcAft>
                      </a:pPr>
                      <a:r>
                        <a:rPr lang="en-US" sz="1300" dirty="0">
                          <a:effectLst/>
                          <a:latin typeface="Arial" panose="020B0604020202020204" pitchFamily="34" charset="0"/>
                          <a:cs typeface="Arial" panose="020B0604020202020204" pitchFamily="34" charset="0"/>
                        </a:rPr>
                        <a:t>no fertilization</a:t>
                      </a:r>
                      <a:endParaRPr lang="en-US" sz="1300" dirty="0">
                        <a:effectLst/>
                        <a:latin typeface="Arial" panose="020B0604020202020204" pitchFamily="34" charset="0"/>
                        <a:ea typeface="Calibri"/>
                        <a:cs typeface="Arial" panose="020B0604020202020204" pitchFamily="34" charset="0"/>
                      </a:endParaRPr>
                    </a:p>
                  </a:txBody>
                  <a:tcPr marL="68580" marR="68580" marT="0" marB="0" anchor="ctr"/>
                </a:tc>
              </a:tr>
            </a:tbl>
          </a:graphicData>
        </a:graphic>
      </p:graphicFrame>
      <p:pic>
        <p:nvPicPr>
          <p:cNvPr id="9" name="Picture 2" descr="D:\Picture\Research work\New folder (2)\IMG_20140623_15032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722" b="17150"/>
          <a:stretch/>
        </p:blipFill>
        <p:spPr bwMode="auto">
          <a:xfrm>
            <a:off x="4142232" y="870689"/>
            <a:ext cx="4700016" cy="2881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17418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726" y="829008"/>
            <a:ext cx="5444535" cy="5891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343176" y="659864"/>
            <a:ext cx="5041581" cy="2740628"/>
            <a:chOff x="-233387" y="296334"/>
            <a:chExt cx="6371721" cy="3657600"/>
          </a:xfrm>
        </p:grpSpPr>
        <p:grpSp>
          <p:nvGrpSpPr>
            <p:cNvPr id="44" name="Group 43"/>
            <p:cNvGrpSpPr/>
            <p:nvPr/>
          </p:nvGrpSpPr>
          <p:grpSpPr>
            <a:xfrm>
              <a:off x="106847" y="296334"/>
              <a:ext cx="6031487" cy="3657600"/>
              <a:chOff x="5247" y="296334"/>
              <a:chExt cx="6031487" cy="3657600"/>
            </a:xfrm>
          </p:grpSpPr>
          <p:graphicFrame>
            <p:nvGraphicFramePr>
              <p:cNvPr id="46" name="Chart 45"/>
              <p:cNvGraphicFramePr>
                <a:graphicFrameLocks/>
              </p:cNvGraphicFramePr>
              <p:nvPr>
                <p:extLst>
                  <p:ext uri="{D42A27DB-BD31-4B8C-83A1-F6EECF244321}">
                    <p14:modId xmlns:p14="http://schemas.microsoft.com/office/powerpoint/2010/main" val="4031638573"/>
                  </p:ext>
                </p:extLst>
              </p:nvPr>
            </p:nvGraphicFramePr>
            <p:xfrm>
              <a:off x="550334" y="296334"/>
              <a:ext cx="5486400" cy="3657600"/>
            </p:xfrm>
            <a:graphic>
              <a:graphicData uri="http://schemas.openxmlformats.org/drawingml/2006/chart">
                <c:chart xmlns:c="http://schemas.openxmlformats.org/drawingml/2006/chart" xmlns:r="http://schemas.openxmlformats.org/officeDocument/2006/relationships" r:id="rId3"/>
              </a:graphicData>
            </a:graphic>
          </p:graphicFrame>
          <p:cxnSp>
            <p:nvCxnSpPr>
              <p:cNvPr id="47" name="Straight Connector 46"/>
              <p:cNvCxnSpPr/>
              <p:nvPr/>
            </p:nvCxnSpPr>
            <p:spPr>
              <a:xfrm>
                <a:off x="542925" y="854824"/>
                <a:ext cx="0" cy="29438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42665" y="3807883"/>
                <a:ext cx="53832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6048" y="1704230"/>
                <a:ext cx="642619" cy="338553"/>
              </a:xfrm>
              <a:prstGeom prst="rect">
                <a:avLst/>
              </a:prstGeom>
              <a:noFill/>
            </p:spPr>
            <p:txBody>
              <a:bodyPr wrap="square" rtlCol="0">
                <a:spAutoFit/>
              </a:bodyPr>
              <a:lstStyle/>
              <a:p>
                <a:pPr algn="ctr"/>
                <a:r>
                  <a:rPr lang="en-US" sz="1600" dirty="0" smtClean="0"/>
                  <a:t>80</a:t>
                </a:r>
                <a:endParaRPr lang="en-US" sz="1600" dirty="0"/>
              </a:p>
            </p:txBody>
          </p:sp>
          <p:sp>
            <p:nvSpPr>
              <p:cNvPr id="50" name="TextBox 49"/>
              <p:cNvSpPr txBox="1"/>
              <p:nvPr/>
            </p:nvSpPr>
            <p:spPr>
              <a:xfrm>
                <a:off x="56048" y="2186829"/>
                <a:ext cx="642619" cy="338553"/>
              </a:xfrm>
              <a:prstGeom prst="rect">
                <a:avLst/>
              </a:prstGeom>
              <a:noFill/>
            </p:spPr>
            <p:txBody>
              <a:bodyPr wrap="square" rtlCol="0">
                <a:spAutoFit/>
              </a:bodyPr>
              <a:lstStyle/>
              <a:p>
                <a:pPr algn="ctr"/>
                <a:r>
                  <a:rPr lang="en-US" sz="1600" dirty="0" smtClean="0"/>
                  <a:t>60</a:t>
                </a:r>
                <a:endParaRPr lang="en-US" sz="1600" dirty="0"/>
              </a:p>
            </p:txBody>
          </p:sp>
          <p:sp>
            <p:nvSpPr>
              <p:cNvPr id="51" name="TextBox 50"/>
              <p:cNvSpPr txBox="1"/>
              <p:nvPr/>
            </p:nvSpPr>
            <p:spPr>
              <a:xfrm>
                <a:off x="56048" y="2669429"/>
                <a:ext cx="642619" cy="338553"/>
              </a:xfrm>
              <a:prstGeom prst="rect">
                <a:avLst/>
              </a:prstGeom>
              <a:noFill/>
            </p:spPr>
            <p:txBody>
              <a:bodyPr wrap="square" rtlCol="0">
                <a:spAutoFit/>
              </a:bodyPr>
              <a:lstStyle/>
              <a:p>
                <a:pPr algn="ctr"/>
                <a:r>
                  <a:rPr lang="en-US" sz="1600" dirty="0"/>
                  <a:t>4</a:t>
                </a:r>
                <a:r>
                  <a:rPr lang="en-US" sz="1600" dirty="0" smtClean="0"/>
                  <a:t>0</a:t>
                </a:r>
                <a:endParaRPr lang="en-US" sz="1600" dirty="0"/>
              </a:p>
            </p:txBody>
          </p:sp>
          <p:sp>
            <p:nvSpPr>
              <p:cNvPr id="52" name="TextBox 51"/>
              <p:cNvSpPr txBox="1"/>
              <p:nvPr/>
            </p:nvSpPr>
            <p:spPr>
              <a:xfrm>
                <a:off x="56048" y="3152031"/>
                <a:ext cx="642619" cy="338553"/>
              </a:xfrm>
              <a:prstGeom prst="rect">
                <a:avLst/>
              </a:prstGeom>
              <a:noFill/>
            </p:spPr>
            <p:txBody>
              <a:bodyPr wrap="square" rtlCol="0">
                <a:spAutoFit/>
              </a:bodyPr>
              <a:lstStyle/>
              <a:p>
                <a:pPr algn="ctr"/>
                <a:r>
                  <a:rPr lang="en-US" sz="1600" dirty="0"/>
                  <a:t>2</a:t>
                </a:r>
                <a:r>
                  <a:rPr lang="en-US" sz="1600" dirty="0" smtClean="0"/>
                  <a:t>0</a:t>
                </a:r>
                <a:endParaRPr lang="en-US" sz="1600" dirty="0"/>
              </a:p>
            </p:txBody>
          </p:sp>
          <p:sp>
            <p:nvSpPr>
              <p:cNvPr id="54" name="TextBox 53"/>
              <p:cNvSpPr txBox="1"/>
              <p:nvPr/>
            </p:nvSpPr>
            <p:spPr>
              <a:xfrm>
                <a:off x="5247" y="730563"/>
                <a:ext cx="642619" cy="338553"/>
              </a:xfrm>
              <a:prstGeom prst="rect">
                <a:avLst/>
              </a:prstGeom>
              <a:noFill/>
            </p:spPr>
            <p:txBody>
              <a:bodyPr wrap="square" rtlCol="0">
                <a:spAutoFit/>
              </a:bodyPr>
              <a:lstStyle/>
              <a:p>
                <a:pPr algn="ctr"/>
                <a:r>
                  <a:rPr lang="en-US" sz="1600" dirty="0" smtClean="0"/>
                  <a:t>120</a:t>
                </a:r>
                <a:endParaRPr lang="en-US" sz="1600" dirty="0"/>
              </a:p>
            </p:txBody>
          </p:sp>
          <p:sp>
            <p:nvSpPr>
              <p:cNvPr id="55" name="TextBox 54"/>
              <p:cNvSpPr txBox="1"/>
              <p:nvPr/>
            </p:nvSpPr>
            <p:spPr>
              <a:xfrm>
                <a:off x="5247" y="1213164"/>
                <a:ext cx="642619" cy="338553"/>
              </a:xfrm>
              <a:prstGeom prst="rect">
                <a:avLst/>
              </a:prstGeom>
              <a:noFill/>
            </p:spPr>
            <p:txBody>
              <a:bodyPr wrap="square" rtlCol="0">
                <a:spAutoFit/>
              </a:bodyPr>
              <a:lstStyle/>
              <a:p>
                <a:pPr algn="ctr"/>
                <a:r>
                  <a:rPr lang="en-US" sz="1600" dirty="0" smtClean="0"/>
                  <a:t>100</a:t>
                </a:r>
                <a:endParaRPr lang="en-US" sz="1600" dirty="0"/>
              </a:p>
            </p:txBody>
          </p:sp>
        </p:grpSp>
        <p:sp>
          <p:nvSpPr>
            <p:cNvPr id="45" name="TextBox 44"/>
            <p:cNvSpPr txBox="1"/>
            <p:nvPr/>
          </p:nvSpPr>
          <p:spPr>
            <a:xfrm rot="16200000">
              <a:off x="-1460500" y="2118580"/>
              <a:ext cx="2921000" cy="466774"/>
            </a:xfrm>
            <a:prstGeom prst="rect">
              <a:avLst/>
            </a:prstGeom>
            <a:noFill/>
          </p:spPr>
          <p:txBody>
            <a:bodyPr wrap="square" rtlCol="0">
              <a:spAutoFit/>
            </a:bodyPr>
            <a:lstStyle/>
            <a:p>
              <a:pPr algn="ctr"/>
              <a:r>
                <a:rPr lang="en-US" b="1" dirty="0" smtClean="0"/>
                <a:t>Weight (g)</a:t>
              </a:r>
              <a:endParaRPr lang="en-US" b="1" dirty="0"/>
            </a:p>
          </p:txBody>
        </p:sp>
      </p:grpSp>
      <p:grpSp>
        <p:nvGrpSpPr>
          <p:cNvPr id="19" name="Group 18"/>
          <p:cNvGrpSpPr/>
          <p:nvPr/>
        </p:nvGrpSpPr>
        <p:grpSpPr>
          <a:xfrm>
            <a:off x="351227" y="3232825"/>
            <a:ext cx="4988888" cy="3526790"/>
            <a:chOff x="5835304" y="1888066"/>
            <a:chExt cx="6356696" cy="4639731"/>
          </a:xfrm>
        </p:grpSpPr>
        <p:grpSp>
          <p:nvGrpSpPr>
            <p:cNvPr id="20" name="Group 19"/>
            <p:cNvGrpSpPr/>
            <p:nvPr/>
          </p:nvGrpSpPr>
          <p:grpSpPr>
            <a:xfrm>
              <a:off x="6232952" y="1888066"/>
              <a:ext cx="5959048" cy="4639731"/>
              <a:chOff x="6021285" y="1998133"/>
              <a:chExt cx="5959048" cy="4639731"/>
            </a:xfrm>
          </p:grpSpPr>
          <p:grpSp>
            <p:nvGrpSpPr>
              <p:cNvPr id="22" name="Group 21"/>
              <p:cNvGrpSpPr/>
              <p:nvPr/>
            </p:nvGrpSpPr>
            <p:grpSpPr>
              <a:xfrm>
                <a:off x="6303700" y="1998133"/>
                <a:ext cx="5676633" cy="4639731"/>
                <a:chOff x="6134367" y="939800"/>
                <a:chExt cx="5676633" cy="4639731"/>
              </a:xfrm>
            </p:grpSpPr>
            <p:graphicFrame>
              <p:nvGraphicFramePr>
                <p:cNvPr id="34" name="Chart 33"/>
                <p:cNvGraphicFramePr>
                  <a:graphicFrameLocks/>
                </p:cNvGraphicFramePr>
                <p:nvPr>
                  <p:extLst>
                    <p:ext uri="{D42A27DB-BD31-4B8C-83A1-F6EECF244321}">
                      <p14:modId xmlns:p14="http://schemas.microsoft.com/office/powerpoint/2010/main" val="1559438573"/>
                    </p:ext>
                  </p:extLst>
                </p:nvPr>
              </p:nvGraphicFramePr>
              <p:xfrm>
                <a:off x="6324600" y="939800"/>
                <a:ext cx="5486400"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rot="17872065">
                  <a:off x="5684972" y="4737975"/>
                  <a:ext cx="1290951" cy="392161"/>
                </a:xfrm>
                <a:prstGeom prst="rect">
                  <a:avLst/>
                </a:prstGeom>
                <a:noFill/>
              </p:spPr>
              <p:txBody>
                <a:bodyPr wrap="square" rtlCol="0">
                  <a:spAutoFit/>
                </a:bodyPr>
                <a:lstStyle/>
                <a:p>
                  <a:pPr algn="ctr"/>
                  <a:r>
                    <a:rPr lang="en-US" sz="1400" b="1" dirty="0" smtClean="0"/>
                    <a:t>21 May 14</a:t>
                  </a:r>
                  <a:endParaRPr lang="en-US" sz="1400" b="1" dirty="0"/>
                </a:p>
              </p:txBody>
            </p:sp>
            <p:sp>
              <p:nvSpPr>
                <p:cNvPr id="36" name="TextBox 35"/>
                <p:cNvSpPr txBox="1"/>
                <p:nvPr/>
              </p:nvSpPr>
              <p:spPr>
                <a:xfrm rot="17872065">
                  <a:off x="6444590" y="4647324"/>
                  <a:ext cx="1212853" cy="392161"/>
                </a:xfrm>
                <a:prstGeom prst="rect">
                  <a:avLst/>
                </a:prstGeom>
                <a:noFill/>
              </p:spPr>
              <p:txBody>
                <a:bodyPr wrap="square" rtlCol="0">
                  <a:spAutoFit/>
                </a:bodyPr>
                <a:lstStyle/>
                <a:p>
                  <a:pPr algn="ctr"/>
                  <a:r>
                    <a:rPr lang="en-US" sz="1400" b="1" dirty="0" smtClean="0"/>
                    <a:t>6 Jun 14</a:t>
                  </a:r>
                  <a:endParaRPr lang="en-US" sz="1400" b="1" dirty="0"/>
                </a:p>
              </p:txBody>
            </p:sp>
            <p:sp>
              <p:nvSpPr>
                <p:cNvPr id="37" name="TextBox 36"/>
                <p:cNvSpPr txBox="1"/>
                <p:nvPr/>
              </p:nvSpPr>
              <p:spPr>
                <a:xfrm rot="17872065">
                  <a:off x="7045723" y="4691319"/>
                  <a:ext cx="1212853" cy="392161"/>
                </a:xfrm>
                <a:prstGeom prst="rect">
                  <a:avLst/>
                </a:prstGeom>
                <a:noFill/>
              </p:spPr>
              <p:txBody>
                <a:bodyPr wrap="square" rtlCol="0">
                  <a:spAutoFit/>
                </a:bodyPr>
                <a:lstStyle/>
                <a:p>
                  <a:pPr algn="ctr"/>
                  <a:r>
                    <a:rPr lang="en-US" sz="1400" b="1" dirty="0" smtClean="0"/>
                    <a:t>20 Jun 14</a:t>
                  </a:r>
                  <a:endParaRPr lang="en-US" sz="1400" b="1" dirty="0"/>
                </a:p>
              </p:txBody>
            </p:sp>
            <p:sp>
              <p:nvSpPr>
                <p:cNvPr id="38" name="TextBox 37"/>
                <p:cNvSpPr txBox="1"/>
                <p:nvPr/>
              </p:nvSpPr>
              <p:spPr>
                <a:xfrm rot="17872065">
                  <a:off x="7697656" y="4630394"/>
                  <a:ext cx="1212853" cy="392161"/>
                </a:xfrm>
                <a:prstGeom prst="rect">
                  <a:avLst/>
                </a:prstGeom>
                <a:noFill/>
              </p:spPr>
              <p:txBody>
                <a:bodyPr wrap="square" rtlCol="0">
                  <a:spAutoFit/>
                </a:bodyPr>
                <a:lstStyle/>
                <a:p>
                  <a:pPr algn="ctr"/>
                  <a:r>
                    <a:rPr lang="en-US" sz="1400" b="1" dirty="0" smtClean="0"/>
                    <a:t>4 Jul 14</a:t>
                  </a:r>
                  <a:endParaRPr lang="en-US" sz="1400" b="1" dirty="0"/>
                </a:p>
              </p:txBody>
            </p:sp>
            <p:sp>
              <p:nvSpPr>
                <p:cNvPr id="39" name="TextBox 38"/>
                <p:cNvSpPr txBox="1"/>
                <p:nvPr/>
              </p:nvSpPr>
              <p:spPr>
                <a:xfrm rot="17872065">
                  <a:off x="8290323" y="4674385"/>
                  <a:ext cx="1212853" cy="392161"/>
                </a:xfrm>
                <a:prstGeom prst="rect">
                  <a:avLst/>
                </a:prstGeom>
                <a:noFill/>
              </p:spPr>
              <p:txBody>
                <a:bodyPr wrap="square" rtlCol="0">
                  <a:spAutoFit/>
                </a:bodyPr>
                <a:lstStyle/>
                <a:p>
                  <a:pPr algn="ctr"/>
                  <a:r>
                    <a:rPr lang="en-US" sz="1400" b="1" dirty="0" smtClean="0"/>
                    <a:t>18 Jul 14</a:t>
                  </a:r>
                  <a:endParaRPr lang="en-US" sz="1400" b="1" dirty="0"/>
                </a:p>
              </p:txBody>
            </p:sp>
            <p:sp>
              <p:nvSpPr>
                <p:cNvPr id="40" name="TextBox 39"/>
                <p:cNvSpPr txBox="1"/>
                <p:nvPr/>
              </p:nvSpPr>
              <p:spPr>
                <a:xfrm rot="17872065">
                  <a:off x="8916855" y="4664259"/>
                  <a:ext cx="1212853" cy="392161"/>
                </a:xfrm>
                <a:prstGeom prst="rect">
                  <a:avLst/>
                </a:prstGeom>
                <a:noFill/>
              </p:spPr>
              <p:txBody>
                <a:bodyPr wrap="square" rtlCol="0">
                  <a:spAutoFit/>
                </a:bodyPr>
                <a:lstStyle/>
                <a:p>
                  <a:pPr algn="ctr"/>
                  <a:r>
                    <a:rPr lang="en-US" sz="1400" b="1" dirty="0" smtClean="0"/>
                    <a:t>1 Aug 14</a:t>
                  </a:r>
                  <a:endParaRPr lang="en-US" sz="1400" b="1" dirty="0"/>
                </a:p>
              </p:txBody>
            </p:sp>
            <p:sp>
              <p:nvSpPr>
                <p:cNvPr id="41" name="TextBox 40"/>
                <p:cNvSpPr txBox="1"/>
                <p:nvPr/>
              </p:nvSpPr>
              <p:spPr>
                <a:xfrm rot="17872065">
                  <a:off x="9557993" y="4699672"/>
                  <a:ext cx="1221315" cy="392161"/>
                </a:xfrm>
                <a:prstGeom prst="rect">
                  <a:avLst/>
                </a:prstGeom>
                <a:noFill/>
              </p:spPr>
              <p:txBody>
                <a:bodyPr wrap="square" rtlCol="0">
                  <a:spAutoFit/>
                </a:bodyPr>
                <a:lstStyle/>
                <a:p>
                  <a:pPr algn="ctr"/>
                  <a:r>
                    <a:rPr lang="en-US" sz="1400" b="1" dirty="0" smtClean="0"/>
                    <a:t>16 Aug 14</a:t>
                  </a:r>
                  <a:endParaRPr lang="en-US" sz="1400" b="1" dirty="0"/>
                </a:p>
              </p:txBody>
            </p:sp>
            <p:sp>
              <p:nvSpPr>
                <p:cNvPr id="42" name="TextBox 41"/>
                <p:cNvSpPr txBox="1"/>
                <p:nvPr/>
              </p:nvSpPr>
              <p:spPr>
                <a:xfrm rot="17872065">
                  <a:off x="10176058" y="4699668"/>
                  <a:ext cx="1221315" cy="392161"/>
                </a:xfrm>
                <a:prstGeom prst="rect">
                  <a:avLst/>
                </a:prstGeom>
                <a:noFill/>
              </p:spPr>
              <p:txBody>
                <a:bodyPr wrap="square" rtlCol="0">
                  <a:spAutoFit/>
                </a:bodyPr>
                <a:lstStyle/>
                <a:p>
                  <a:pPr algn="ctr"/>
                  <a:r>
                    <a:rPr lang="en-US" sz="1400" b="1" dirty="0" smtClean="0"/>
                    <a:t>30 Aug 14</a:t>
                  </a:r>
                  <a:endParaRPr lang="en-US" sz="1400" b="1" dirty="0"/>
                </a:p>
              </p:txBody>
            </p:sp>
            <p:sp>
              <p:nvSpPr>
                <p:cNvPr id="43" name="TextBox 42"/>
                <p:cNvSpPr txBox="1"/>
                <p:nvPr/>
              </p:nvSpPr>
              <p:spPr>
                <a:xfrm rot="17872065">
                  <a:off x="10848030" y="4699668"/>
                  <a:ext cx="1221315" cy="392161"/>
                </a:xfrm>
                <a:prstGeom prst="rect">
                  <a:avLst/>
                </a:prstGeom>
                <a:noFill/>
              </p:spPr>
              <p:txBody>
                <a:bodyPr wrap="square" rtlCol="0">
                  <a:spAutoFit/>
                </a:bodyPr>
                <a:lstStyle/>
                <a:p>
                  <a:pPr algn="ctr"/>
                  <a:r>
                    <a:rPr lang="en-US" sz="1400" b="1" dirty="0" smtClean="0"/>
                    <a:t>15 Sep 14</a:t>
                  </a:r>
                  <a:endParaRPr lang="en-US" sz="1400" b="1" dirty="0"/>
                </a:p>
              </p:txBody>
            </p:sp>
          </p:grpSp>
          <p:cxnSp>
            <p:nvCxnSpPr>
              <p:cNvPr id="23" name="Straight Connector 22"/>
              <p:cNvCxnSpPr/>
              <p:nvPr/>
            </p:nvCxnSpPr>
            <p:spPr>
              <a:xfrm>
                <a:off x="6494732" y="5509683"/>
                <a:ext cx="53832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94992" y="2417799"/>
                <a:ext cx="0" cy="30939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021289" y="3653370"/>
                <a:ext cx="584200" cy="338553"/>
              </a:xfrm>
              <a:prstGeom prst="rect">
                <a:avLst/>
              </a:prstGeom>
              <a:noFill/>
            </p:spPr>
            <p:txBody>
              <a:bodyPr wrap="square" rtlCol="0">
                <a:spAutoFit/>
              </a:bodyPr>
              <a:lstStyle/>
              <a:p>
                <a:pPr algn="ctr"/>
                <a:r>
                  <a:rPr lang="en-US" sz="1600" dirty="0" smtClean="0"/>
                  <a:t>12</a:t>
                </a:r>
                <a:endParaRPr lang="en-US" sz="1600" dirty="0"/>
              </a:p>
            </p:txBody>
          </p:sp>
          <p:sp>
            <p:nvSpPr>
              <p:cNvPr id="26" name="TextBox 25"/>
              <p:cNvSpPr txBox="1"/>
              <p:nvPr/>
            </p:nvSpPr>
            <p:spPr>
              <a:xfrm>
                <a:off x="6021288" y="4076703"/>
                <a:ext cx="584200" cy="338553"/>
              </a:xfrm>
              <a:prstGeom prst="rect">
                <a:avLst/>
              </a:prstGeom>
              <a:noFill/>
            </p:spPr>
            <p:txBody>
              <a:bodyPr wrap="square" rtlCol="0">
                <a:spAutoFit/>
              </a:bodyPr>
              <a:lstStyle/>
              <a:p>
                <a:pPr algn="ctr"/>
                <a:r>
                  <a:rPr lang="en-US" sz="1600" dirty="0" smtClean="0"/>
                  <a:t>10</a:t>
                </a:r>
                <a:endParaRPr lang="en-US" sz="1600" dirty="0"/>
              </a:p>
            </p:txBody>
          </p:sp>
          <p:sp>
            <p:nvSpPr>
              <p:cNvPr id="27" name="TextBox 26"/>
              <p:cNvSpPr txBox="1"/>
              <p:nvPr/>
            </p:nvSpPr>
            <p:spPr>
              <a:xfrm>
                <a:off x="6072089" y="4500040"/>
                <a:ext cx="584200" cy="338553"/>
              </a:xfrm>
              <a:prstGeom prst="rect">
                <a:avLst/>
              </a:prstGeom>
              <a:noFill/>
            </p:spPr>
            <p:txBody>
              <a:bodyPr wrap="square" rtlCol="0">
                <a:spAutoFit/>
              </a:bodyPr>
              <a:lstStyle/>
              <a:p>
                <a:pPr algn="ctr"/>
                <a:r>
                  <a:rPr lang="en-US" sz="1600" dirty="0" smtClean="0"/>
                  <a:t>8</a:t>
                </a:r>
                <a:endParaRPr lang="en-US" sz="1600" dirty="0"/>
              </a:p>
            </p:txBody>
          </p:sp>
          <p:sp>
            <p:nvSpPr>
              <p:cNvPr id="28" name="TextBox 27"/>
              <p:cNvSpPr txBox="1"/>
              <p:nvPr/>
            </p:nvSpPr>
            <p:spPr>
              <a:xfrm>
                <a:off x="6072090" y="4914907"/>
                <a:ext cx="584200" cy="338553"/>
              </a:xfrm>
              <a:prstGeom prst="rect">
                <a:avLst/>
              </a:prstGeom>
              <a:noFill/>
            </p:spPr>
            <p:txBody>
              <a:bodyPr wrap="square" rtlCol="0">
                <a:spAutoFit/>
              </a:bodyPr>
              <a:lstStyle/>
              <a:p>
                <a:pPr algn="ctr"/>
                <a:r>
                  <a:rPr lang="en-US" sz="1600" dirty="0" smtClean="0"/>
                  <a:t>6</a:t>
                </a:r>
                <a:endParaRPr lang="en-US" sz="1600" dirty="0"/>
              </a:p>
            </p:txBody>
          </p:sp>
          <p:sp>
            <p:nvSpPr>
              <p:cNvPr id="29" name="TextBox 28"/>
              <p:cNvSpPr txBox="1"/>
              <p:nvPr/>
            </p:nvSpPr>
            <p:spPr>
              <a:xfrm>
                <a:off x="6072084" y="5317983"/>
                <a:ext cx="584201" cy="338553"/>
              </a:xfrm>
              <a:prstGeom prst="rect">
                <a:avLst/>
              </a:prstGeom>
              <a:noFill/>
            </p:spPr>
            <p:txBody>
              <a:bodyPr wrap="square" rtlCol="0">
                <a:spAutoFit/>
              </a:bodyPr>
              <a:lstStyle/>
              <a:p>
                <a:pPr algn="ctr"/>
                <a:r>
                  <a:rPr lang="en-US" sz="1600" dirty="0"/>
                  <a:t>4</a:t>
                </a:r>
              </a:p>
            </p:txBody>
          </p:sp>
          <p:sp>
            <p:nvSpPr>
              <p:cNvPr id="30" name="TextBox 29"/>
              <p:cNvSpPr txBox="1"/>
              <p:nvPr/>
            </p:nvSpPr>
            <p:spPr>
              <a:xfrm>
                <a:off x="6021285" y="2391837"/>
                <a:ext cx="584200" cy="338553"/>
              </a:xfrm>
              <a:prstGeom prst="rect">
                <a:avLst/>
              </a:prstGeom>
              <a:noFill/>
            </p:spPr>
            <p:txBody>
              <a:bodyPr wrap="square" rtlCol="0">
                <a:spAutoFit/>
              </a:bodyPr>
              <a:lstStyle/>
              <a:p>
                <a:pPr algn="ctr"/>
                <a:r>
                  <a:rPr lang="en-US" sz="1600" dirty="0" smtClean="0"/>
                  <a:t>18</a:t>
                </a:r>
                <a:endParaRPr lang="en-US" sz="1600" dirty="0"/>
              </a:p>
            </p:txBody>
          </p:sp>
          <p:sp>
            <p:nvSpPr>
              <p:cNvPr id="31" name="TextBox 30"/>
              <p:cNvSpPr txBox="1"/>
              <p:nvPr/>
            </p:nvSpPr>
            <p:spPr>
              <a:xfrm>
                <a:off x="6021286" y="2806701"/>
                <a:ext cx="584200" cy="338553"/>
              </a:xfrm>
              <a:prstGeom prst="rect">
                <a:avLst/>
              </a:prstGeom>
              <a:noFill/>
            </p:spPr>
            <p:txBody>
              <a:bodyPr wrap="square" rtlCol="0">
                <a:spAutoFit/>
              </a:bodyPr>
              <a:lstStyle/>
              <a:p>
                <a:pPr algn="ctr"/>
                <a:r>
                  <a:rPr lang="en-US" sz="1600" dirty="0" smtClean="0"/>
                  <a:t>16</a:t>
                </a:r>
                <a:endParaRPr lang="en-US" sz="1600" dirty="0"/>
              </a:p>
            </p:txBody>
          </p:sp>
          <p:sp>
            <p:nvSpPr>
              <p:cNvPr id="32" name="TextBox 31"/>
              <p:cNvSpPr txBox="1"/>
              <p:nvPr/>
            </p:nvSpPr>
            <p:spPr>
              <a:xfrm>
                <a:off x="6021286" y="3238504"/>
                <a:ext cx="584200" cy="338553"/>
              </a:xfrm>
              <a:prstGeom prst="rect">
                <a:avLst/>
              </a:prstGeom>
              <a:noFill/>
            </p:spPr>
            <p:txBody>
              <a:bodyPr wrap="square" rtlCol="0">
                <a:spAutoFit/>
              </a:bodyPr>
              <a:lstStyle/>
              <a:p>
                <a:pPr algn="ctr"/>
                <a:r>
                  <a:rPr lang="en-US" sz="1600" dirty="0" smtClean="0"/>
                  <a:t>14</a:t>
                </a:r>
                <a:endParaRPr lang="en-US" sz="1600" dirty="0"/>
              </a:p>
            </p:txBody>
          </p:sp>
        </p:grpSp>
        <p:sp>
          <p:nvSpPr>
            <p:cNvPr id="21" name="TextBox 20"/>
            <p:cNvSpPr txBox="1"/>
            <p:nvPr/>
          </p:nvSpPr>
          <p:spPr>
            <a:xfrm rot="16200000">
              <a:off x="4610100" y="3669756"/>
              <a:ext cx="2921000" cy="470592"/>
            </a:xfrm>
            <a:prstGeom prst="rect">
              <a:avLst/>
            </a:prstGeom>
            <a:noFill/>
          </p:spPr>
          <p:txBody>
            <a:bodyPr wrap="square" rtlCol="0">
              <a:spAutoFit/>
            </a:bodyPr>
            <a:lstStyle/>
            <a:p>
              <a:pPr algn="ctr"/>
              <a:r>
                <a:rPr lang="en-US" b="1" dirty="0" smtClean="0"/>
                <a:t>Length (cm)</a:t>
              </a:r>
              <a:endParaRPr lang="en-US" b="1" dirty="0"/>
            </a:p>
          </p:txBody>
        </p:sp>
      </p:grpSp>
      <p:sp>
        <p:nvSpPr>
          <p:cNvPr id="57" name="TextBox 56"/>
          <p:cNvSpPr txBox="1"/>
          <p:nvPr/>
        </p:nvSpPr>
        <p:spPr>
          <a:xfrm>
            <a:off x="0" y="304800"/>
            <a:ext cx="5943600" cy="461665"/>
          </a:xfrm>
          <a:prstGeom prst="rect">
            <a:avLst/>
          </a:prstGeom>
          <a:solidFill>
            <a:srgbClr val="00B0F0"/>
          </a:solidFill>
        </p:spPr>
        <p:txBody>
          <a:bodyPr wrap="square" rtlCol="0">
            <a:spAutoFit/>
          </a:bodyPr>
          <a:lstStyle/>
          <a:p>
            <a:r>
              <a:rPr lang="en-US" sz="2400" b="1" dirty="0" smtClean="0">
                <a:solidFill>
                  <a:schemeClr val="bg1"/>
                </a:solidFill>
              </a:rPr>
              <a:t>Results – Growth Metrics</a:t>
            </a:r>
            <a:endParaRPr lang="en-US" sz="2400" b="1" dirty="0">
              <a:solidFill>
                <a:schemeClr val="bg1"/>
              </a:solidFill>
            </a:endParaRPr>
          </a:p>
        </p:txBody>
      </p:sp>
      <p:grpSp>
        <p:nvGrpSpPr>
          <p:cNvPr id="58" name="Group 57"/>
          <p:cNvGrpSpPr/>
          <p:nvPr/>
        </p:nvGrpSpPr>
        <p:grpSpPr>
          <a:xfrm>
            <a:off x="6148009" y="281622"/>
            <a:ext cx="544945" cy="2840581"/>
            <a:chOff x="6391564" y="1151139"/>
            <a:chExt cx="544945" cy="2840581"/>
          </a:xfrm>
        </p:grpSpPr>
        <p:sp>
          <p:nvSpPr>
            <p:cNvPr id="59" name="Rectangle 58"/>
            <p:cNvSpPr/>
            <p:nvPr/>
          </p:nvSpPr>
          <p:spPr>
            <a:xfrm>
              <a:off x="6391564" y="1151139"/>
              <a:ext cx="544945" cy="28405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6493715" y="1340565"/>
              <a:ext cx="347133" cy="0"/>
            </a:xfrm>
            <a:prstGeom prst="line">
              <a:avLst/>
            </a:prstGeom>
            <a:ln w="76200">
              <a:solidFill>
                <a:srgbClr val="5B9BD5"/>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493715" y="1953246"/>
              <a:ext cx="347133" cy="0"/>
            </a:xfrm>
            <a:prstGeom prst="line">
              <a:avLst/>
            </a:prstGeom>
            <a:ln w="76200">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493713" y="3163204"/>
              <a:ext cx="347133" cy="0"/>
            </a:xfrm>
            <a:prstGeom prst="line">
              <a:avLst/>
            </a:prstGeom>
            <a:ln w="76200">
              <a:solidFill>
                <a:srgbClr val="FFC51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6493715" y="2527440"/>
              <a:ext cx="347133" cy="0"/>
            </a:xfrm>
            <a:prstGeom prst="line">
              <a:avLst/>
            </a:prstGeom>
            <a:ln w="76200">
              <a:solidFill>
                <a:srgbClr val="A8A8A8"/>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6493715" y="3790508"/>
              <a:ext cx="347133" cy="0"/>
            </a:xfrm>
            <a:prstGeom prst="line">
              <a:avLst/>
            </a:prstGeom>
            <a:ln w="762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65" name="TextBox 64"/>
          <p:cNvSpPr txBox="1"/>
          <p:nvPr/>
        </p:nvSpPr>
        <p:spPr>
          <a:xfrm>
            <a:off x="6704928" y="148791"/>
            <a:ext cx="1855771" cy="646331"/>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Feed every day</a:t>
            </a:r>
          </a:p>
          <a:p>
            <a:r>
              <a:rPr lang="en-US" b="1" dirty="0" smtClean="0">
                <a:solidFill>
                  <a:schemeClr val="bg1"/>
                </a:solidFill>
                <a:effectLst>
                  <a:outerShdw blurRad="38100" dist="38100" dir="2700000" algn="tl">
                    <a:srgbClr val="000000">
                      <a:alpha val="43137"/>
                    </a:srgbClr>
                  </a:outerShdw>
                </a:effectLst>
              </a:rPr>
              <a:t>Fertilization</a:t>
            </a:r>
            <a:endParaRPr lang="en-US" b="1" dirty="0">
              <a:solidFill>
                <a:schemeClr val="bg1"/>
              </a:solidFill>
              <a:effectLst>
                <a:outerShdw blurRad="38100" dist="38100" dir="2700000" algn="tl">
                  <a:srgbClr val="000000">
                    <a:alpha val="43137"/>
                  </a:srgbClr>
                </a:outerShdw>
              </a:effectLst>
            </a:endParaRPr>
          </a:p>
        </p:txBody>
      </p:sp>
      <p:sp>
        <p:nvSpPr>
          <p:cNvPr id="66" name="TextBox 65"/>
          <p:cNvSpPr txBox="1"/>
          <p:nvPr/>
        </p:nvSpPr>
        <p:spPr>
          <a:xfrm>
            <a:off x="6706625" y="750639"/>
            <a:ext cx="2320820"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Feed every </a:t>
            </a:r>
            <a:r>
              <a:rPr lang="en-US" b="1" dirty="0" smtClean="0">
                <a:solidFill>
                  <a:schemeClr val="bg1"/>
                </a:solidFill>
                <a:effectLst>
                  <a:outerShdw blurRad="38100" dist="38100" dir="2700000" algn="tl">
                    <a:srgbClr val="000000">
                      <a:alpha val="43137"/>
                    </a:srgbClr>
                  </a:outerShdw>
                </a:effectLst>
              </a:rPr>
              <a:t>other day</a:t>
            </a:r>
            <a:endParaRPr lang="en-US" b="1" dirty="0">
              <a:solidFill>
                <a:schemeClr val="bg1"/>
              </a:solidFill>
              <a:effectLst>
                <a:outerShdw blurRad="38100" dist="38100" dir="2700000" algn="tl">
                  <a:srgbClr val="000000">
                    <a:alpha val="43137"/>
                  </a:srgbClr>
                </a:outerShdw>
              </a:effectLst>
            </a:endParaRPr>
          </a:p>
          <a:p>
            <a:r>
              <a:rPr lang="en-US" b="1" dirty="0">
                <a:solidFill>
                  <a:schemeClr val="bg1"/>
                </a:solidFill>
                <a:effectLst>
                  <a:outerShdw blurRad="38100" dist="38100" dir="2700000" algn="tl">
                    <a:srgbClr val="000000">
                      <a:alpha val="43137"/>
                    </a:srgbClr>
                  </a:outerShdw>
                </a:effectLst>
              </a:rPr>
              <a:t>Fertilization</a:t>
            </a:r>
          </a:p>
        </p:txBody>
      </p:sp>
      <p:sp>
        <p:nvSpPr>
          <p:cNvPr id="67" name="TextBox 66"/>
          <p:cNvSpPr txBox="1"/>
          <p:nvPr/>
        </p:nvSpPr>
        <p:spPr>
          <a:xfrm>
            <a:off x="6704932" y="1338225"/>
            <a:ext cx="2297953"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Feed every </a:t>
            </a:r>
            <a:r>
              <a:rPr lang="en-US" b="1" dirty="0" smtClean="0">
                <a:solidFill>
                  <a:schemeClr val="bg1"/>
                </a:solidFill>
                <a:effectLst>
                  <a:outerShdw blurRad="38100" dist="38100" dir="2700000" algn="tl">
                    <a:srgbClr val="000000">
                      <a:alpha val="43137"/>
                    </a:srgbClr>
                  </a:outerShdw>
                </a:effectLst>
              </a:rPr>
              <a:t>third day</a:t>
            </a:r>
            <a:endParaRPr lang="en-US" b="1" dirty="0">
              <a:solidFill>
                <a:schemeClr val="bg1"/>
              </a:solidFill>
              <a:effectLst>
                <a:outerShdw blurRad="38100" dist="38100" dir="2700000" algn="tl">
                  <a:srgbClr val="000000">
                    <a:alpha val="43137"/>
                  </a:srgbClr>
                </a:outerShdw>
              </a:effectLst>
            </a:endParaRPr>
          </a:p>
          <a:p>
            <a:r>
              <a:rPr lang="en-US" b="1" dirty="0">
                <a:solidFill>
                  <a:schemeClr val="bg1"/>
                </a:solidFill>
                <a:effectLst>
                  <a:outerShdw blurRad="38100" dist="38100" dir="2700000" algn="tl">
                    <a:srgbClr val="000000">
                      <a:alpha val="43137"/>
                    </a:srgbClr>
                  </a:outerShdw>
                </a:effectLst>
              </a:rPr>
              <a:t>Fertilization</a:t>
            </a:r>
          </a:p>
        </p:txBody>
      </p:sp>
      <p:sp>
        <p:nvSpPr>
          <p:cNvPr id="68" name="TextBox 67"/>
          <p:cNvSpPr txBox="1"/>
          <p:nvPr/>
        </p:nvSpPr>
        <p:spPr>
          <a:xfrm>
            <a:off x="6704928" y="1973679"/>
            <a:ext cx="1855771" cy="669351"/>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No feed</a:t>
            </a:r>
            <a:endParaRPr lang="en-US" b="1" dirty="0">
              <a:solidFill>
                <a:schemeClr val="bg1"/>
              </a:solidFill>
              <a:effectLst>
                <a:outerShdw blurRad="38100" dist="38100" dir="2700000" algn="tl">
                  <a:srgbClr val="000000">
                    <a:alpha val="43137"/>
                  </a:srgbClr>
                </a:outerShdw>
              </a:effectLst>
            </a:endParaRPr>
          </a:p>
          <a:p>
            <a:r>
              <a:rPr lang="en-US" b="1" dirty="0">
                <a:solidFill>
                  <a:schemeClr val="bg1"/>
                </a:solidFill>
                <a:effectLst>
                  <a:outerShdw blurRad="38100" dist="38100" dir="2700000" algn="tl">
                    <a:srgbClr val="000000">
                      <a:alpha val="43137"/>
                    </a:srgbClr>
                  </a:outerShdw>
                </a:effectLst>
              </a:rPr>
              <a:t>Fertilization</a:t>
            </a:r>
          </a:p>
        </p:txBody>
      </p:sp>
      <p:sp>
        <p:nvSpPr>
          <p:cNvPr id="69" name="TextBox 68"/>
          <p:cNvSpPr txBox="1"/>
          <p:nvPr/>
        </p:nvSpPr>
        <p:spPr>
          <a:xfrm>
            <a:off x="6704928" y="2586494"/>
            <a:ext cx="1855771" cy="64633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Feed every day</a:t>
            </a:r>
          </a:p>
          <a:p>
            <a:r>
              <a:rPr lang="en-US" b="1" dirty="0" smtClean="0">
                <a:solidFill>
                  <a:schemeClr val="bg1"/>
                </a:solidFill>
                <a:effectLst>
                  <a:outerShdw blurRad="38100" dist="38100" dir="2700000" algn="tl">
                    <a:srgbClr val="000000">
                      <a:alpha val="43137"/>
                    </a:srgbClr>
                  </a:outerShdw>
                </a:effectLst>
              </a:rPr>
              <a:t>No fertilization</a:t>
            </a:r>
            <a:endParaRPr lang="en-US" b="1" dirty="0">
              <a:solidFill>
                <a:schemeClr val="bg1"/>
              </a:solidFill>
              <a:effectLst>
                <a:outerShdw blurRad="38100" dist="38100" dir="2700000" algn="tl">
                  <a:srgbClr val="000000">
                    <a:alpha val="43137"/>
                  </a:srgbClr>
                </a:outerShdw>
              </a:effectLst>
            </a:endParaRPr>
          </a:p>
        </p:txBody>
      </p:sp>
      <p:sp>
        <p:nvSpPr>
          <p:cNvPr id="70" name="TextBox 69"/>
          <p:cNvSpPr txBox="1"/>
          <p:nvPr/>
        </p:nvSpPr>
        <p:spPr>
          <a:xfrm>
            <a:off x="5157284" y="2264596"/>
            <a:ext cx="647316"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
        <p:nvSpPr>
          <p:cNvPr id="71" name="TextBox 70"/>
          <p:cNvSpPr txBox="1"/>
          <p:nvPr/>
        </p:nvSpPr>
        <p:spPr>
          <a:xfrm>
            <a:off x="5234844" y="1345026"/>
            <a:ext cx="266252"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
        <p:nvSpPr>
          <p:cNvPr id="72" name="TextBox 71"/>
          <p:cNvSpPr txBox="1"/>
          <p:nvPr/>
        </p:nvSpPr>
        <p:spPr>
          <a:xfrm>
            <a:off x="5139651" y="4122503"/>
            <a:ext cx="647316"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
        <p:nvSpPr>
          <p:cNvPr id="73" name="TextBox 72"/>
          <p:cNvSpPr txBox="1"/>
          <p:nvPr/>
        </p:nvSpPr>
        <p:spPr>
          <a:xfrm>
            <a:off x="5226707" y="3510407"/>
            <a:ext cx="266252"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rPr>
              <a:t>*</a:t>
            </a:r>
            <a:endParaRPr lang="en-US" sz="3200" b="1" dirty="0">
              <a:effectLst>
                <a:outerShdw blurRad="38100" dist="38100" dir="2700000" algn="tl">
                  <a:srgbClr val="000000">
                    <a:alpha val="43137"/>
                  </a:srgbClr>
                </a:outerShdw>
              </a:effectLst>
            </a:endParaRPr>
          </a:p>
        </p:txBody>
      </p:sp>
      <p:sp>
        <p:nvSpPr>
          <p:cNvPr id="74" name="Right Bracket 73"/>
          <p:cNvSpPr/>
          <p:nvPr/>
        </p:nvSpPr>
        <p:spPr>
          <a:xfrm>
            <a:off x="5252935" y="894192"/>
            <a:ext cx="149881" cy="382428"/>
          </a:xfrm>
          <a:prstGeom prst="rightBracket">
            <a:avLst/>
          </a:prstGeom>
          <a:no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Right Bracket 74"/>
          <p:cNvSpPr/>
          <p:nvPr/>
        </p:nvSpPr>
        <p:spPr>
          <a:xfrm>
            <a:off x="5255937" y="3404853"/>
            <a:ext cx="149881" cy="227950"/>
          </a:xfrm>
          <a:prstGeom prst="rightBracket">
            <a:avLst/>
          </a:prstGeom>
          <a:no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Rectangle 75"/>
          <p:cNvSpPr/>
          <p:nvPr/>
        </p:nvSpPr>
        <p:spPr>
          <a:xfrm>
            <a:off x="5945790" y="6369802"/>
            <a:ext cx="3113058" cy="461665"/>
          </a:xfrm>
          <a:prstGeom prst="rect">
            <a:avLst/>
          </a:prstGeom>
        </p:spPr>
        <p:txBody>
          <a:bodyPr wrap="square">
            <a:spAutoFit/>
          </a:bodyPr>
          <a:lstStyle/>
          <a:p>
            <a:pPr algn="ctr"/>
            <a:r>
              <a:rPr lang="en-US" sz="1200" dirty="0" smtClean="0">
                <a:solidFill>
                  <a:srgbClr val="FFFF00"/>
                </a:solidFill>
              </a:rPr>
              <a:t>Statistical significance determined </a:t>
            </a:r>
            <a:r>
              <a:rPr lang="en-US" sz="1200" dirty="0">
                <a:solidFill>
                  <a:srgbClr val="FFFF00"/>
                </a:solidFill>
              </a:rPr>
              <a:t>by </a:t>
            </a:r>
            <a:r>
              <a:rPr lang="en-US" sz="1200" dirty="0" smtClean="0">
                <a:solidFill>
                  <a:srgbClr val="FFFF00"/>
                </a:solidFill>
              </a:rPr>
              <a:t>ANOVA. *</a:t>
            </a:r>
            <a:r>
              <a:rPr lang="en-US" sz="1200" dirty="0" smtClean="0">
                <a:solidFill>
                  <a:srgbClr val="FFFF00"/>
                </a:solidFill>
                <a:latin typeface="Times New Roman"/>
                <a:cs typeface="Times New Roman"/>
              </a:rPr>
              <a:t>p &lt; 0.05; **p &lt; 0.01</a:t>
            </a:r>
            <a:endParaRPr lang="en-US" sz="1200" dirty="0">
              <a:solidFill>
                <a:srgbClr val="FFFF00"/>
              </a:solidFill>
            </a:endParaRPr>
          </a:p>
        </p:txBody>
      </p:sp>
      <p:pic>
        <p:nvPicPr>
          <p:cNvPr id="5" name="Picture 4"/>
          <p:cNvPicPr>
            <a:picLocks noChangeAspect="1"/>
          </p:cNvPicPr>
          <p:nvPr/>
        </p:nvPicPr>
        <p:blipFill>
          <a:blip r:embed="rId5"/>
          <a:stretch>
            <a:fillRect/>
          </a:stretch>
        </p:blipFill>
        <p:spPr>
          <a:xfrm>
            <a:off x="5973720" y="3238090"/>
            <a:ext cx="3000670" cy="3236409"/>
          </a:xfrm>
          <a:prstGeom prst="rect">
            <a:avLst/>
          </a:prstGeom>
        </p:spPr>
      </p:pic>
    </p:spTree>
    <p:extLst>
      <p:ext uri="{BB962C8B-B14F-4D97-AF65-F5344CB8AC3E}">
        <p14:creationId xmlns:p14="http://schemas.microsoft.com/office/powerpoint/2010/main" val="12081224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0" y="304800"/>
            <a:ext cx="5943600" cy="461665"/>
          </a:xfrm>
          <a:prstGeom prst="rect">
            <a:avLst/>
          </a:prstGeom>
          <a:solidFill>
            <a:srgbClr val="00B0F0"/>
          </a:solidFill>
        </p:spPr>
        <p:txBody>
          <a:bodyPr wrap="square" rtlCol="0">
            <a:spAutoFit/>
          </a:bodyPr>
          <a:lstStyle/>
          <a:p>
            <a:r>
              <a:rPr lang="en-US" sz="2400" b="1" dirty="0" smtClean="0">
                <a:solidFill>
                  <a:schemeClr val="bg1"/>
                </a:solidFill>
              </a:rPr>
              <a:t>Results – Production Metrics</a:t>
            </a:r>
            <a:endParaRPr lang="en-US" sz="2400" b="1" dirty="0">
              <a:solidFill>
                <a:schemeClr val="bg1"/>
              </a:solidFill>
            </a:endParaRPr>
          </a:p>
        </p:txBody>
      </p:sp>
      <p:grpSp>
        <p:nvGrpSpPr>
          <p:cNvPr id="8" name="Group 7"/>
          <p:cNvGrpSpPr/>
          <p:nvPr/>
        </p:nvGrpSpPr>
        <p:grpSpPr>
          <a:xfrm>
            <a:off x="142369" y="1207211"/>
            <a:ext cx="4384805" cy="4909425"/>
            <a:chOff x="259806" y="1394124"/>
            <a:chExt cx="4384805" cy="4909425"/>
          </a:xfrm>
        </p:grpSpPr>
        <p:sp>
          <p:nvSpPr>
            <p:cNvPr id="44" name="Rectangle 43"/>
            <p:cNvSpPr/>
            <p:nvPr/>
          </p:nvSpPr>
          <p:spPr>
            <a:xfrm>
              <a:off x="259806" y="1500912"/>
              <a:ext cx="4352643" cy="4633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59806" y="1394124"/>
              <a:ext cx="4384805" cy="4909425"/>
              <a:chOff x="4021487" y="798013"/>
              <a:chExt cx="4384805" cy="4909425"/>
            </a:xfrm>
          </p:grpSpPr>
          <p:grpSp>
            <p:nvGrpSpPr>
              <p:cNvPr id="36" name="Group 35"/>
              <p:cNvGrpSpPr/>
              <p:nvPr/>
            </p:nvGrpSpPr>
            <p:grpSpPr>
              <a:xfrm>
                <a:off x="4021487" y="798013"/>
                <a:ext cx="4384805" cy="3247687"/>
                <a:chOff x="6159996" y="4184383"/>
                <a:chExt cx="2487187" cy="1844993"/>
              </a:xfrm>
            </p:grpSpPr>
            <p:graphicFrame>
              <p:nvGraphicFramePr>
                <p:cNvPr id="32" name="Object 31"/>
                <p:cNvGraphicFramePr>
                  <a:graphicFrameLocks noChangeAspect="1"/>
                </p:cNvGraphicFramePr>
                <p:nvPr>
                  <p:extLst>
                    <p:ext uri="{D42A27DB-BD31-4B8C-83A1-F6EECF244321}">
                      <p14:modId xmlns:p14="http://schemas.microsoft.com/office/powerpoint/2010/main" val="3081007101"/>
                    </p:ext>
                  </p:extLst>
                </p:nvPr>
              </p:nvGraphicFramePr>
              <p:xfrm>
                <a:off x="6159996" y="4184383"/>
                <a:ext cx="2487187" cy="1844993"/>
              </p:xfrm>
              <a:graphic>
                <a:graphicData uri="http://schemas.openxmlformats.org/presentationml/2006/ole">
                  <mc:AlternateContent xmlns:mc="http://schemas.openxmlformats.org/markup-compatibility/2006">
                    <mc:Choice xmlns:v="urn:schemas-microsoft-com:vml" Requires="v">
                      <p:oleObj spid="_x0000_s1236" name="Prism 6" r:id="rId4" imgW="3338818" imgH="2476059" progId="Prism6.Document">
                        <p:embed/>
                      </p:oleObj>
                    </mc:Choice>
                    <mc:Fallback>
                      <p:oleObj name="Prism 6" r:id="rId4" imgW="3338818" imgH="2476059" progId="Prism6.Document">
                        <p:embed/>
                        <p:pic>
                          <p:nvPicPr>
                            <p:cNvPr id="0" name=""/>
                            <p:cNvPicPr/>
                            <p:nvPr/>
                          </p:nvPicPr>
                          <p:blipFill>
                            <a:blip r:embed="rId5"/>
                            <a:stretch>
                              <a:fillRect/>
                            </a:stretch>
                          </p:blipFill>
                          <p:spPr>
                            <a:xfrm>
                              <a:off x="6159996" y="4184383"/>
                              <a:ext cx="2487187" cy="1844993"/>
                            </a:xfrm>
                            <a:prstGeom prst="rect">
                              <a:avLst/>
                            </a:prstGeom>
                          </p:spPr>
                        </p:pic>
                      </p:oleObj>
                    </mc:Fallback>
                  </mc:AlternateContent>
                </a:graphicData>
              </a:graphic>
            </p:graphicFrame>
            <p:sp>
              <p:nvSpPr>
                <p:cNvPr id="14" name="TextBox 13"/>
                <p:cNvSpPr txBox="1"/>
                <p:nvPr/>
              </p:nvSpPr>
              <p:spPr>
                <a:xfrm>
                  <a:off x="8168348" y="4437491"/>
                  <a:ext cx="406400" cy="253877"/>
                </a:xfrm>
                <a:prstGeom prst="rect">
                  <a:avLst/>
                </a:prstGeom>
                <a:noFill/>
              </p:spPr>
              <p:txBody>
                <a:bodyPr wrap="square" rtlCol="0">
                  <a:spAutoFit/>
                </a:bodyPr>
                <a:lstStyle/>
                <a:p>
                  <a:pPr algn="ctr"/>
                  <a:r>
                    <a:rPr lang="en-US" b="1" dirty="0" smtClean="0"/>
                    <a:t>A</a:t>
                  </a:r>
                  <a:endParaRPr lang="en-US" b="1" dirty="0"/>
                </a:p>
              </p:txBody>
            </p:sp>
            <p:sp>
              <p:nvSpPr>
                <p:cNvPr id="15" name="TextBox 14"/>
                <p:cNvSpPr txBox="1"/>
                <p:nvPr/>
              </p:nvSpPr>
              <p:spPr>
                <a:xfrm>
                  <a:off x="7350030" y="4547745"/>
                  <a:ext cx="406400" cy="253877"/>
                </a:xfrm>
                <a:prstGeom prst="rect">
                  <a:avLst/>
                </a:prstGeom>
                <a:noFill/>
              </p:spPr>
              <p:txBody>
                <a:bodyPr wrap="square" rtlCol="0">
                  <a:spAutoFit/>
                </a:bodyPr>
                <a:lstStyle/>
                <a:p>
                  <a:pPr algn="ctr"/>
                  <a:r>
                    <a:rPr lang="en-US" b="1" dirty="0" smtClean="0"/>
                    <a:t>B</a:t>
                  </a:r>
                  <a:endParaRPr lang="en-US" b="1" dirty="0"/>
                </a:p>
              </p:txBody>
            </p:sp>
            <p:sp>
              <p:nvSpPr>
                <p:cNvPr id="16" name="TextBox 15"/>
                <p:cNvSpPr txBox="1"/>
                <p:nvPr/>
              </p:nvSpPr>
              <p:spPr>
                <a:xfrm>
                  <a:off x="7754914" y="4756953"/>
                  <a:ext cx="406400" cy="253877"/>
                </a:xfrm>
                <a:prstGeom prst="rect">
                  <a:avLst/>
                </a:prstGeom>
                <a:noFill/>
              </p:spPr>
              <p:txBody>
                <a:bodyPr wrap="square" rtlCol="0">
                  <a:spAutoFit/>
                </a:bodyPr>
                <a:lstStyle/>
                <a:p>
                  <a:pPr algn="ctr"/>
                  <a:r>
                    <a:rPr lang="en-US" b="1" dirty="0" smtClean="0"/>
                    <a:t>C</a:t>
                  </a:r>
                  <a:endParaRPr lang="en-US" b="1" dirty="0"/>
                </a:p>
              </p:txBody>
            </p:sp>
            <p:sp>
              <p:nvSpPr>
                <p:cNvPr id="17" name="TextBox 16"/>
                <p:cNvSpPr txBox="1"/>
                <p:nvPr/>
              </p:nvSpPr>
              <p:spPr>
                <a:xfrm>
                  <a:off x="6946735" y="4459840"/>
                  <a:ext cx="406400" cy="253877"/>
                </a:xfrm>
                <a:prstGeom prst="rect">
                  <a:avLst/>
                </a:prstGeom>
                <a:noFill/>
              </p:spPr>
              <p:txBody>
                <a:bodyPr wrap="square" rtlCol="0">
                  <a:spAutoFit/>
                </a:bodyPr>
                <a:lstStyle/>
                <a:p>
                  <a:pPr algn="ctr"/>
                  <a:r>
                    <a:rPr lang="en-US" b="1" dirty="0" smtClean="0"/>
                    <a:t>A</a:t>
                  </a:r>
                  <a:endParaRPr lang="en-US" b="1" dirty="0"/>
                </a:p>
              </p:txBody>
            </p:sp>
            <p:sp>
              <p:nvSpPr>
                <p:cNvPr id="18" name="TextBox 17"/>
                <p:cNvSpPr txBox="1"/>
                <p:nvPr/>
              </p:nvSpPr>
              <p:spPr>
                <a:xfrm>
                  <a:off x="6537577" y="4439527"/>
                  <a:ext cx="406400" cy="253877"/>
                </a:xfrm>
                <a:prstGeom prst="rect">
                  <a:avLst/>
                </a:prstGeom>
                <a:noFill/>
              </p:spPr>
              <p:txBody>
                <a:bodyPr wrap="square" rtlCol="0">
                  <a:spAutoFit/>
                </a:bodyPr>
                <a:lstStyle/>
                <a:p>
                  <a:pPr algn="ctr"/>
                  <a:r>
                    <a:rPr lang="en-US" b="1" dirty="0" smtClean="0"/>
                    <a:t>A</a:t>
                  </a:r>
                  <a:endParaRPr lang="en-US" b="1" dirty="0"/>
                </a:p>
              </p:txBody>
            </p:sp>
          </p:grpSp>
          <p:sp>
            <p:nvSpPr>
              <p:cNvPr id="39" name="TextBox 38"/>
              <p:cNvSpPr txBox="1"/>
              <p:nvPr/>
            </p:nvSpPr>
            <p:spPr>
              <a:xfrm rot="17549980">
                <a:off x="3761549" y="4127383"/>
                <a:ext cx="1856656" cy="646331"/>
              </a:xfrm>
              <a:prstGeom prst="rect">
                <a:avLst/>
              </a:prstGeom>
              <a:noFill/>
            </p:spPr>
            <p:txBody>
              <a:bodyPr wrap="square" rtlCol="0">
                <a:spAutoFit/>
              </a:bodyPr>
              <a:lstStyle/>
              <a:p>
                <a:pPr algn="r"/>
                <a:r>
                  <a:rPr lang="en-US" b="1" dirty="0"/>
                  <a:t>Feed every day</a:t>
                </a:r>
              </a:p>
              <a:p>
                <a:pPr algn="r"/>
                <a:r>
                  <a:rPr lang="en-US" b="1" dirty="0"/>
                  <a:t>Fertilization</a:t>
                </a:r>
              </a:p>
            </p:txBody>
          </p:sp>
          <p:sp>
            <p:nvSpPr>
              <p:cNvPr id="40" name="TextBox 39"/>
              <p:cNvSpPr txBox="1"/>
              <p:nvPr/>
            </p:nvSpPr>
            <p:spPr>
              <a:xfrm rot="17549980">
                <a:off x="4245737" y="4284466"/>
                <a:ext cx="2199613" cy="646331"/>
              </a:xfrm>
              <a:prstGeom prst="rect">
                <a:avLst/>
              </a:prstGeom>
              <a:noFill/>
            </p:spPr>
            <p:txBody>
              <a:bodyPr wrap="square" rtlCol="0">
                <a:spAutoFit/>
              </a:bodyPr>
              <a:lstStyle/>
              <a:p>
                <a:pPr algn="r"/>
                <a:r>
                  <a:rPr lang="en-US" b="1" dirty="0"/>
                  <a:t>Feed every other day</a:t>
                </a:r>
              </a:p>
              <a:p>
                <a:pPr algn="r"/>
                <a:r>
                  <a:rPr lang="en-US" b="1" dirty="0"/>
                  <a:t>Fertilization</a:t>
                </a:r>
              </a:p>
            </p:txBody>
          </p:sp>
          <p:sp>
            <p:nvSpPr>
              <p:cNvPr id="41" name="TextBox 40"/>
              <p:cNvSpPr txBox="1"/>
              <p:nvPr/>
            </p:nvSpPr>
            <p:spPr>
              <a:xfrm rot="17549980">
                <a:off x="4973735" y="4279755"/>
                <a:ext cx="2190184" cy="646331"/>
              </a:xfrm>
              <a:prstGeom prst="rect">
                <a:avLst/>
              </a:prstGeom>
              <a:noFill/>
            </p:spPr>
            <p:txBody>
              <a:bodyPr wrap="square" rtlCol="0">
                <a:spAutoFit/>
              </a:bodyPr>
              <a:lstStyle/>
              <a:p>
                <a:pPr algn="r"/>
                <a:r>
                  <a:rPr lang="en-US" b="1" dirty="0"/>
                  <a:t>Feed every third day</a:t>
                </a:r>
              </a:p>
              <a:p>
                <a:pPr algn="r"/>
                <a:r>
                  <a:rPr lang="en-US" b="1" dirty="0"/>
                  <a:t>Fertilization</a:t>
                </a:r>
              </a:p>
            </p:txBody>
          </p:sp>
          <p:sp>
            <p:nvSpPr>
              <p:cNvPr id="42" name="TextBox 41"/>
              <p:cNvSpPr txBox="1"/>
              <p:nvPr/>
            </p:nvSpPr>
            <p:spPr>
              <a:xfrm rot="17549980">
                <a:off x="5920345" y="4122407"/>
                <a:ext cx="1856656" cy="646331"/>
              </a:xfrm>
              <a:prstGeom prst="rect">
                <a:avLst/>
              </a:prstGeom>
              <a:noFill/>
            </p:spPr>
            <p:txBody>
              <a:bodyPr wrap="square" rtlCol="0">
                <a:spAutoFit/>
              </a:bodyPr>
              <a:lstStyle/>
              <a:p>
                <a:pPr algn="r"/>
                <a:r>
                  <a:rPr lang="en-US" b="1" dirty="0"/>
                  <a:t>No feed</a:t>
                </a:r>
              </a:p>
              <a:p>
                <a:pPr algn="r"/>
                <a:r>
                  <a:rPr lang="en-US" b="1" dirty="0"/>
                  <a:t>Fertilization</a:t>
                </a:r>
              </a:p>
            </p:txBody>
          </p:sp>
          <p:sp>
            <p:nvSpPr>
              <p:cNvPr id="43" name="TextBox 42"/>
              <p:cNvSpPr txBox="1"/>
              <p:nvPr/>
            </p:nvSpPr>
            <p:spPr>
              <a:xfrm rot="17549980">
                <a:off x="6642904" y="4141262"/>
                <a:ext cx="1856656" cy="646331"/>
              </a:xfrm>
              <a:prstGeom prst="rect">
                <a:avLst/>
              </a:prstGeom>
              <a:noFill/>
            </p:spPr>
            <p:txBody>
              <a:bodyPr wrap="square" rtlCol="0">
                <a:spAutoFit/>
              </a:bodyPr>
              <a:lstStyle/>
              <a:p>
                <a:pPr algn="r"/>
                <a:r>
                  <a:rPr lang="en-US" b="1" dirty="0"/>
                  <a:t>Feed every day</a:t>
                </a:r>
              </a:p>
              <a:p>
                <a:pPr algn="r"/>
                <a:r>
                  <a:rPr lang="en-US" b="1" dirty="0"/>
                  <a:t>No fertilization</a:t>
                </a:r>
              </a:p>
            </p:txBody>
          </p:sp>
        </p:grpSp>
      </p:grpSp>
      <p:sp>
        <p:nvSpPr>
          <p:cNvPr id="5" name="Rectangle 4"/>
          <p:cNvSpPr/>
          <p:nvPr/>
        </p:nvSpPr>
        <p:spPr>
          <a:xfrm>
            <a:off x="511686" y="6520806"/>
            <a:ext cx="8158993" cy="276999"/>
          </a:xfrm>
          <a:prstGeom prst="rect">
            <a:avLst/>
          </a:prstGeom>
        </p:spPr>
        <p:txBody>
          <a:bodyPr wrap="square">
            <a:spAutoFit/>
          </a:bodyPr>
          <a:lstStyle/>
          <a:p>
            <a:pPr algn="ctr"/>
            <a:r>
              <a:rPr lang="en-US" sz="1200" dirty="0">
                <a:solidFill>
                  <a:srgbClr val="FFFF00"/>
                </a:solidFill>
              </a:rPr>
              <a:t>Letters designate statistical differences </a:t>
            </a:r>
            <a:r>
              <a:rPr lang="en-US" sz="1200" dirty="0" smtClean="0">
                <a:solidFill>
                  <a:srgbClr val="FFFF00"/>
                </a:solidFill>
              </a:rPr>
              <a:t>determined </a:t>
            </a:r>
            <a:r>
              <a:rPr lang="en-US" sz="1200" dirty="0">
                <a:solidFill>
                  <a:srgbClr val="FFFF00"/>
                </a:solidFill>
              </a:rPr>
              <a:t>by ANOVA followed by Tukey’s </a:t>
            </a:r>
            <a:r>
              <a:rPr lang="en-US" sz="1200" dirty="0" err="1">
                <a:solidFill>
                  <a:srgbClr val="FFFF00"/>
                </a:solidFill>
              </a:rPr>
              <a:t>posthoc</a:t>
            </a:r>
            <a:r>
              <a:rPr lang="en-US" sz="1200" dirty="0">
                <a:solidFill>
                  <a:srgbClr val="FFFF00"/>
                </a:solidFill>
              </a:rPr>
              <a:t> analysis. </a:t>
            </a:r>
            <a:r>
              <a:rPr lang="en-US" sz="1200" i="1" dirty="0" smtClean="0">
                <a:solidFill>
                  <a:srgbClr val="FFFF00"/>
                </a:solidFill>
                <a:latin typeface="Times New Roman"/>
                <a:cs typeface="Times New Roman"/>
              </a:rPr>
              <a:t>P</a:t>
            </a:r>
            <a:r>
              <a:rPr lang="en-US" sz="1200" dirty="0" smtClean="0">
                <a:solidFill>
                  <a:srgbClr val="FFFF00"/>
                </a:solidFill>
                <a:latin typeface="Times New Roman"/>
                <a:cs typeface="Times New Roman"/>
              </a:rPr>
              <a:t> </a:t>
            </a:r>
            <a:r>
              <a:rPr lang="en-US" sz="1200" dirty="0">
                <a:solidFill>
                  <a:srgbClr val="FFFF00"/>
                </a:solidFill>
                <a:latin typeface="Times New Roman"/>
                <a:cs typeface="Times New Roman"/>
              </a:rPr>
              <a:t>= 0.05</a:t>
            </a:r>
            <a:endParaRPr lang="en-US" sz="1200" dirty="0">
              <a:solidFill>
                <a:srgbClr val="FFFF00"/>
              </a:solidFill>
            </a:endParaRPr>
          </a:p>
        </p:txBody>
      </p:sp>
      <p:grpSp>
        <p:nvGrpSpPr>
          <p:cNvPr id="56" name="Group 55"/>
          <p:cNvGrpSpPr/>
          <p:nvPr/>
        </p:nvGrpSpPr>
        <p:grpSpPr>
          <a:xfrm>
            <a:off x="4605754" y="1305305"/>
            <a:ext cx="4379344" cy="4807622"/>
            <a:chOff x="4614304" y="1503518"/>
            <a:chExt cx="4379344" cy="4807622"/>
          </a:xfrm>
        </p:grpSpPr>
        <p:grpSp>
          <p:nvGrpSpPr>
            <p:cNvPr id="57" name="Group 56"/>
            <p:cNvGrpSpPr/>
            <p:nvPr/>
          </p:nvGrpSpPr>
          <p:grpSpPr>
            <a:xfrm>
              <a:off x="4614304" y="1503518"/>
              <a:ext cx="4379344" cy="4807622"/>
              <a:chOff x="4614304" y="1503518"/>
              <a:chExt cx="4379344" cy="4807622"/>
            </a:xfrm>
          </p:grpSpPr>
          <p:sp>
            <p:nvSpPr>
              <p:cNvPr id="63" name="Rectangle 62"/>
              <p:cNvSpPr/>
              <p:nvPr/>
            </p:nvSpPr>
            <p:spPr>
              <a:xfrm>
                <a:off x="4614304" y="1503518"/>
                <a:ext cx="4379344" cy="46352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p:cNvPicPr>
                <a:picLocks noChangeAspect="1"/>
              </p:cNvPicPr>
              <p:nvPr/>
            </p:nvPicPr>
            <p:blipFill rotWithShape="1">
              <a:blip r:embed="rId6">
                <a:extLst>
                  <a:ext uri="{28A0092B-C50C-407E-A947-70E740481C1C}">
                    <a14:useLocalDpi xmlns:a14="http://schemas.microsoft.com/office/drawing/2010/main" val="0"/>
                  </a:ext>
                </a:extLst>
              </a:blip>
              <a:srcRect l="2059" t="5737" r="2186" b="12456"/>
              <a:stretch/>
            </p:blipFill>
            <p:spPr>
              <a:xfrm>
                <a:off x="4614305" y="1601490"/>
                <a:ext cx="4344126" cy="2637626"/>
              </a:xfrm>
              <a:prstGeom prst="rect">
                <a:avLst/>
              </a:prstGeom>
            </p:spPr>
          </p:pic>
          <p:sp>
            <p:nvSpPr>
              <p:cNvPr id="65" name="TextBox 64"/>
              <p:cNvSpPr txBox="1"/>
              <p:nvPr/>
            </p:nvSpPr>
            <p:spPr>
              <a:xfrm rot="17549980">
                <a:off x="4454101" y="4731085"/>
                <a:ext cx="1856656" cy="646331"/>
              </a:xfrm>
              <a:prstGeom prst="rect">
                <a:avLst/>
              </a:prstGeom>
              <a:noFill/>
            </p:spPr>
            <p:txBody>
              <a:bodyPr wrap="square" rtlCol="0">
                <a:spAutoFit/>
              </a:bodyPr>
              <a:lstStyle/>
              <a:p>
                <a:pPr algn="r"/>
                <a:r>
                  <a:rPr lang="en-US" b="1" dirty="0"/>
                  <a:t>Feed every day</a:t>
                </a:r>
              </a:p>
              <a:p>
                <a:pPr algn="r"/>
                <a:r>
                  <a:rPr lang="en-US" b="1" dirty="0"/>
                  <a:t>Fertilization</a:t>
                </a:r>
              </a:p>
            </p:txBody>
          </p:sp>
          <p:sp>
            <p:nvSpPr>
              <p:cNvPr id="66" name="TextBox 65"/>
              <p:cNvSpPr txBox="1"/>
              <p:nvPr/>
            </p:nvSpPr>
            <p:spPr>
              <a:xfrm rot="17549980">
                <a:off x="4938289" y="4888168"/>
                <a:ext cx="2199613" cy="646331"/>
              </a:xfrm>
              <a:prstGeom prst="rect">
                <a:avLst/>
              </a:prstGeom>
              <a:noFill/>
            </p:spPr>
            <p:txBody>
              <a:bodyPr wrap="square" rtlCol="0">
                <a:spAutoFit/>
              </a:bodyPr>
              <a:lstStyle/>
              <a:p>
                <a:pPr algn="r"/>
                <a:r>
                  <a:rPr lang="en-US" b="1" dirty="0"/>
                  <a:t>Feed every other day</a:t>
                </a:r>
              </a:p>
              <a:p>
                <a:pPr algn="r"/>
                <a:r>
                  <a:rPr lang="en-US" b="1" dirty="0"/>
                  <a:t>Fertilization</a:t>
                </a:r>
              </a:p>
            </p:txBody>
          </p:sp>
          <p:sp>
            <p:nvSpPr>
              <p:cNvPr id="67" name="TextBox 66"/>
              <p:cNvSpPr txBox="1"/>
              <p:nvPr/>
            </p:nvSpPr>
            <p:spPr>
              <a:xfrm rot="17549980">
                <a:off x="5666287" y="4883457"/>
                <a:ext cx="2190184" cy="646331"/>
              </a:xfrm>
              <a:prstGeom prst="rect">
                <a:avLst/>
              </a:prstGeom>
              <a:noFill/>
            </p:spPr>
            <p:txBody>
              <a:bodyPr wrap="square" rtlCol="0">
                <a:spAutoFit/>
              </a:bodyPr>
              <a:lstStyle/>
              <a:p>
                <a:pPr algn="r"/>
                <a:r>
                  <a:rPr lang="en-US" b="1" dirty="0"/>
                  <a:t>Feed every third day</a:t>
                </a:r>
              </a:p>
              <a:p>
                <a:pPr algn="r"/>
                <a:r>
                  <a:rPr lang="en-US" b="1" dirty="0"/>
                  <a:t>Fertilization</a:t>
                </a:r>
              </a:p>
            </p:txBody>
          </p:sp>
          <p:sp>
            <p:nvSpPr>
              <p:cNvPr id="68" name="TextBox 67"/>
              <p:cNvSpPr txBox="1"/>
              <p:nvPr/>
            </p:nvSpPr>
            <p:spPr>
              <a:xfrm rot="17549980">
                <a:off x="6612897" y="4726109"/>
                <a:ext cx="1856656" cy="646331"/>
              </a:xfrm>
              <a:prstGeom prst="rect">
                <a:avLst/>
              </a:prstGeom>
              <a:noFill/>
            </p:spPr>
            <p:txBody>
              <a:bodyPr wrap="square" rtlCol="0">
                <a:spAutoFit/>
              </a:bodyPr>
              <a:lstStyle/>
              <a:p>
                <a:pPr algn="r"/>
                <a:r>
                  <a:rPr lang="en-US" b="1" dirty="0"/>
                  <a:t>No feed</a:t>
                </a:r>
              </a:p>
              <a:p>
                <a:pPr algn="r"/>
                <a:r>
                  <a:rPr lang="en-US" b="1" dirty="0"/>
                  <a:t>Fertilization</a:t>
                </a:r>
              </a:p>
            </p:txBody>
          </p:sp>
          <p:sp>
            <p:nvSpPr>
              <p:cNvPr id="69" name="TextBox 68"/>
              <p:cNvSpPr txBox="1"/>
              <p:nvPr/>
            </p:nvSpPr>
            <p:spPr>
              <a:xfrm rot="17549980">
                <a:off x="7335456" y="4744964"/>
                <a:ext cx="1856656" cy="646331"/>
              </a:xfrm>
              <a:prstGeom prst="rect">
                <a:avLst/>
              </a:prstGeom>
              <a:noFill/>
            </p:spPr>
            <p:txBody>
              <a:bodyPr wrap="square" rtlCol="0">
                <a:spAutoFit/>
              </a:bodyPr>
              <a:lstStyle/>
              <a:p>
                <a:pPr algn="r"/>
                <a:r>
                  <a:rPr lang="en-US" b="1" dirty="0"/>
                  <a:t>Feed every day</a:t>
                </a:r>
              </a:p>
              <a:p>
                <a:pPr algn="r"/>
                <a:r>
                  <a:rPr lang="en-US" b="1" dirty="0"/>
                  <a:t>No fertilization</a:t>
                </a:r>
              </a:p>
            </p:txBody>
          </p:sp>
        </p:grpSp>
        <p:sp>
          <p:nvSpPr>
            <p:cNvPr id="58" name="TextBox 57"/>
            <p:cNvSpPr txBox="1"/>
            <p:nvPr/>
          </p:nvSpPr>
          <p:spPr>
            <a:xfrm>
              <a:off x="8206048" y="2172004"/>
              <a:ext cx="717300" cy="446892"/>
            </a:xfrm>
            <a:prstGeom prst="rect">
              <a:avLst/>
            </a:prstGeom>
            <a:noFill/>
          </p:spPr>
          <p:txBody>
            <a:bodyPr wrap="square" rtlCol="0">
              <a:spAutoFit/>
            </a:bodyPr>
            <a:lstStyle/>
            <a:p>
              <a:pPr algn="ctr"/>
              <a:r>
                <a:rPr lang="en-US" b="1" dirty="0" smtClean="0"/>
                <a:t>A</a:t>
              </a:r>
              <a:endParaRPr lang="en-US" b="1" dirty="0"/>
            </a:p>
          </p:txBody>
        </p:sp>
        <p:sp>
          <p:nvSpPr>
            <p:cNvPr id="59" name="TextBox 58"/>
            <p:cNvSpPr txBox="1"/>
            <p:nvPr/>
          </p:nvSpPr>
          <p:spPr>
            <a:xfrm>
              <a:off x="6798692" y="2221006"/>
              <a:ext cx="717300" cy="369332"/>
            </a:xfrm>
            <a:prstGeom prst="rect">
              <a:avLst/>
            </a:prstGeom>
            <a:noFill/>
          </p:spPr>
          <p:txBody>
            <a:bodyPr wrap="square" rtlCol="0">
              <a:spAutoFit/>
            </a:bodyPr>
            <a:lstStyle/>
            <a:p>
              <a:pPr algn="ctr"/>
              <a:r>
                <a:rPr lang="en-US" b="1" dirty="0" smtClean="0"/>
                <a:t>AB</a:t>
              </a:r>
              <a:endParaRPr lang="en-US" b="1" dirty="0"/>
            </a:p>
          </p:txBody>
        </p:sp>
        <p:sp>
          <p:nvSpPr>
            <p:cNvPr id="60" name="TextBox 59"/>
            <p:cNvSpPr txBox="1"/>
            <p:nvPr/>
          </p:nvSpPr>
          <p:spPr>
            <a:xfrm>
              <a:off x="6073553" y="2226996"/>
              <a:ext cx="717300" cy="446892"/>
            </a:xfrm>
            <a:prstGeom prst="rect">
              <a:avLst/>
            </a:prstGeom>
            <a:noFill/>
          </p:spPr>
          <p:txBody>
            <a:bodyPr wrap="square" rtlCol="0">
              <a:spAutoFit/>
            </a:bodyPr>
            <a:lstStyle/>
            <a:p>
              <a:pPr algn="ctr"/>
              <a:r>
                <a:rPr lang="en-US" b="1" dirty="0" smtClean="0"/>
                <a:t>A</a:t>
              </a:r>
              <a:endParaRPr lang="en-US" b="1" dirty="0"/>
            </a:p>
          </p:txBody>
        </p:sp>
        <p:sp>
          <p:nvSpPr>
            <p:cNvPr id="61" name="TextBox 60"/>
            <p:cNvSpPr txBox="1"/>
            <p:nvPr/>
          </p:nvSpPr>
          <p:spPr>
            <a:xfrm>
              <a:off x="5364611" y="2191370"/>
              <a:ext cx="717300" cy="446892"/>
            </a:xfrm>
            <a:prstGeom prst="rect">
              <a:avLst/>
            </a:prstGeom>
            <a:noFill/>
          </p:spPr>
          <p:txBody>
            <a:bodyPr wrap="square" rtlCol="0">
              <a:spAutoFit/>
            </a:bodyPr>
            <a:lstStyle/>
            <a:p>
              <a:pPr algn="ctr"/>
              <a:r>
                <a:rPr lang="en-US" b="1" dirty="0" smtClean="0"/>
                <a:t>A</a:t>
              </a:r>
              <a:endParaRPr lang="en-US" b="1" dirty="0"/>
            </a:p>
          </p:txBody>
        </p:sp>
        <p:sp>
          <p:nvSpPr>
            <p:cNvPr id="62" name="TextBox 61"/>
            <p:cNvSpPr txBox="1"/>
            <p:nvPr/>
          </p:nvSpPr>
          <p:spPr>
            <a:xfrm>
              <a:off x="7504647" y="2499161"/>
              <a:ext cx="717300" cy="369332"/>
            </a:xfrm>
            <a:prstGeom prst="rect">
              <a:avLst/>
            </a:prstGeom>
            <a:noFill/>
          </p:spPr>
          <p:txBody>
            <a:bodyPr wrap="square" rtlCol="0">
              <a:spAutoFit/>
            </a:bodyPr>
            <a:lstStyle/>
            <a:p>
              <a:pPr algn="ctr"/>
              <a:r>
                <a:rPr lang="en-US" b="1" dirty="0"/>
                <a:t>B</a:t>
              </a:r>
            </a:p>
          </p:txBody>
        </p:sp>
      </p:grpSp>
    </p:spTree>
    <p:extLst>
      <p:ext uri="{BB962C8B-B14F-4D97-AF65-F5344CB8AC3E}">
        <p14:creationId xmlns:p14="http://schemas.microsoft.com/office/powerpoint/2010/main" val="25792170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9985" y="839154"/>
            <a:ext cx="3663360" cy="5764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887130" y="832775"/>
            <a:ext cx="3663360" cy="5770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rot="18223053">
            <a:off x="4657643" y="5641811"/>
            <a:ext cx="1665144" cy="523220"/>
          </a:xfrm>
          <a:prstGeom prst="rect">
            <a:avLst/>
          </a:prstGeom>
          <a:noFill/>
        </p:spPr>
        <p:txBody>
          <a:bodyPr wrap="square" rtlCol="0">
            <a:spAutoFit/>
          </a:bodyPr>
          <a:lstStyle/>
          <a:p>
            <a:pPr algn="r"/>
            <a:r>
              <a:rPr lang="en-US" sz="1400" b="1" dirty="0"/>
              <a:t>Feed every day</a:t>
            </a:r>
          </a:p>
          <a:p>
            <a:pPr algn="r"/>
            <a:r>
              <a:rPr lang="en-US" sz="1400" b="1" dirty="0"/>
              <a:t>Fertilization</a:t>
            </a:r>
          </a:p>
        </p:txBody>
      </p:sp>
      <p:sp>
        <p:nvSpPr>
          <p:cNvPr id="33" name="TextBox 32"/>
          <p:cNvSpPr txBox="1"/>
          <p:nvPr/>
        </p:nvSpPr>
        <p:spPr>
          <a:xfrm rot="18223053">
            <a:off x="5071441" y="5719159"/>
            <a:ext cx="1864524" cy="523220"/>
          </a:xfrm>
          <a:prstGeom prst="rect">
            <a:avLst/>
          </a:prstGeom>
          <a:noFill/>
        </p:spPr>
        <p:txBody>
          <a:bodyPr wrap="square" rtlCol="0">
            <a:spAutoFit/>
          </a:bodyPr>
          <a:lstStyle/>
          <a:p>
            <a:pPr algn="r"/>
            <a:r>
              <a:rPr lang="en-US" sz="1400" b="1" dirty="0"/>
              <a:t>Feed every other day</a:t>
            </a:r>
          </a:p>
          <a:p>
            <a:pPr algn="r"/>
            <a:r>
              <a:rPr lang="en-US" sz="1400" b="1" dirty="0"/>
              <a:t>Fertilization</a:t>
            </a:r>
          </a:p>
        </p:txBody>
      </p:sp>
      <p:sp>
        <p:nvSpPr>
          <p:cNvPr id="34" name="TextBox 33"/>
          <p:cNvSpPr txBox="1"/>
          <p:nvPr/>
        </p:nvSpPr>
        <p:spPr>
          <a:xfrm rot="18223053">
            <a:off x="5611474" y="5719158"/>
            <a:ext cx="1864521" cy="523220"/>
          </a:xfrm>
          <a:prstGeom prst="rect">
            <a:avLst/>
          </a:prstGeom>
          <a:noFill/>
        </p:spPr>
        <p:txBody>
          <a:bodyPr wrap="square" rtlCol="0">
            <a:spAutoFit/>
          </a:bodyPr>
          <a:lstStyle/>
          <a:p>
            <a:pPr algn="r"/>
            <a:r>
              <a:rPr lang="en-US" sz="1400" b="1" dirty="0"/>
              <a:t>Feed every third day</a:t>
            </a:r>
          </a:p>
          <a:p>
            <a:pPr algn="r"/>
            <a:r>
              <a:rPr lang="en-US" sz="1400" b="1" dirty="0"/>
              <a:t>Fertilization</a:t>
            </a:r>
          </a:p>
        </p:txBody>
      </p:sp>
      <p:sp>
        <p:nvSpPr>
          <p:cNvPr id="35" name="TextBox 34"/>
          <p:cNvSpPr txBox="1"/>
          <p:nvPr/>
        </p:nvSpPr>
        <p:spPr>
          <a:xfrm rot="18223053">
            <a:off x="6315051" y="5651235"/>
            <a:ext cx="1665151" cy="523220"/>
          </a:xfrm>
          <a:prstGeom prst="rect">
            <a:avLst/>
          </a:prstGeom>
          <a:noFill/>
        </p:spPr>
        <p:txBody>
          <a:bodyPr wrap="square" rtlCol="0">
            <a:spAutoFit/>
          </a:bodyPr>
          <a:lstStyle/>
          <a:p>
            <a:pPr algn="r"/>
            <a:r>
              <a:rPr lang="en-US" sz="1400" b="1" dirty="0"/>
              <a:t>No feed</a:t>
            </a:r>
          </a:p>
          <a:p>
            <a:pPr algn="r"/>
            <a:r>
              <a:rPr lang="en-US" sz="1400" b="1" dirty="0"/>
              <a:t>Fertilization</a:t>
            </a:r>
          </a:p>
        </p:txBody>
      </p:sp>
      <p:sp>
        <p:nvSpPr>
          <p:cNvPr id="36" name="TextBox 35"/>
          <p:cNvSpPr txBox="1"/>
          <p:nvPr/>
        </p:nvSpPr>
        <p:spPr>
          <a:xfrm rot="18223053">
            <a:off x="6865463" y="5651236"/>
            <a:ext cx="1665151" cy="523220"/>
          </a:xfrm>
          <a:prstGeom prst="rect">
            <a:avLst/>
          </a:prstGeom>
          <a:noFill/>
        </p:spPr>
        <p:txBody>
          <a:bodyPr wrap="square" rtlCol="0">
            <a:spAutoFit/>
          </a:bodyPr>
          <a:lstStyle/>
          <a:p>
            <a:pPr algn="r"/>
            <a:r>
              <a:rPr lang="en-US" sz="1400" b="1" dirty="0"/>
              <a:t>Feed every day</a:t>
            </a:r>
          </a:p>
          <a:p>
            <a:pPr algn="r"/>
            <a:r>
              <a:rPr lang="en-US" sz="1400" b="1" dirty="0"/>
              <a:t>No fertilization</a:t>
            </a:r>
          </a:p>
        </p:txBody>
      </p:sp>
      <p:grpSp>
        <p:nvGrpSpPr>
          <p:cNvPr id="46" name="Group 45"/>
          <p:cNvGrpSpPr>
            <a:grpSpLocks noChangeAspect="1"/>
          </p:cNvGrpSpPr>
          <p:nvPr/>
        </p:nvGrpSpPr>
        <p:grpSpPr>
          <a:xfrm>
            <a:off x="589985" y="3061601"/>
            <a:ext cx="3575727" cy="2468880"/>
            <a:chOff x="6274588" y="2433392"/>
            <a:chExt cx="2529669" cy="1746622"/>
          </a:xfrm>
        </p:grpSpPr>
        <p:graphicFrame>
          <p:nvGraphicFramePr>
            <p:cNvPr id="37" name="Object 36"/>
            <p:cNvGraphicFramePr>
              <a:graphicFrameLocks noChangeAspect="1"/>
            </p:cNvGraphicFramePr>
            <p:nvPr>
              <p:extLst>
                <p:ext uri="{D42A27DB-BD31-4B8C-83A1-F6EECF244321}">
                  <p14:modId xmlns:p14="http://schemas.microsoft.com/office/powerpoint/2010/main" val="3108491182"/>
                </p:ext>
              </p:extLst>
            </p:nvPr>
          </p:nvGraphicFramePr>
          <p:xfrm>
            <a:off x="6274588" y="2433392"/>
            <a:ext cx="2529669" cy="1746622"/>
          </p:xfrm>
          <a:graphic>
            <a:graphicData uri="http://schemas.openxmlformats.org/presentationml/2006/ole">
              <mc:AlternateContent xmlns:mc="http://schemas.openxmlformats.org/markup-compatibility/2006">
                <mc:Choice xmlns:v="urn:schemas-microsoft-com:vml" Requires="v">
                  <p:oleObj spid="_x0000_s2548" name="Prism 6" r:id="rId4" imgW="3558501" imgH="2457691" progId="Prism6.Document">
                    <p:embed/>
                  </p:oleObj>
                </mc:Choice>
                <mc:Fallback>
                  <p:oleObj name="Prism 6" r:id="rId4" imgW="3558501" imgH="2457691" progId="Prism6.Document">
                    <p:embed/>
                    <p:pic>
                      <p:nvPicPr>
                        <p:cNvPr id="0" name=""/>
                        <p:cNvPicPr/>
                        <p:nvPr/>
                      </p:nvPicPr>
                      <p:blipFill>
                        <a:blip r:embed="rId5"/>
                        <a:stretch>
                          <a:fillRect/>
                        </a:stretch>
                      </p:blipFill>
                      <p:spPr>
                        <a:xfrm>
                          <a:off x="6274588" y="2433392"/>
                          <a:ext cx="2529669" cy="1746622"/>
                        </a:xfrm>
                        <a:prstGeom prst="rect">
                          <a:avLst/>
                        </a:prstGeom>
                      </p:spPr>
                    </p:pic>
                  </p:oleObj>
                </mc:Fallback>
              </mc:AlternateContent>
            </a:graphicData>
          </a:graphic>
        </p:graphicFrame>
        <p:sp>
          <p:nvSpPr>
            <p:cNvPr id="10" name="TextBox 9"/>
            <p:cNvSpPr txBox="1"/>
            <p:nvPr/>
          </p:nvSpPr>
          <p:spPr>
            <a:xfrm>
              <a:off x="8338286" y="2605236"/>
              <a:ext cx="406400" cy="239512"/>
            </a:xfrm>
            <a:prstGeom prst="rect">
              <a:avLst/>
            </a:prstGeom>
            <a:noFill/>
          </p:spPr>
          <p:txBody>
            <a:bodyPr wrap="square" rtlCol="0">
              <a:spAutoFit/>
            </a:bodyPr>
            <a:lstStyle/>
            <a:p>
              <a:pPr algn="ctr"/>
              <a:r>
                <a:rPr lang="en-US" sz="1600" b="1" dirty="0" smtClean="0"/>
                <a:t>A</a:t>
              </a:r>
              <a:endParaRPr lang="en-US" sz="1600" b="1" dirty="0"/>
            </a:p>
          </p:txBody>
        </p:sp>
        <p:sp>
          <p:nvSpPr>
            <p:cNvPr id="11" name="TextBox 10"/>
            <p:cNvSpPr txBox="1"/>
            <p:nvPr/>
          </p:nvSpPr>
          <p:spPr>
            <a:xfrm>
              <a:off x="7555620" y="2964623"/>
              <a:ext cx="406400" cy="239512"/>
            </a:xfrm>
            <a:prstGeom prst="rect">
              <a:avLst/>
            </a:prstGeom>
            <a:noFill/>
          </p:spPr>
          <p:txBody>
            <a:bodyPr wrap="square" rtlCol="0">
              <a:spAutoFit/>
            </a:bodyPr>
            <a:lstStyle/>
            <a:p>
              <a:pPr algn="ctr"/>
              <a:r>
                <a:rPr lang="en-US" sz="1600" b="1" dirty="0" smtClean="0"/>
                <a:t>B</a:t>
              </a:r>
              <a:endParaRPr lang="en-US" sz="1600" b="1" dirty="0"/>
            </a:p>
          </p:txBody>
        </p:sp>
        <p:sp>
          <p:nvSpPr>
            <p:cNvPr id="12" name="TextBox 11"/>
            <p:cNvSpPr txBox="1"/>
            <p:nvPr/>
          </p:nvSpPr>
          <p:spPr>
            <a:xfrm>
              <a:off x="7944622" y="3376348"/>
              <a:ext cx="406400" cy="239512"/>
            </a:xfrm>
            <a:prstGeom prst="rect">
              <a:avLst/>
            </a:prstGeom>
            <a:noFill/>
          </p:spPr>
          <p:txBody>
            <a:bodyPr wrap="square" rtlCol="0">
              <a:spAutoFit/>
            </a:bodyPr>
            <a:lstStyle/>
            <a:p>
              <a:pPr algn="ctr"/>
              <a:r>
                <a:rPr lang="en-US" sz="1600" b="1" dirty="0" smtClean="0"/>
                <a:t>C</a:t>
              </a:r>
              <a:endParaRPr lang="en-US" sz="1600" b="1" dirty="0"/>
            </a:p>
          </p:txBody>
        </p:sp>
        <p:sp>
          <p:nvSpPr>
            <p:cNvPr id="13" name="TextBox 12"/>
            <p:cNvSpPr txBox="1"/>
            <p:nvPr/>
          </p:nvSpPr>
          <p:spPr>
            <a:xfrm>
              <a:off x="7169056" y="2725543"/>
              <a:ext cx="406400" cy="239512"/>
            </a:xfrm>
            <a:prstGeom prst="rect">
              <a:avLst/>
            </a:prstGeom>
            <a:noFill/>
          </p:spPr>
          <p:txBody>
            <a:bodyPr wrap="square" rtlCol="0">
              <a:spAutoFit/>
            </a:bodyPr>
            <a:lstStyle/>
            <a:p>
              <a:pPr algn="ctr"/>
              <a:r>
                <a:rPr lang="en-US" sz="1600" b="1" dirty="0" smtClean="0"/>
                <a:t>A</a:t>
              </a:r>
              <a:endParaRPr lang="en-US" sz="1600" b="1" dirty="0"/>
            </a:p>
          </p:txBody>
        </p:sp>
        <p:sp>
          <p:nvSpPr>
            <p:cNvPr id="14" name="TextBox 13"/>
            <p:cNvSpPr txBox="1"/>
            <p:nvPr/>
          </p:nvSpPr>
          <p:spPr>
            <a:xfrm>
              <a:off x="6779004" y="2664664"/>
              <a:ext cx="406400" cy="239512"/>
            </a:xfrm>
            <a:prstGeom prst="rect">
              <a:avLst/>
            </a:prstGeom>
            <a:noFill/>
          </p:spPr>
          <p:txBody>
            <a:bodyPr wrap="square" rtlCol="0">
              <a:spAutoFit/>
            </a:bodyPr>
            <a:lstStyle/>
            <a:p>
              <a:pPr algn="ctr"/>
              <a:r>
                <a:rPr lang="en-US" sz="1600" b="1" dirty="0" smtClean="0"/>
                <a:t>A</a:t>
              </a:r>
              <a:endParaRPr lang="en-US" sz="1600" b="1" dirty="0"/>
            </a:p>
          </p:txBody>
        </p:sp>
      </p:grpSp>
      <p:grpSp>
        <p:nvGrpSpPr>
          <p:cNvPr id="40" name="Group 39"/>
          <p:cNvGrpSpPr/>
          <p:nvPr/>
        </p:nvGrpSpPr>
        <p:grpSpPr>
          <a:xfrm>
            <a:off x="703131" y="832775"/>
            <a:ext cx="3464097" cy="2468880"/>
            <a:chOff x="4515394" y="444817"/>
            <a:chExt cx="3448050" cy="2457444"/>
          </a:xfrm>
        </p:grpSpPr>
        <p:graphicFrame>
          <p:nvGraphicFramePr>
            <p:cNvPr id="41" name="Object 40"/>
            <p:cNvGraphicFramePr>
              <a:graphicFrameLocks noChangeAspect="1"/>
            </p:cNvGraphicFramePr>
            <p:nvPr>
              <p:extLst>
                <p:ext uri="{D42A27DB-BD31-4B8C-83A1-F6EECF244321}">
                  <p14:modId xmlns:p14="http://schemas.microsoft.com/office/powerpoint/2010/main" val="611902266"/>
                </p:ext>
              </p:extLst>
            </p:nvPr>
          </p:nvGraphicFramePr>
          <p:xfrm>
            <a:off x="4515394" y="444817"/>
            <a:ext cx="3448050" cy="2457444"/>
          </p:xfrm>
          <a:graphic>
            <a:graphicData uri="http://schemas.openxmlformats.org/presentationml/2006/ole">
              <mc:AlternateContent xmlns:mc="http://schemas.openxmlformats.org/markup-compatibility/2006">
                <mc:Choice xmlns:v="urn:schemas-microsoft-com:vml" Requires="v">
                  <p:oleObj spid="_x0000_s2549" name="Prism 6" r:id="rId6" imgW="3448660" imgH="2457691" progId="Prism6.Document">
                    <p:embed/>
                  </p:oleObj>
                </mc:Choice>
                <mc:Fallback>
                  <p:oleObj name="Prism 6" r:id="rId6" imgW="3448660" imgH="2457691" progId="Prism6.Document">
                    <p:embed/>
                    <p:pic>
                      <p:nvPicPr>
                        <p:cNvPr id="0" name=""/>
                        <p:cNvPicPr/>
                        <p:nvPr/>
                      </p:nvPicPr>
                      <p:blipFill>
                        <a:blip r:embed="rId7"/>
                        <a:stretch>
                          <a:fillRect/>
                        </a:stretch>
                      </p:blipFill>
                      <p:spPr>
                        <a:xfrm>
                          <a:off x="4515394" y="444817"/>
                          <a:ext cx="3448050" cy="2457444"/>
                        </a:xfrm>
                        <a:prstGeom prst="rect">
                          <a:avLst/>
                        </a:prstGeom>
                      </p:spPr>
                    </p:pic>
                  </p:oleObj>
                </mc:Fallback>
              </mc:AlternateContent>
            </a:graphicData>
          </a:graphic>
        </p:graphicFrame>
        <p:sp>
          <p:nvSpPr>
            <p:cNvPr id="42" name="Rectangle 41"/>
            <p:cNvSpPr/>
            <p:nvPr/>
          </p:nvSpPr>
          <p:spPr>
            <a:xfrm>
              <a:off x="6844599" y="2127328"/>
              <a:ext cx="355600" cy="33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44"/>
            </a:p>
          </p:txBody>
        </p:sp>
      </p:grpSp>
      <p:sp>
        <p:nvSpPr>
          <p:cNvPr id="15" name="TextBox 14"/>
          <p:cNvSpPr txBox="1"/>
          <p:nvPr/>
        </p:nvSpPr>
        <p:spPr>
          <a:xfrm>
            <a:off x="1859160" y="1708757"/>
            <a:ext cx="574455" cy="338554"/>
          </a:xfrm>
          <a:prstGeom prst="rect">
            <a:avLst/>
          </a:prstGeom>
          <a:noFill/>
        </p:spPr>
        <p:txBody>
          <a:bodyPr wrap="square" rtlCol="0">
            <a:spAutoFit/>
          </a:bodyPr>
          <a:lstStyle/>
          <a:p>
            <a:pPr algn="ctr"/>
            <a:r>
              <a:rPr lang="en-US" sz="1600" b="1" dirty="0" smtClean="0"/>
              <a:t>B</a:t>
            </a:r>
            <a:endParaRPr lang="en-US" sz="1600" b="1" dirty="0"/>
          </a:p>
        </p:txBody>
      </p:sp>
      <p:sp>
        <p:nvSpPr>
          <p:cNvPr id="16" name="TextBox 15"/>
          <p:cNvSpPr txBox="1"/>
          <p:nvPr/>
        </p:nvSpPr>
        <p:spPr>
          <a:xfrm>
            <a:off x="2406167" y="1916085"/>
            <a:ext cx="574455" cy="338554"/>
          </a:xfrm>
          <a:prstGeom prst="rect">
            <a:avLst/>
          </a:prstGeom>
          <a:noFill/>
        </p:spPr>
        <p:txBody>
          <a:bodyPr wrap="square" rtlCol="0">
            <a:spAutoFit/>
          </a:bodyPr>
          <a:lstStyle/>
          <a:p>
            <a:pPr algn="ctr"/>
            <a:r>
              <a:rPr lang="en-US" sz="1600" b="1" dirty="0"/>
              <a:t>A</a:t>
            </a:r>
          </a:p>
        </p:txBody>
      </p:sp>
      <p:sp>
        <p:nvSpPr>
          <p:cNvPr id="17" name="TextBox 16"/>
          <p:cNvSpPr txBox="1"/>
          <p:nvPr/>
        </p:nvSpPr>
        <p:spPr>
          <a:xfrm>
            <a:off x="3503130" y="1084609"/>
            <a:ext cx="574455" cy="338554"/>
          </a:xfrm>
          <a:prstGeom prst="rect">
            <a:avLst/>
          </a:prstGeom>
          <a:noFill/>
        </p:spPr>
        <p:txBody>
          <a:bodyPr wrap="square" rtlCol="0">
            <a:spAutoFit/>
          </a:bodyPr>
          <a:lstStyle/>
          <a:p>
            <a:pPr algn="ctr"/>
            <a:r>
              <a:rPr lang="en-US" sz="1600" b="1" dirty="0"/>
              <a:t>C</a:t>
            </a:r>
          </a:p>
        </p:txBody>
      </p:sp>
      <p:sp>
        <p:nvSpPr>
          <p:cNvPr id="18" name="TextBox 17"/>
          <p:cNvSpPr txBox="1"/>
          <p:nvPr/>
        </p:nvSpPr>
        <p:spPr>
          <a:xfrm>
            <a:off x="1308308" y="1060076"/>
            <a:ext cx="574455" cy="338554"/>
          </a:xfrm>
          <a:prstGeom prst="rect">
            <a:avLst/>
          </a:prstGeom>
          <a:noFill/>
        </p:spPr>
        <p:txBody>
          <a:bodyPr wrap="square" rtlCol="0">
            <a:spAutoFit/>
          </a:bodyPr>
          <a:lstStyle/>
          <a:p>
            <a:pPr algn="ctr"/>
            <a:r>
              <a:rPr lang="en-US" sz="1600" b="1" dirty="0" smtClean="0"/>
              <a:t>C</a:t>
            </a:r>
            <a:endParaRPr lang="en-US" sz="1600" b="1" dirty="0"/>
          </a:p>
        </p:txBody>
      </p:sp>
      <p:grpSp>
        <p:nvGrpSpPr>
          <p:cNvPr id="43" name="Group 42"/>
          <p:cNvGrpSpPr>
            <a:grpSpLocks noChangeAspect="1"/>
          </p:cNvGrpSpPr>
          <p:nvPr/>
        </p:nvGrpSpPr>
        <p:grpSpPr>
          <a:xfrm>
            <a:off x="4808833" y="839154"/>
            <a:ext cx="3722459" cy="2468880"/>
            <a:chOff x="374759" y="364611"/>
            <a:chExt cx="2633472" cy="1746622"/>
          </a:xfrm>
        </p:grpSpPr>
        <p:graphicFrame>
          <p:nvGraphicFramePr>
            <p:cNvPr id="38" name="Object 37"/>
            <p:cNvGraphicFramePr>
              <a:graphicFrameLocks noChangeAspect="1"/>
            </p:cNvGraphicFramePr>
            <p:nvPr>
              <p:extLst>
                <p:ext uri="{D42A27DB-BD31-4B8C-83A1-F6EECF244321}">
                  <p14:modId xmlns:p14="http://schemas.microsoft.com/office/powerpoint/2010/main" val="3680880282"/>
                </p:ext>
              </p:extLst>
            </p:nvPr>
          </p:nvGraphicFramePr>
          <p:xfrm>
            <a:off x="374759" y="364611"/>
            <a:ext cx="2633472" cy="1746622"/>
          </p:xfrm>
          <a:graphic>
            <a:graphicData uri="http://schemas.openxmlformats.org/presentationml/2006/ole">
              <mc:AlternateContent xmlns:mc="http://schemas.openxmlformats.org/markup-compatibility/2006">
                <mc:Choice xmlns:v="urn:schemas-microsoft-com:vml" Requires="v">
                  <p:oleObj spid="_x0000_s2550" name="Prism 6" r:id="rId8" imgW="3704716" imgH="2457691" progId="Prism6.Document">
                    <p:embed/>
                  </p:oleObj>
                </mc:Choice>
                <mc:Fallback>
                  <p:oleObj name="Prism 6" r:id="rId8" imgW="3704716" imgH="2457691" progId="Prism6.Document">
                    <p:embed/>
                    <p:pic>
                      <p:nvPicPr>
                        <p:cNvPr id="0" name=""/>
                        <p:cNvPicPr/>
                        <p:nvPr/>
                      </p:nvPicPr>
                      <p:blipFill>
                        <a:blip r:embed="rId9"/>
                        <a:stretch>
                          <a:fillRect/>
                        </a:stretch>
                      </p:blipFill>
                      <p:spPr>
                        <a:xfrm>
                          <a:off x="374759" y="364611"/>
                          <a:ext cx="2633472" cy="1746622"/>
                        </a:xfrm>
                        <a:prstGeom prst="rect">
                          <a:avLst/>
                        </a:prstGeom>
                      </p:spPr>
                    </p:pic>
                  </p:oleObj>
                </mc:Fallback>
              </mc:AlternateContent>
            </a:graphicData>
          </a:graphic>
        </p:graphicFrame>
        <p:sp>
          <p:nvSpPr>
            <p:cNvPr id="19" name="TextBox 18"/>
            <p:cNvSpPr txBox="1"/>
            <p:nvPr/>
          </p:nvSpPr>
          <p:spPr>
            <a:xfrm>
              <a:off x="985473" y="1482891"/>
              <a:ext cx="406400" cy="239512"/>
            </a:xfrm>
            <a:prstGeom prst="rect">
              <a:avLst/>
            </a:prstGeom>
            <a:noFill/>
          </p:spPr>
          <p:txBody>
            <a:bodyPr wrap="square" rtlCol="0">
              <a:spAutoFit/>
            </a:bodyPr>
            <a:lstStyle/>
            <a:p>
              <a:pPr algn="ctr"/>
              <a:r>
                <a:rPr lang="en-US" sz="1600" b="1" dirty="0" smtClean="0"/>
                <a:t>C</a:t>
              </a:r>
              <a:endParaRPr lang="en-US" sz="1600" b="1" dirty="0"/>
            </a:p>
          </p:txBody>
        </p:sp>
        <p:sp>
          <p:nvSpPr>
            <p:cNvPr id="20" name="TextBox 19"/>
            <p:cNvSpPr txBox="1"/>
            <p:nvPr/>
          </p:nvSpPr>
          <p:spPr>
            <a:xfrm>
              <a:off x="1368983" y="645804"/>
              <a:ext cx="406400" cy="239512"/>
            </a:xfrm>
            <a:prstGeom prst="rect">
              <a:avLst/>
            </a:prstGeom>
            <a:noFill/>
          </p:spPr>
          <p:txBody>
            <a:bodyPr wrap="square" rtlCol="0">
              <a:spAutoFit/>
            </a:bodyPr>
            <a:lstStyle/>
            <a:p>
              <a:pPr algn="ctr"/>
              <a:r>
                <a:rPr lang="en-US" sz="1600" b="1" dirty="0" smtClean="0"/>
                <a:t>A</a:t>
              </a:r>
              <a:endParaRPr lang="en-US" sz="1600" b="1" dirty="0"/>
            </a:p>
          </p:txBody>
        </p:sp>
        <p:sp>
          <p:nvSpPr>
            <p:cNvPr id="21" name="TextBox 20"/>
            <p:cNvSpPr txBox="1"/>
            <p:nvPr/>
          </p:nvSpPr>
          <p:spPr>
            <a:xfrm>
              <a:off x="1733882" y="985720"/>
              <a:ext cx="448952" cy="239512"/>
            </a:xfrm>
            <a:prstGeom prst="rect">
              <a:avLst/>
            </a:prstGeom>
            <a:noFill/>
          </p:spPr>
          <p:txBody>
            <a:bodyPr wrap="square" rtlCol="0">
              <a:spAutoFit/>
            </a:bodyPr>
            <a:lstStyle/>
            <a:p>
              <a:pPr algn="ctr"/>
              <a:r>
                <a:rPr lang="en-US" sz="1600" b="1" dirty="0" smtClean="0"/>
                <a:t>AB</a:t>
              </a:r>
              <a:endParaRPr lang="en-US" sz="1600" b="1" dirty="0"/>
            </a:p>
          </p:txBody>
        </p:sp>
        <p:sp>
          <p:nvSpPr>
            <p:cNvPr id="22" name="TextBox 21"/>
            <p:cNvSpPr txBox="1"/>
            <p:nvPr/>
          </p:nvSpPr>
          <p:spPr>
            <a:xfrm>
              <a:off x="2523270" y="1353146"/>
              <a:ext cx="448952" cy="239512"/>
            </a:xfrm>
            <a:prstGeom prst="rect">
              <a:avLst/>
            </a:prstGeom>
            <a:noFill/>
          </p:spPr>
          <p:txBody>
            <a:bodyPr wrap="square" rtlCol="0">
              <a:spAutoFit/>
            </a:bodyPr>
            <a:lstStyle/>
            <a:p>
              <a:pPr algn="ctr"/>
              <a:r>
                <a:rPr lang="en-US" sz="1600" b="1" dirty="0" smtClean="0"/>
                <a:t>BC</a:t>
              </a:r>
              <a:endParaRPr lang="en-US" sz="1600" b="1" dirty="0"/>
            </a:p>
          </p:txBody>
        </p:sp>
        <p:sp>
          <p:nvSpPr>
            <p:cNvPr id="23" name="TextBox 22"/>
            <p:cNvSpPr txBox="1"/>
            <p:nvPr/>
          </p:nvSpPr>
          <p:spPr>
            <a:xfrm>
              <a:off x="2129134" y="1456788"/>
              <a:ext cx="448952" cy="239512"/>
            </a:xfrm>
            <a:prstGeom prst="rect">
              <a:avLst/>
            </a:prstGeom>
            <a:noFill/>
          </p:spPr>
          <p:txBody>
            <a:bodyPr wrap="square" rtlCol="0">
              <a:spAutoFit/>
            </a:bodyPr>
            <a:lstStyle/>
            <a:p>
              <a:pPr algn="ctr"/>
              <a:r>
                <a:rPr lang="en-US" sz="1600" b="1" dirty="0" smtClean="0"/>
                <a:t>BC</a:t>
              </a:r>
              <a:endParaRPr lang="en-US" sz="1600" b="1" dirty="0"/>
            </a:p>
          </p:txBody>
        </p:sp>
      </p:grpSp>
      <p:grpSp>
        <p:nvGrpSpPr>
          <p:cNvPr id="44" name="Group 43"/>
          <p:cNvGrpSpPr>
            <a:grpSpLocks noChangeAspect="1"/>
          </p:cNvGrpSpPr>
          <p:nvPr/>
        </p:nvGrpSpPr>
        <p:grpSpPr>
          <a:xfrm>
            <a:off x="5067201" y="3070332"/>
            <a:ext cx="3464091" cy="2468880"/>
            <a:chOff x="389186" y="1917799"/>
            <a:chExt cx="2437691" cy="1737360"/>
          </a:xfrm>
        </p:grpSpPr>
        <p:graphicFrame>
          <p:nvGraphicFramePr>
            <p:cNvPr id="39" name="Object 38"/>
            <p:cNvGraphicFramePr>
              <a:graphicFrameLocks noChangeAspect="1"/>
            </p:cNvGraphicFramePr>
            <p:nvPr>
              <p:extLst>
                <p:ext uri="{D42A27DB-BD31-4B8C-83A1-F6EECF244321}">
                  <p14:modId xmlns:p14="http://schemas.microsoft.com/office/powerpoint/2010/main" val="3811410977"/>
                </p:ext>
              </p:extLst>
            </p:nvPr>
          </p:nvGraphicFramePr>
          <p:xfrm>
            <a:off x="389186" y="1917799"/>
            <a:ext cx="2437691" cy="1737360"/>
          </p:xfrm>
          <a:graphic>
            <a:graphicData uri="http://schemas.openxmlformats.org/presentationml/2006/ole">
              <mc:AlternateContent xmlns:mc="http://schemas.openxmlformats.org/markup-compatibility/2006">
                <mc:Choice xmlns:v="urn:schemas-microsoft-com:vml" Requires="v">
                  <p:oleObj spid="_x0000_s2551" name="Prism 6" r:id="rId10" imgW="3448660" imgH="2457691" progId="Prism6.Document">
                    <p:embed/>
                  </p:oleObj>
                </mc:Choice>
                <mc:Fallback>
                  <p:oleObj name="Prism 6" r:id="rId10" imgW="3448660" imgH="2457691" progId="Prism6.Document">
                    <p:embed/>
                    <p:pic>
                      <p:nvPicPr>
                        <p:cNvPr id="0" name=""/>
                        <p:cNvPicPr/>
                        <p:nvPr/>
                      </p:nvPicPr>
                      <p:blipFill>
                        <a:blip r:embed="rId11"/>
                        <a:stretch>
                          <a:fillRect/>
                        </a:stretch>
                      </p:blipFill>
                      <p:spPr>
                        <a:xfrm>
                          <a:off x="389186" y="1917799"/>
                          <a:ext cx="2437691" cy="1737360"/>
                        </a:xfrm>
                        <a:prstGeom prst="rect">
                          <a:avLst/>
                        </a:prstGeom>
                      </p:spPr>
                    </p:pic>
                  </p:oleObj>
                </mc:Fallback>
              </mc:AlternateContent>
            </a:graphicData>
          </a:graphic>
        </p:graphicFrame>
        <p:sp>
          <p:nvSpPr>
            <p:cNvPr id="24" name="TextBox 23"/>
            <p:cNvSpPr txBox="1"/>
            <p:nvPr/>
          </p:nvSpPr>
          <p:spPr>
            <a:xfrm>
              <a:off x="805636" y="2478314"/>
              <a:ext cx="406400" cy="238242"/>
            </a:xfrm>
            <a:prstGeom prst="rect">
              <a:avLst/>
            </a:prstGeom>
            <a:noFill/>
          </p:spPr>
          <p:txBody>
            <a:bodyPr wrap="square" rtlCol="0">
              <a:spAutoFit/>
            </a:bodyPr>
            <a:lstStyle/>
            <a:p>
              <a:pPr algn="ctr"/>
              <a:r>
                <a:rPr lang="en-US" sz="1600" b="1" dirty="0" smtClean="0"/>
                <a:t>B</a:t>
              </a:r>
              <a:endParaRPr lang="en-US" sz="1600" b="1" dirty="0"/>
            </a:p>
          </p:txBody>
        </p:sp>
        <p:sp>
          <p:nvSpPr>
            <p:cNvPr id="25" name="TextBox 24"/>
            <p:cNvSpPr txBox="1"/>
            <p:nvPr/>
          </p:nvSpPr>
          <p:spPr>
            <a:xfrm>
              <a:off x="1950566" y="2202849"/>
              <a:ext cx="448952" cy="238242"/>
            </a:xfrm>
            <a:prstGeom prst="rect">
              <a:avLst/>
            </a:prstGeom>
            <a:noFill/>
          </p:spPr>
          <p:txBody>
            <a:bodyPr wrap="square" rtlCol="0">
              <a:spAutoFit/>
            </a:bodyPr>
            <a:lstStyle/>
            <a:p>
              <a:pPr algn="ctr"/>
              <a:r>
                <a:rPr lang="en-US" sz="1600" b="1" dirty="0" smtClean="0"/>
                <a:t>AB</a:t>
              </a:r>
              <a:endParaRPr lang="en-US" sz="1600" b="1" dirty="0"/>
            </a:p>
          </p:txBody>
        </p:sp>
        <p:sp>
          <p:nvSpPr>
            <p:cNvPr id="26" name="TextBox 25"/>
            <p:cNvSpPr txBox="1"/>
            <p:nvPr/>
          </p:nvSpPr>
          <p:spPr>
            <a:xfrm>
              <a:off x="1198727" y="2074694"/>
              <a:ext cx="406400" cy="238242"/>
            </a:xfrm>
            <a:prstGeom prst="rect">
              <a:avLst/>
            </a:prstGeom>
            <a:noFill/>
          </p:spPr>
          <p:txBody>
            <a:bodyPr wrap="square" rtlCol="0">
              <a:spAutoFit/>
            </a:bodyPr>
            <a:lstStyle/>
            <a:p>
              <a:pPr algn="ctr"/>
              <a:r>
                <a:rPr lang="en-US" sz="1600" b="1" dirty="0" smtClean="0"/>
                <a:t>A</a:t>
              </a:r>
              <a:endParaRPr lang="en-US" sz="1600" b="1" dirty="0"/>
            </a:p>
          </p:txBody>
        </p:sp>
        <p:sp>
          <p:nvSpPr>
            <p:cNvPr id="27" name="TextBox 26"/>
            <p:cNvSpPr txBox="1"/>
            <p:nvPr/>
          </p:nvSpPr>
          <p:spPr>
            <a:xfrm>
              <a:off x="1585709" y="2044128"/>
              <a:ext cx="406400" cy="238242"/>
            </a:xfrm>
            <a:prstGeom prst="rect">
              <a:avLst/>
            </a:prstGeom>
            <a:noFill/>
          </p:spPr>
          <p:txBody>
            <a:bodyPr wrap="square" rtlCol="0">
              <a:spAutoFit/>
            </a:bodyPr>
            <a:lstStyle/>
            <a:p>
              <a:pPr algn="ctr"/>
              <a:r>
                <a:rPr lang="en-US" sz="1600" b="1" dirty="0" smtClean="0"/>
                <a:t>A</a:t>
              </a:r>
              <a:endParaRPr lang="en-US" sz="1600" b="1" dirty="0"/>
            </a:p>
          </p:txBody>
        </p:sp>
        <p:sp>
          <p:nvSpPr>
            <p:cNvPr id="28" name="TextBox 27"/>
            <p:cNvSpPr txBox="1"/>
            <p:nvPr/>
          </p:nvSpPr>
          <p:spPr>
            <a:xfrm>
              <a:off x="2364918" y="2450259"/>
              <a:ext cx="406400" cy="238242"/>
            </a:xfrm>
            <a:prstGeom prst="rect">
              <a:avLst/>
            </a:prstGeom>
            <a:noFill/>
          </p:spPr>
          <p:txBody>
            <a:bodyPr wrap="square" rtlCol="0">
              <a:spAutoFit/>
            </a:bodyPr>
            <a:lstStyle/>
            <a:p>
              <a:pPr algn="ctr"/>
              <a:r>
                <a:rPr lang="en-US" sz="1600" b="1" dirty="0" smtClean="0"/>
                <a:t>B</a:t>
              </a:r>
              <a:endParaRPr lang="en-US" sz="1600" b="1" dirty="0"/>
            </a:p>
          </p:txBody>
        </p:sp>
      </p:grpSp>
      <p:sp>
        <p:nvSpPr>
          <p:cNvPr id="47" name="TextBox 46"/>
          <p:cNvSpPr txBox="1"/>
          <p:nvPr/>
        </p:nvSpPr>
        <p:spPr>
          <a:xfrm>
            <a:off x="0" y="278936"/>
            <a:ext cx="5943600" cy="461665"/>
          </a:xfrm>
          <a:prstGeom prst="rect">
            <a:avLst/>
          </a:prstGeom>
          <a:solidFill>
            <a:srgbClr val="00B0F0"/>
          </a:solidFill>
        </p:spPr>
        <p:txBody>
          <a:bodyPr wrap="square" rtlCol="0">
            <a:spAutoFit/>
          </a:bodyPr>
          <a:lstStyle/>
          <a:p>
            <a:r>
              <a:rPr lang="en-US" sz="2400" b="1" dirty="0" smtClean="0">
                <a:solidFill>
                  <a:schemeClr val="bg1"/>
                </a:solidFill>
              </a:rPr>
              <a:t>Results – Economic Metrics</a:t>
            </a:r>
            <a:endParaRPr lang="en-US" sz="2400" b="1" dirty="0">
              <a:solidFill>
                <a:schemeClr val="bg1"/>
              </a:solidFill>
            </a:endParaRPr>
          </a:p>
        </p:txBody>
      </p:sp>
      <p:sp>
        <p:nvSpPr>
          <p:cNvPr id="48" name="TextBox 47"/>
          <p:cNvSpPr txBox="1"/>
          <p:nvPr/>
        </p:nvSpPr>
        <p:spPr>
          <a:xfrm rot="18223053">
            <a:off x="305050" y="5634522"/>
            <a:ext cx="1665144" cy="523220"/>
          </a:xfrm>
          <a:prstGeom prst="rect">
            <a:avLst/>
          </a:prstGeom>
          <a:noFill/>
        </p:spPr>
        <p:txBody>
          <a:bodyPr wrap="square" rtlCol="0">
            <a:spAutoFit/>
          </a:bodyPr>
          <a:lstStyle/>
          <a:p>
            <a:pPr algn="r"/>
            <a:r>
              <a:rPr lang="en-US" sz="1400" b="1" dirty="0"/>
              <a:t>Feed every day</a:t>
            </a:r>
          </a:p>
          <a:p>
            <a:pPr algn="r"/>
            <a:r>
              <a:rPr lang="en-US" sz="1400" b="1" dirty="0"/>
              <a:t>Fertilization</a:t>
            </a:r>
          </a:p>
        </p:txBody>
      </p:sp>
      <p:sp>
        <p:nvSpPr>
          <p:cNvPr id="49" name="TextBox 48"/>
          <p:cNvSpPr txBox="1"/>
          <p:nvPr/>
        </p:nvSpPr>
        <p:spPr>
          <a:xfrm rot="18223053">
            <a:off x="718848" y="5702726"/>
            <a:ext cx="1864524" cy="523220"/>
          </a:xfrm>
          <a:prstGeom prst="rect">
            <a:avLst/>
          </a:prstGeom>
          <a:noFill/>
        </p:spPr>
        <p:txBody>
          <a:bodyPr wrap="square" rtlCol="0">
            <a:spAutoFit/>
          </a:bodyPr>
          <a:lstStyle/>
          <a:p>
            <a:pPr algn="r"/>
            <a:r>
              <a:rPr lang="en-US" sz="1400" b="1" dirty="0"/>
              <a:t>Feed every other day</a:t>
            </a:r>
          </a:p>
          <a:p>
            <a:pPr algn="r"/>
            <a:r>
              <a:rPr lang="en-US" sz="1400" b="1" dirty="0"/>
              <a:t>Fertilization</a:t>
            </a:r>
          </a:p>
        </p:txBody>
      </p:sp>
      <p:sp>
        <p:nvSpPr>
          <p:cNvPr id="50" name="TextBox 49"/>
          <p:cNvSpPr txBox="1"/>
          <p:nvPr/>
        </p:nvSpPr>
        <p:spPr>
          <a:xfrm rot="18223053">
            <a:off x="1258881" y="5702725"/>
            <a:ext cx="1864521" cy="523220"/>
          </a:xfrm>
          <a:prstGeom prst="rect">
            <a:avLst/>
          </a:prstGeom>
          <a:noFill/>
        </p:spPr>
        <p:txBody>
          <a:bodyPr wrap="square" rtlCol="0">
            <a:spAutoFit/>
          </a:bodyPr>
          <a:lstStyle/>
          <a:p>
            <a:pPr algn="r"/>
            <a:r>
              <a:rPr lang="en-US" sz="1400" b="1" dirty="0"/>
              <a:t>Feed every third day</a:t>
            </a:r>
          </a:p>
          <a:p>
            <a:pPr algn="r"/>
            <a:r>
              <a:rPr lang="en-US" sz="1400" b="1" dirty="0"/>
              <a:t>Fertilization</a:t>
            </a:r>
          </a:p>
        </p:txBody>
      </p:sp>
      <p:sp>
        <p:nvSpPr>
          <p:cNvPr id="51" name="TextBox 50"/>
          <p:cNvSpPr txBox="1"/>
          <p:nvPr/>
        </p:nvSpPr>
        <p:spPr>
          <a:xfrm rot="18223053">
            <a:off x="1962458" y="5643946"/>
            <a:ext cx="1665151" cy="523220"/>
          </a:xfrm>
          <a:prstGeom prst="rect">
            <a:avLst/>
          </a:prstGeom>
          <a:noFill/>
        </p:spPr>
        <p:txBody>
          <a:bodyPr wrap="square" rtlCol="0">
            <a:spAutoFit/>
          </a:bodyPr>
          <a:lstStyle/>
          <a:p>
            <a:pPr algn="r"/>
            <a:r>
              <a:rPr lang="en-US" sz="1400" b="1" dirty="0"/>
              <a:t>No feed</a:t>
            </a:r>
          </a:p>
          <a:p>
            <a:pPr algn="r"/>
            <a:r>
              <a:rPr lang="en-US" sz="1400" b="1" dirty="0"/>
              <a:t>Fertilization</a:t>
            </a:r>
          </a:p>
        </p:txBody>
      </p:sp>
      <p:sp>
        <p:nvSpPr>
          <p:cNvPr id="52" name="TextBox 51"/>
          <p:cNvSpPr txBox="1"/>
          <p:nvPr/>
        </p:nvSpPr>
        <p:spPr>
          <a:xfrm rot="18223053">
            <a:off x="2512870" y="5643947"/>
            <a:ext cx="1665151" cy="523220"/>
          </a:xfrm>
          <a:prstGeom prst="rect">
            <a:avLst/>
          </a:prstGeom>
          <a:noFill/>
        </p:spPr>
        <p:txBody>
          <a:bodyPr wrap="square" rtlCol="0">
            <a:spAutoFit/>
          </a:bodyPr>
          <a:lstStyle/>
          <a:p>
            <a:pPr algn="r"/>
            <a:r>
              <a:rPr lang="en-US" sz="1400" b="1" dirty="0"/>
              <a:t>Feed every day</a:t>
            </a:r>
          </a:p>
          <a:p>
            <a:pPr algn="r"/>
            <a:r>
              <a:rPr lang="en-US" sz="1400" b="1" dirty="0"/>
              <a:t>No fertilization</a:t>
            </a:r>
          </a:p>
        </p:txBody>
      </p:sp>
      <p:sp>
        <p:nvSpPr>
          <p:cNvPr id="54" name="Rectangle 53"/>
          <p:cNvSpPr/>
          <p:nvPr/>
        </p:nvSpPr>
        <p:spPr>
          <a:xfrm>
            <a:off x="509165" y="6580652"/>
            <a:ext cx="8158993" cy="276999"/>
          </a:xfrm>
          <a:prstGeom prst="rect">
            <a:avLst/>
          </a:prstGeom>
        </p:spPr>
        <p:txBody>
          <a:bodyPr wrap="square">
            <a:spAutoFit/>
          </a:bodyPr>
          <a:lstStyle/>
          <a:p>
            <a:pPr algn="ctr"/>
            <a:r>
              <a:rPr lang="en-US" sz="1200" dirty="0">
                <a:solidFill>
                  <a:srgbClr val="FFFF00"/>
                </a:solidFill>
              </a:rPr>
              <a:t>Letters designate statistical differences </a:t>
            </a:r>
            <a:r>
              <a:rPr lang="en-US" sz="1200" dirty="0" smtClean="0">
                <a:solidFill>
                  <a:srgbClr val="FFFF00"/>
                </a:solidFill>
              </a:rPr>
              <a:t>determined </a:t>
            </a:r>
            <a:r>
              <a:rPr lang="en-US" sz="1200" dirty="0">
                <a:solidFill>
                  <a:srgbClr val="FFFF00"/>
                </a:solidFill>
              </a:rPr>
              <a:t>by ANOVA followed by Tukey’s </a:t>
            </a:r>
            <a:r>
              <a:rPr lang="en-US" sz="1200" dirty="0" err="1">
                <a:solidFill>
                  <a:srgbClr val="FFFF00"/>
                </a:solidFill>
              </a:rPr>
              <a:t>posthoc</a:t>
            </a:r>
            <a:r>
              <a:rPr lang="en-US" sz="1200" dirty="0">
                <a:solidFill>
                  <a:srgbClr val="FFFF00"/>
                </a:solidFill>
              </a:rPr>
              <a:t> analysis. </a:t>
            </a:r>
            <a:r>
              <a:rPr lang="en-US" sz="1200" i="1" dirty="0" smtClean="0">
                <a:solidFill>
                  <a:srgbClr val="FFFF00"/>
                </a:solidFill>
                <a:latin typeface="Times New Roman"/>
                <a:cs typeface="Times New Roman"/>
              </a:rPr>
              <a:t>P</a:t>
            </a:r>
            <a:r>
              <a:rPr lang="en-US" sz="1200" dirty="0" smtClean="0">
                <a:solidFill>
                  <a:srgbClr val="FFFF00"/>
                </a:solidFill>
                <a:latin typeface="Times New Roman"/>
                <a:cs typeface="Times New Roman"/>
              </a:rPr>
              <a:t> </a:t>
            </a:r>
            <a:r>
              <a:rPr lang="en-US" sz="1200" dirty="0">
                <a:solidFill>
                  <a:srgbClr val="FFFF00"/>
                </a:solidFill>
                <a:latin typeface="Times New Roman"/>
                <a:cs typeface="Times New Roman"/>
              </a:rPr>
              <a:t>= 0.05</a:t>
            </a:r>
            <a:endParaRPr lang="en-US" sz="1200" dirty="0">
              <a:solidFill>
                <a:srgbClr val="FFFF00"/>
              </a:solidFill>
            </a:endParaRPr>
          </a:p>
        </p:txBody>
      </p:sp>
    </p:spTree>
    <p:extLst>
      <p:ext uri="{BB962C8B-B14F-4D97-AF65-F5344CB8AC3E}">
        <p14:creationId xmlns:p14="http://schemas.microsoft.com/office/powerpoint/2010/main" val="345531714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6674" y="639614"/>
            <a:ext cx="7463729" cy="5980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rot="17921446">
            <a:off x="491493" y="5771003"/>
            <a:ext cx="1859220" cy="461665"/>
          </a:xfrm>
          <a:prstGeom prst="rect">
            <a:avLst/>
          </a:prstGeom>
          <a:noFill/>
        </p:spPr>
        <p:txBody>
          <a:bodyPr wrap="square" rtlCol="0">
            <a:spAutoFit/>
          </a:bodyPr>
          <a:lstStyle/>
          <a:p>
            <a:pPr algn="r"/>
            <a:r>
              <a:rPr lang="en-US" sz="1200" b="1" dirty="0" smtClean="0"/>
              <a:t>Feed every day</a:t>
            </a:r>
          </a:p>
          <a:p>
            <a:pPr algn="r"/>
            <a:r>
              <a:rPr lang="en-US" sz="1200" b="1" dirty="0" smtClean="0"/>
              <a:t>Fertilization</a:t>
            </a:r>
            <a:endParaRPr lang="en-US" sz="1200" b="1" dirty="0"/>
          </a:p>
        </p:txBody>
      </p:sp>
      <p:sp>
        <p:nvSpPr>
          <p:cNvPr id="44" name="TextBox 43"/>
          <p:cNvSpPr txBox="1"/>
          <p:nvPr/>
        </p:nvSpPr>
        <p:spPr>
          <a:xfrm rot="17921446">
            <a:off x="1097480" y="5771006"/>
            <a:ext cx="1859220" cy="461665"/>
          </a:xfrm>
          <a:prstGeom prst="rect">
            <a:avLst/>
          </a:prstGeom>
          <a:noFill/>
        </p:spPr>
        <p:txBody>
          <a:bodyPr wrap="square" rtlCol="0">
            <a:spAutoFit/>
          </a:bodyPr>
          <a:lstStyle/>
          <a:p>
            <a:pPr algn="r"/>
            <a:r>
              <a:rPr lang="en-US" sz="1200" b="1" dirty="0" smtClean="0"/>
              <a:t>Feed every other day</a:t>
            </a:r>
          </a:p>
          <a:p>
            <a:pPr algn="r"/>
            <a:r>
              <a:rPr lang="en-US" sz="1200" b="1" dirty="0" smtClean="0"/>
              <a:t>Fertilization</a:t>
            </a:r>
            <a:endParaRPr lang="en-US" sz="1200" b="1" dirty="0"/>
          </a:p>
        </p:txBody>
      </p:sp>
      <p:sp>
        <p:nvSpPr>
          <p:cNvPr id="45" name="TextBox 44"/>
          <p:cNvSpPr txBox="1"/>
          <p:nvPr/>
        </p:nvSpPr>
        <p:spPr>
          <a:xfrm rot="17921446">
            <a:off x="1710403" y="5771006"/>
            <a:ext cx="1859220" cy="461665"/>
          </a:xfrm>
          <a:prstGeom prst="rect">
            <a:avLst/>
          </a:prstGeom>
          <a:noFill/>
        </p:spPr>
        <p:txBody>
          <a:bodyPr wrap="square" rtlCol="0">
            <a:spAutoFit/>
          </a:bodyPr>
          <a:lstStyle/>
          <a:p>
            <a:pPr algn="r"/>
            <a:r>
              <a:rPr lang="en-US" sz="1200" b="1" dirty="0" smtClean="0"/>
              <a:t>Feed every third day</a:t>
            </a:r>
          </a:p>
          <a:p>
            <a:pPr algn="r"/>
            <a:r>
              <a:rPr lang="en-US" sz="1200" b="1" dirty="0" smtClean="0"/>
              <a:t>Fertilization</a:t>
            </a:r>
            <a:endParaRPr lang="en-US" sz="1200" b="1" dirty="0"/>
          </a:p>
        </p:txBody>
      </p:sp>
      <p:sp>
        <p:nvSpPr>
          <p:cNvPr id="46" name="TextBox 45"/>
          <p:cNvSpPr txBox="1"/>
          <p:nvPr/>
        </p:nvSpPr>
        <p:spPr>
          <a:xfrm rot="17921446">
            <a:off x="2305501" y="5780238"/>
            <a:ext cx="1859220" cy="461665"/>
          </a:xfrm>
          <a:prstGeom prst="rect">
            <a:avLst/>
          </a:prstGeom>
          <a:noFill/>
        </p:spPr>
        <p:txBody>
          <a:bodyPr wrap="square" rtlCol="0">
            <a:spAutoFit/>
          </a:bodyPr>
          <a:lstStyle/>
          <a:p>
            <a:pPr algn="r"/>
            <a:r>
              <a:rPr lang="en-US" sz="1200" b="1" dirty="0" smtClean="0"/>
              <a:t>No feed</a:t>
            </a:r>
          </a:p>
          <a:p>
            <a:pPr algn="r"/>
            <a:r>
              <a:rPr lang="en-US" sz="1200" b="1" dirty="0" smtClean="0"/>
              <a:t>Fertilization</a:t>
            </a:r>
            <a:endParaRPr lang="en-US" sz="1200" b="1" dirty="0"/>
          </a:p>
        </p:txBody>
      </p:sp>
      <p:sp>
        <p:nvSpPr>
          <p:cNvPr id="47" name="TextBox 46"/>
          <p:cNvSpPr txBox="1"/>
          <p:nvPr/>
        </p:nvSpPr>
        <p:spPr>
          <a:xfrm rot="17921446">
            <a:off x="2915604" y="5780239"/>
            <a:ext cx="1859220" cy="461665"/>
          </a:xfrm>
          <a:prstGeom prst="rect">
            <a:avLst/>
          </a:prstGeom>
          <a:noFill/>
        </p:spPr>
        <p:txBody>
          <a:bodyPr wrap="square" rtlCol="0">
            <a:spAutoFit/>
          </a:bodyPr>
          <a:lstStyle/>
          <a:p>
            <a:pPr algn="r"/>
            <a:r>
              <a:rPr lang="en-US" sz="1200" b="1" dirty="0" smtClean="0"/>
              <a:t>Feed every day</a:t>
            </a:r>
          </a:p>
          <a:p>
            <a:pPr algn="r"/>
            <a:r>
              <a:rPr lang="en-US" sz="1200" b="1" dirty="0" smtClean="0"/>
              <a:t>No fertilization</a:t>
            </a:r>
            <a:endParaRPr lang="en-US" sz="1200" b="1" dirty="0"/>
          </a:p>
        </p:txBody>
      </p:sp>
      <p:grpSp>
        <p:nvGrpSpPr>
          <p:cNvPr id="2" name="Group 1"/>
          <p:cNvGrpSpPr/>
          <p:nvPr/>
        </p:nvGrpSpPr>
        <p:grpSpPr>
          <a:xfrm>
            <a:off x="4665881" y="3120165"/>
            <a:ext cx="3537636" cy="2181465"/>
            <a:chOff x="4627735" y="263524"/>
            <a:chExt cx="2416252" cy="1983150"/>
          </a:xfrm>
        </p:grpSpPr>
        <p:pic>
          <p:nvPicPr>
            <p:cNvPr id="40" name="Picture 39"/>
            <p:cNvPicPr>
              <a:picLocks noChangeAspect="1"/>
            </p:cNvPicPr>
            <p:nvPr/>
          </p:nvPicPr>
          <p:blipFill rotWithShape="1">
            <a:blip r:embed="rId3">
              <a:grayscl/>
            </a:blip>
            <a:srcRect l="8769" t="4185" b="6913"/>
            <a:stretch/>
          </p:blipFill>
          <p:spPr>
            <a:xfrm>
              <a:off x="4886332" y="368301"/>
              <a:ext cx="2157655" cy="1752599"/>
            </a:xfrm>
            <a:prstGeom prst="rect">
              <a:avLst/>
            </a:prstGeom>
          </p:spPr>
        </p:pic>
        <p:sp>
          <p:nvSpPr>
            <p:cNvPr id="67" name="TextBox 66"/>
            <p:cNvSpPr txBox="1"/>
            <p:nvPr/>
          </p:nvSpPr>
          <p:spPr>
            <a:xfrm>
              <a:off x="4627735" y="1992313"/>
              <a:ext cx="381000" cy="254361"/>
            </a:xfrm>
            <a:prstGeom prst="rect">
              <a:avLst/>
            </a:prstGeom>
            <a:noFill/>
          </p:spPr>
          <p:txBody>
            <a:bodyPr wrap="square" rtlCol="0">
              <a:spAutoFit/>
            </a:bodyPr>
            <a:lstStyle/>
            <a:p>
              <a:pPr algn="ctr"/>
              <a:r>
                <a:rPr lang="en-US" sz="1400" b="1" dirty="0" smtClean="0"/>
                <a:t>0</a:t>
              </a:r>
              <a:endParaRPr lang="en-US" sz="1400" b="1" dirty="0"/>
            </a:p>
          </p:txBody>
        </p:sp>
        <p:sp>
          <p:nvSpPr>
            <p:cNvPr id="68" name="TextBox 67"/>
            <p:cNvSpPr txBox="1"/>
            <p:nvPr/>
          </p:nvSpPr>
          <p:spPr>
            <a:xfrm>
              <a:off x="4632494" y="1416051"/>
              <a:ext cx="381000" cy="254361"/>
            </a:xfrm>
            <a:prstGeom prst="rect">
              <a:avLst/>
            </a:prstGeom>
            <a:noFill/>
          </p:spPr>
          <p:txBody>
            <a:bodyPr wrap="square" rtlCol="0">
              <a:spAutoFit/>
            </a:bodyPr>
            <a:lstStyle/>
            <a:p>
              <a:pPr algn="ctr"/>
              <a:r>
                <a:rPr lang="en-US" sz="1400" b="1" dirty="0" smtClean="0"/>
                <a:t>1</a:t>
              </a:r>
              <a:endParaRPr lang="en-US" sz="1400" b="1" dirty="0"/>
            </a:p>
          </p:txBody>
        </p:sp>
        <p:sp>
          <p:nvSpPr>
            <p:cNvPr id="69" name="TextBox 68"/>
            <p:cNvSpPr txBox="1"/>
            <p:nvPr/>
          </p:nvSpPr>
          <p:spPr>
            <a:xfrm>
              <a:off x="4637263" y="835025"/>
              <a:ext cx="381000" cy="254361"/>
            </a:xfrm>
            <a:prstGeom prst="rect">
              <a:avLst/>
            </a:prstGeom>
            <a:noFill/>
          </p:spPr>
          <p:txBody>
            <a:bodyPr wrap="square" rtlCol="0">
              <a:spAutoFit/>
            </a:bodyPr>
            <a:lstStyle/>
            <a:p>
              <a:pPr algn="ctr"/>
              <a:r>
                <a:rPr lang="en-US" sz="1400" b="1" dirty="0"/>
                <a:t>2</a:t>
              </a:r>
            </a:p>
          </p:txBody>
        </p:sp>
        <p:sp>
          <p:nvSpPr>
            <p:cNvPr id="70" name="TextBox 69"/>
            <p:cNvSpPr txBox="1"/>
            <p:nvPr/>
          </p:nvSpPr>
          <p:spPr>
            <a:xfrm>
              <a:off x="4632499" y="263524"/>
              <a:ext cx="381000" cy="254361"/>
            </a:xfrm>
            <a:prstGeom prst="rect">
              <a:avLst/>
            </a:prstGeom>
            <a:noFill/>
          </p:spPr>
          <p:txBody>
            <a:bodyPr wrap="square" rtlCol="0">
              <a:spAutoFit/>
            </a:bodyPr>
            <a:lstStyle/>
            <a:p>
              <a:pPr algn="ctr"/>
              <a:r>
                <a:rPr lang="en-US" sz="1400" b="1" dirty="0" smtClean="0"/>
                <a:t>3</a:t>
              </a:r>
              <a:endParaRPr lang="en-US" sz="1400" b="1" dirty="0"/>
            </a:p>
          </p:txBody>
        </p:sp>
        <p:sp>
          <p:nvSpPr>
            <p:cNvPr id="30" name="TextBox 29"/>
            <p:cNvSpPr txBox="1"/>
            <p:nvPr/>
          </p:nvSpPr>
          <p:spPr>
            <a:xfrm>
              <a:off x="6271390" y="362032"/>
              <a:ext cx="161365" cy="279797"/>
            </a:xfrm>
            <a:prstGeom prst="rect">
              <a:avLst/>
            </a:prstGeom>
            <a:noFill/>
          </p:spPr>
          <p:txBody>
            <a:bodyPr wrap="square" rtlCol="0">
              <a:spAutoFit/>
            </a:bodyPr>
            <a:lstStyle/>
            <a:p>
              <a:pPr algn="ctr"/>
              <a:r>
                <a:rPr lang="en-US" sz="1600" b="1" dirty="0" smtClean="0"/>
                <a:t>A</a:t>
              </a:r>
              <a:endParaRPr lang="en-US" sz="1600" b="1" dirty="0"/>
            </a:p>
          </p:txBody>
        </p:sp>
        <p:sp>
          <p:nvSpPr>
            <p:cNvPr id="31" name="TextBox 30"/>
            <p:cNvSpPr txBox="1"/>
            <p:nvPr/>
          </p:nvSpPr>
          <p:spPr>
            <a:xfrm>
              <a:off x="5768788" y="1195750"/>
              <a:ext cx="367553" cy="279797"/>
            </a:xfrm>
            <a:prstGeom prst="rect">
              <a:avLst/>
            </a:prstGeom>
            <a:noFill/>
          </p:spPr>
          <p:txBody>
            <a:bodyPr wrap="square" rtlCol="0">
              <a:spAutoFit/>
            </a:bodyPr>
            <a:lstStyle/>
            <a:p>
              <a:pPr algn="ctr"/>
              <a:r>
                <a:rPr lang="en-US" sz="1600" b="1" dirty="0" smtClean="0"/>
                <a:t>AB</a:t>
              </a:r>
              <a:endParaRPr lang="en-US" sz="1600" b="1" dirty="0"/>
            </a:p>
          </p:txBody>
        </p:sp>
        <p:sp>
          <p:nvSpPr>
            <p:cNvPr id="32" name="TextBox 31"/>
            <p:cNvSpPr txBox="1"/>
            <p:nvPr/>
          </p:nvSpPr>
          <p:spPr>
            <a:xfrm>
              <a:off x="4944036" y="890952"/>
              <a:ext cx="367553" cy="279797"/>
            </a:xfrm>
            <a:prstGeom prst="rect">
              <a:avLst/>
            </a:prstGeom>
            <a:noFill/>
          </p:spPr>
          <p:txBody>
            <a:bodyPr wrap="square" rtlCol="0">
              <a:spAutoFit/>
            </a:bodyPr>
            <a:lstStyle/>
            <a:p>
              <a:pPr algn="ctr"/>
              <a:r>
                <a:rPr lang="en-US" sz="1600" b="1" dirty="0" smtClean="0"/>
                <a:t>AB</a:t>
              </a:r>
              <a:endParaRPr lang="en-US" sz="1600" b="1" dirty="0"/>
            </a:p>
          </p:txBody>
        </p:sp>
        <p:sp>
          <p:nvSpPr>
            <p:cNvPr id="33" name="TextBox 32"/>
            <p:cNvSpPr txBox="1"/>
            <p:nvPr/>
          </p:nvSpPr>
          <p:spPr>
            <a:xfrm>
              <a:off x="6683767" y="1536410"/>
              <a:ext cx="161365" cy="279797"/>
            </a:xfrm>
            <a:prstGeom prst="rect">
              <a:avLst/>
            </a:prstGeom>
            <a:noFill/>
          </p:spPr>
          <p:txBody>
            <a:bodyPr wrap="square" rtlCol="0">
              <a:spAutoFit/>
            </a:bodyPr>
            <a:lstStyle/>
            <a:p>
              <a:pPr algn="ctr"/>
              <a:r>
                <a:rPr lang="en-US" sz="1600" b="1" dirty="0"/>
                <a:t>B</a:t>
              </a:r>
            </a:p>
          </p:txBody>
        </p:sp>
        <p:sp>
          <p:nvSpPr>
            <p:cNvPr id="34" name="TextBox 33"/>
            <p:cNvSpPr txBox="1"/>
            <p:nvPr/>
          </p:nvSpPr>
          <p:spPr>
            <a:xfrm>
              <a:off x="5446638" y="1366080"/>
              <a:ext cx="161365" cy="279797"/>
            </a:xfrm>
            <a:prstGeom prst="rect">
              <a:avLst/>
            </a:prstGeom>
            <a:noFill/>
          </p:spPr>
          <p:txBody>
            <a:bodyPr wrap="square" rtlCol="0">
              <a:spAutoFit/>
            </a:bodyPr>
            <a:lstStyle/>
            <a:p>
              <a:pPr algn="ctr"/>
              <a:r>
                <a:rPr lang="en-US" sz="1600" b="1" dirty="0"/>
                <a:t>B</a:t>
              </a:r>
            </a:p>
          </p:txBody>
        </p:sp>
      </p:grpSp>
      <p:grpSp>
        <p:nvGrpSpPr>
          <p:cNvPr id="88" name="Group 87"/>
          <p:cNvGrpSpPr/>
          <p:nvPr/>
        </p:nvGrpSpPr>
        <p:grpSpPr>
          <a:xfrm>
            <a:off x="1118750" y="922717"/>
            <a:ext cx="7056307" cy="4492008"/>
            <a:chOff x="-7524" y="4009501"/>
            <a:chExt cx="4381409" cy="3712404"/>
          </a:xfrm>
        </p:grpSpPr>
        <p:pic>
          <p:nvPicPr>
            <p:cNvPr id="39" name="Picture 38"/>
            <p:cNvPicPr>
              <a:picLocks noChangeAspect="1"/>
            </p:cNvPicPr>
            <p:nvPr/>
          </p:nvPicPr>
          <p:blipFill rotWithShape="1">
            <a:blip r:embed="rId4">
              <a:grayscl/>
            </a:blip>
            <a:srcRect l="9866" t="4086" b="6771"/>
            <a:stretch/>
          </p:blipFill>
          <p:spPr>
            <a:xfrm>
              <a:off x="2442254" y="4074702"/>
              <a:ext cx="1931631" cy="1577738"/>
            </a:xfrm>
            <a:prstGeom prst="rect">
              <a:avLst/>
            </a:prstGeom>
          </p:spPr>
        </p:pic>
        <p:sp>
          <p:nvSpPr>
            <p:cNvPr id="59" name="TextBox 58"/>
            <p:cNvSpPr txBox="1"/>
            <p:nvPr/>
          </p:nvSpPr>
          <p:spPr>
            <a:xfrm>
              <a:off x="-7524" y="7467544"/>
              <a:ext cx="381000" cy="254361"/>
            </a:xfrm>
            <a:prstGeom prst="rect">
              <a:avLst/>
            </a:prstGeom>
            <a:noFill/>
          </p:spPr>
          <p:txBody>
            <a:bodyPr wrap="square" rtlCol="0">
              <a:spAutoFit/>
            </a:bodyPr>
            <a:lstStyle/>
            <a:p>
              <a:pPr algn="ctr"/>
              <a:r>
                <a:rPr lang="en-US" sz="1400" b="1" dirty="0" smtClean="0"/>
                <a:t>0</a:t>
              </a:r>
              <a:endParaRPr lang="en-US" sz="1400" b="1" dirty="0"/>
            </a:p>
          </p:txBody>
        </p:sp>
        <p:sp>
          <p:nvSpPr>
            <p:cNvPr id="63" name="TextBox 62"/>
            <p:cNvSpPr txBox="1"/>
            <p:nvPr/>
          </p:nvSpPr>
          <p:spPr>
            <a:xfrm>
              <a:off x="2217317" y="5515546"/>
              <a:ext cx="346363" cy="231236"/>
            </a:xfrm>
            <a:prstGeom prst="rect">
              <a:avLst/>
            </a:prstGeom>
            <a:noFill/>
          </p:spPr>
          <p:txBody>
            <a:bodyPr wrap="square" rtlCol="0">
              <a:spAutoFit/>
            </a:bodyPr>
            <a:lstStyle/>
            <a:p>
              <a:pPr algn="ctr"/>
              <a:r>
                <a:rPr lang="en-US" sz="1400" b="1" dirty="0" smtClean="0"/>
                <a:t>0</a:t>
              </a:r>
              <a:endParaRPr lang="en-US" sz="1400" b="1" dirty="0"/>
            </a:p>
          </p:txBody>
        </p:sp>
        <p:sp>
          <p:nvSpPr>
            <p:cNvPr id="64" name="TextBox 63"/>
            <p:cNvSpPr txBox="1"/>
            <p:nvPr/>
          </p:nvSpPr>
          <p:spPr>
            <a:xfrm>
              <a:off x="2172912" y="5041309"/>
              <a:ext cx="346363" cy="231236"/>
            </a:xfrm>
            <a:prstGeom prst="rect">
              <a:avLst/>
            </a:prstGeom>
            <a:noFill/>
          </p:spPr>
          <p:txBody>
            <a:bodyPr wrap="square" rtlCol="0">
              <a:spAutoFit/>
            </a:bodyPr>
            <a:lstStyle/>
            <a:p>
              <a:pPr algn="ctr"/>
              <a:r>
                <a:rPr lang="en-US" sz="1400" b="1" dirty="0" smtClean="0"/>
                <a:t>0.5</a:t>
              </a:r>
              <a:endParaRPr lang="en-US" sz="1400" b="1" dirty="0"/>
            </a:p>
          </p:txBody>
        </p:sp>
        <p:sp>
          <p:nvSpPr>
            <p:cNvPr id="65" name="TextBox 64"/>
            <p:cNvSpPr txBox="1"/>
            <p:nvPr/>
          </p:nvSpPr>
          <p:spPr>
            <a:xfrm>
              <a:off x="2225198" y="4556568"/>
              <a:ext cx="346363" cy="231236"/>
            </a:xfrm>
            <a:prstGeom prst="rect">
              <a:avLst/>
            </a:prstGeom>
            <a:noFill/>
          </p:spPr>
          <p:txBody>
            <a:bodyPr wrap="square" rtlCol="0">
              <a:spAutoFit/>
            </a:bodyPr>
            <a:lstStyle/>
            <a:p>
              <a:pPr algn="ctr"/>
              <a:r>
                <a:rPr lang="en-US" sz="1400" b="1" dirty="0" smtClean="0"/>
                <a:t>1</a:t>
              </a:r>
              <a:endParaRPr lang="en-US" sz="1400" b="1" dirty="0"/>
            </a:p>
          </p:txBody>
        </p:sp>
        <p:sp>
          <p:nvSpPr>
            <p:cNvPr id="66" name="TextBox 65"/>
            <p:cNvSpPr txBox="1"/>
            <p:nvPr/>
          </p:nvSpPr>
          <p:spPr>
            <a:xfrm>
              <a:off x="2179212" y="4084233"/>
              <a:ext cx="346363" cy="231236"/>
            </a:xfrm>
            <a:prstGeom prst="rect">
              <a:avLst/>
            </a:prstGeom>
            <a:noFill/>
          </p:spPr>
          <p:txBody>
            <a:bodyPr wrap="square" rtlCol="0">
              <a:spAutoFit/>
            </a:bodyPr>
            <a:lstStyle/>
            <a:p>
              <a:pPr algn="ctr"/>
              <a:r>
                <a:rPr lang="en-US" sz="1400" b="1" dirty="0" smtClean="0"/>
                <a:t>1.5</a:t>
              </a:r>
              <a:endParaRPr lang="en-US" sz="1400" b="1" dirty="0"/>
            </a:p>
          </p:txBody>
        </p:sp>
        <p:sp>
          <p:nvSpPr>
            <p:cNvPr id="25" name="TextBox 24"/>
            <p:cNvSpPr txBox="1"/>
            <p:nvPr/>
          </p:nvSpPr>
          <p:spPr>
            <a:xfrm>
              <a:off x="3678213" y="4009501"/>
              <a:ext cx="146695" cy="254360"/>
            </a:xfrm>
            <a:prstGeom prst="rect">
              <a:avLst/>
            </a:prstGeom>
            <a:noFill/>
          </p:spPr>
          <p:txBody>
            <a:bodyPr wrap="square" rtlCol="0">
              <a:spAutoFit/>
            </a:bodyPr>
            <a:lstStyle/>
            <a:p>
              <a:pPr algn="ctr"/>
              <a:r>
                <a:rPr lang="en-US" sz="1600" b="1" dirty="0" smtClean="0"/>
                <a:t>A</a:t>
              </a:r>
              <a:endParaRPr lang="en-US" sz="1600" b="1" dirty="0"/>
            </a:p>
          </p:txBody>
        </p:sp>
        <p:sp>
          <p:nvSpPr>
            <p:cNvPr id="26" name="TextBox 25"/>
            <p:cNvSpPr txBox="1"/>
            <p:nvPr/>
          </p:nvSpPr>
          <p:spPr>
            <a:xfrm>
              <a:off x="2564602" y="4265839"/>
              <a:ext cx="146695" cy="254360"/>
            </a:xfrm>
            <a:prstGeom prst="rect">
              <a:avLst/>
            </a:prstGeom>
            <a:noFill/>
          </p:spPr>
          <p:txBody>
            <a:bodyPr wrap="square" rtlCol="0">
              <a:spAutoFit/>
            </a:bodyPr>
            <a:lstStyle/>
            <a:p>
              <a:pPr algn="ctr"/>
              <a:r>
                <a:rPr lang="en-US" sz="1600" b="1" dirty="0" smtClean="0"/>
                <a:t>A</a:t>
              </a:r>
              <a:endParaRPr lang="en-US" sz="1600" b="1" dirty="0"/>
            </a:p>
          </p:txBody>
        </p:sp>
        <p:sp>
          <p:nvSpPr>
            <p:cNvPr id="27" name="TextBox 26"/>
            <p:cNvSpPr txBox="1"/>
            <p:nvPr/>
          </p:nvSpPr>
          <p:spPr>
            <a:xfrm>
              <a:off x="3238103" y="4431197"/>
              <a:ext cx="334140" cy="254360"/>
            </a:xfrm>
            <a:prstGeom prst="rect">
              <a:avLst/>
            </a:prstGeom>
            <a:noFill/>
          </p:spPr>
          <p:txBody>
            <a:bodyPr wrap="square" rtlCol="0">
              <a:spAutoFit/>
            </a:bodyPr>
            <a:lstStyle/>
            <a:p>
              <a:pPr algn="ctr"/>
              <a:r>
                <a:rPr lang="en-US" sz="1600" b="1" dirty="0" smtClean="0"/>
                <a:t>AB</a:t>
              </a:r>
              <a:endParaRPr lang="en-US" sz="1600" b="1" dirty="0"/>
            </a:p>
          </p:txBody>
        </p:sp>
        <p:sp>
          <p:nvSpPr>
            <p:cNvPr id="28" name="TextBox 27"/>
            <p:cNvSpPr txBox="1"/>
            <p:nvPr/>
          </p:nvSpPr>
          <p:spPr>
            <a:xfrm>
              <a:off x="2869891" y="4824670"/>
              <a:ext cx="334140" cy="254360"/>
            </a:xfrm>
            <a:prstGeom prst="rect">
              <a:avLst/>
            </a:prstGeom>
            <a:noFill/>
          </p:spPr>
          <p:txBody>
            <a:bodyPr wrap="square" rtlCol="0">
              <a:spAutoFit/>
            </a:bodyPr>
            <a:lstStyle/>
            <a:p>
              <a:pPr algn="ctr"/>
              <a:r>
                <a:rPr lang="en-US" sz="1600" b="1" dirty="0" smtClean="0"/>
                <a:t>AB</a:t>
              </a:r>
              <a:endParaRPr lang="en-US" sz="1600" b="1" dirty="0"/>
            </a:p>
          </p:txBody>
        </p:sp>
        <p:sp>
          <p:nvSpPr>
            <p:cNvPr id="29" name="TextBox 28"/>
            <p:cNvSpPr txBox="1"/>
            <p:nvPr/>
          </p:nvSpPr>
          <p:spPr>
            <a:xfrm>
              <a:off x="4049589" y="5075279"/>
              <a:ext cx="146695" cy="254360"/>
            </a:xfrm>
            <a:prstGeom prst="rect">
              <a:avLst/>
            </a:prstGeom>
            <a:noFill/>
          </p:spPr>
          <p:txBody>
            <a:bodyPr wrap="square" rtlCol="0">
              <a:spAutoFit/>
            </a:bodyPr>
            <a:lstStyle/>
            <a:p>
              <a:pPr algn="ctr"/>
              <a:r>
                <a:rPr lang="en-US" sz="1600" b="1" dirty="0"/>
                <a:t>B</a:t>
              </a:r>
            </a:p>
          </p:txBody>
        </p:sp>
      </p:grpSp>
      <p:grpSp>
        <p:nvGrpSpPr>
          <p:cNvPr id="10" name="Group 9"/>
          <p:cNvGrpSpPr/>
          <p:nvPr/>
        </p:nvGrpSpPr>
        <p:grpSpPr>
          <a:xfrm>
            <a:off x="837459" y="858926"/>
            <a:ext cx="3832197" cy="4555581"/>
            <a:chOff x="837459" y="937442"/>
            <a:chExt cx="3832197" cy="4555581"/>
          </a:xfrm>
        </p:grpSpPr>
        <p:grpSp>
          <p:nvGrpSpPr>
            <p:cNvPr id="89" name="Group 88"/>
            <p:cNvGrpSpPr/>
            <p:nvPr/>
          </p:nvGrpSpPr>
          <p:grpSpPr>
            <a:xfrm>
              <a:off x="838389" y="2840156"/>
              <a:ext cx="3831267" cy="2652867"/>
              <a:chOff x="1921854" y="1738983"/>
              <a:chExt cx="2616808" cy="2411702"/>
            </a:xfrm>
          </p:grpSpPr>
          <p:pic>
            <p:nvPicPr>
              <p:cNvPr id="38" name="Picture 37"/>
              <p:cNvPicPr>
                <a:picLocks noChangeAspect="1"/>
              </p:cNvPicPr>
              <p:nvPr/>
            </p:nvPicPr>
            <p:blipFill rotWithShape="1">
              <a:blip r:embed="rId5">
                <a:grayscl/>
              </a:blip>
              <a:srcRect l="8697" t="4044" b="6813"/>
              <a:stretch/>
            </p:blipFill>
            <p:spPr>
              <a:xfrm>
                <a:off x="2386012" y="2173283"/>
                <a:ext cx="2152650" cy="1762125"/>
              </a:xfrm>
              <a:prstGeom prst="rect">
                <a:avLst/>
              </a:prstGeom>
            </p:spPr>
          </p:pic>
          <p:sp>
            <p:nvSpPr>
              <p:cNvPr id="53" name="TextBox 52"/>
              <p:cNvSpPr txBox="1"/>
              <p:nvPr/>
            </p:nvSpPr>
            <p:spPr>
              <a:xfrm>
                <a:off x="2145600" y="1738983"/>
                <a:ext cx="381000" cy="254361"/>
              </a:xfrm>
              <a:prstGeom prst="rect">
                <a:avLst/>
              </a:prstGeom>
              <a:noFill/>
            </p:spPr>
            <p:txBody>
              <a:bodyPr wrap="square" rtlCol="0">
                <a:spAutoFit/>
              </a:bodyPr>
              <a:lstStyle/>
              <a:p>
                <a:pPr algn="ctr"/>
                <a:r>
                  <a:rPr lang="en-US" sz="1400" b="1" dirty="0" smtClean="0"/>
                  <a:t>0</a:t>
                </a:r>
                <a:endParaRPr lang="en-US" sz="1400" b="1" dirty="0"/>
              </a:p>
            </p:txBody>
          </p:sp>
          <p:sp>
            <p:nvSpPr>
              <p:cNvPr id="58" name="TextBox 57"/>
              <p:cNvSpPr txBox="1"/>
              <p:nvPr/>
            </p:nvSpPr>
            <p:spPr>
              <a:xfrm rot="16200000">
                <a:off x="1005218" y="2979688"/>
                <a:ext cx="2087633" cy="254361"/>
              </a:xfrm>
              <a:prstGeom prst="rect">
                <a:avLst/>
              </a:prstGeom>
              <a:noFill/>
            </p:spPr>
            <p:txBody>
              <a:bodyPr wrap="square" rtlCol="0">
                <a:spAutoFit/>
              </a:bodyPr>
              <a:lstStyle/>
              <a:p>
                <a:pPr algn="ctr"/>
                <a:r>
                  <a:rPr lang="en-US" sz="1600" b="1" dirty="0" smtClean="0"/>
                  <a:t>Copy No. / ng Total RNA</a:t>
                </a:r>
                <a:endParaRPr lang="en-US" sz="1600" b="1" dirty="0"/>
              </a:p>
            </p:txBody>
          </p:sp>
          <p:sp>
            <p:nvSpPr>
              <p:cNvPr id="60" name="TextBox 59"/>
              <p:cNvSpPr txBox="1"/>
              <p:nvPr/>
            </p:nvSpPr>
            <p:spPr>
              <a:xfrm>
                <a:off x="2087777" y="3299135"/>
                <a:ext cx="381000" cy="254361"/>
              </a:xfrm>
              <a:prstGeom prst="rect">
                <a:avLst/>
              </a:prstGeom>
              <a:noFill/>
            </p:spPr>
            <p:txBody>
              <a:bodyPr wrap="square" rtlCol="0">
                <a:spAutoFit/>
              </a:bodyPr>
              <a:lstStyle/>
              <a:p>
                <a:pPr algn="ctr"/>
                <a:r>
                  <a:rPr lang="en-US" sz="1400" b="1" dirty="0" smtClean="0"/>
                  <a:t>0.5</a:t>
                </a:r>
                <a:endParaRPr lang="en-US" sz="1400" b="1" dirty="0"/>
              </a:p>
            </p:txBody>
          </p:sp>
          <p:sp>
            <p:nvSpPr>
              <p:cNvPr id="61" name="TextBox 60"/>
              <p:cNvSpPr txBox="1"/>
              <p:nvPr/>
            </p:nvSpPr>
            <p:spPr>
              <a:xfrm>
                <a:off x="2130632" y="2808594"/>
                <a:ext cx="381000" cy="254361"/>
              </a:xfrm>
              <a:prstGeom prst="rect">
                <a:avLst/>
              </a:prstGeom>
              <a:noFill/>
            </p:spPr>
            <p:txBody>
              <a:bodyPr wrap="square" rtlCol="0">
                <a:spAutoFit/>
              </a:bodyPr>
              <a:lstStyle/>
              <a:p>
                <a:pPr algn="ctr"/>
                <a:r>
                  <a:rPr lang="en-US" sz="1400" b="1" dirty="0" smtClean="0"/>
                  <a:t>1</a:t>
                </a:r>
                <a:endParaRPr lang="en-US" sz="1400" b="1" dirty="0"/>
              </a:p>
            </p:txBody>
          </p:sp>
          <p:sp>
            <p:nvSpPr>
              <p:cNvPr id="62" name="TextBox 61"/>
              <p:cNvSpPr txBox="1"/>
              <p:nvPr/>
            </p:nvSpPr>
            <p:spPr>
              <a:xfrm>
                <a:off x="2087768" y="2308527"/>
                <a:ext cx="381000" cy="254361"/>
              </a:xfrm>
              <a:prstGeom prst="rect">
                <a:avLst/>
              </a:prstGeom>
              <a:noFill/>
            </p:spPr>
            <p:txBody>
              <a:bodyPr wrap="square" rtlCol="0">
                <a:spAutoFit/>
              </a:bodyPr>
              <a:lstStyle/>
              <a:p>
                <a:pPr algn="ctr"/>
                <a:r>
                  <a:rPr lang="en-US" sz="1400" b="1" dirty="0" smtClean="0"/>
                  <a:t>1.5</a:t>
                </a:r>
                <a:endParaRPr lang="en-US" sz="1400" b="1" dirty="0"/>
              </a:p>
            </p:txBody>
          </p:sp>
          <p:sp>
            <p:nvSpPr>
              <p:cNvPr id="20" name="TextBox 19"/>
              <p:cNvSpPr txBox="1"/>
              <p:nvPr/>
            </p:nvSpPr>
            <p:spPr>
              <a:xfrm>
                <a:off x="3770239" y="2181869"/>
                <a:ext cx="161365" cy="279797"/>
              </a:xfrm>
              <a:prstGeom prst="rect">
                <a:avLst/>
              </a:prstGeom>
              <a:noFill/>
            </p:spPr>
            <p:txBody>
              <a:bodyPr wrap="square" rtlCol="0">
                <a:spAutoFit/>
              </a:bodyPr>
              <a:lstStyle/>
              <a:p>
                <a:pPr algn="ctr"/>
                <a:r>
                  <a:rPr lang="en-US" sz="1600" b="1" dirty="0" smtClean="0"/>
                  <a:t>A</a:t>
                </a:r>
                <a:endParaRPr lang="en-US" sz="1600" b="1" dirty="0"/>
              </a:p>
            </p:txBody>
          </p:sp>
          <p:sp>
            <p:nvSpPr>
              <p:cNvPr id="21" name="TextBox 20"/>
              <p:cNvSpPr txBox="1"/>
              <p:nvPr/>
            </p:nvSpPr>
            <p:spPr>
              <a:xfrm>
                <a:off x="2936812" y="2152396"/>
                <a:ext cx="161365" cy="279797"/>
              </a:xfrm>
              <a:prstGeom prst="rect">
                <a:avLst/>
              </a:prstGeom>
              <a:noFill/>
            </p:spPr>
            <p:txBody>
              <a:bodyPr wrap="square" rtlCol="0">
                <a:spAutoFit/>
              </a:bodyPr>
              <a:lstStyle/>
              <a:p>
                <a:pPr algn="ctr"/>
                <a:r>
                  <a:rPr lang="en-US" sz="1600" b="1" dirty="0" smtClean="0"/>
                  <a:t>A</a:t>
                </a:r>
                <a:endParaRPr lang="en-US" sz="1600" b="1" dirty="0"/>
              </a:p>
            </p:txBody>
          </p:sp>
          <p:sp>
            <p:nvSpPr>
              <p:cNvPr id="22" name="TextBox 21"/>
              <p:cNvSpPr txBox="1"/>
              <p:nvPr/>
            </p:nvSpPr>
            <p:spPr>
              <a:xfrm>
                <a:off x="2515471" y="2215148"/>
                <a:ext cx="161365" cy="279797"/>
              </a:xfrm>
              <a:prstGeom prst="rect">
                <a:avLst/>
              </a:prstGeom>
              <a:noFill/>
            </p:spPr>
            <p:txBody>
              <a:bodyPr wrap="square" rtlCol="0">
                <a:spAutoFit/>
              </a:bodyPr>
              <a:lstStyle/>
              <a:p>
                <a:pPr algn="ctr"/>
                <a:r>
                  <a:rPr lang="en-US" sz="1600" b="1" dirty="0" smtClean="0"/>
                  <a:t>A</a:t>
                </a:r>
                <a:endParaRPr lang="en-US" sz="1600" b="1" dirty="0"/>
              </a:p>
            </p:txBody>
          </p:sp>
          <p:sp>
            <p:nvSpPr>
              <p:cNvPr id="23" name="TextBox 22"/>
              <p:cNvSpPr txBox="1"/>
              <p:nvPr/>
            </p:nvSpPr>
            <p:spPr>
              <a:xfrm>
                <a:off x="3267927" y="2373930"/>
                <a:ext cx="367553" cy="279797"/>
              </a:xfrm>
              <a:prstGeom prst="rect">
                <a:avLst/>
              </a:prstGeom>
              <a:noFill/>
            </p:spPr>
            <p:txBody>
              <a:bodyPr wrap="square" rtlCol="0">
                <a:spAutoFit/>
              </a:bodyPr>
              <a:lstStyle/>
              <a:p>
                <a:pPr algn="ctr"/>
                <a:r>
                  <a:rPr lang="en-US" sz="1600" b="1" dirty="0" smtClean="0"/>
                  <a:t>AB</a:t>
                </a:r>
                <a:endParaRPr lang="en-US" sz="1600" b="1" dirty="0"/>
              </a:p>
            </p:txBody>
          </p:sp>
          <p:sp>
            <p:nvSpPr>
              <p:cNvPr id="24" name="TextBox 23"/>
              <p:cNvSpPr txBox="1"/>
              <p:nvPr/>
            </p:nvSpPr>
            <p:spPr>
              <a:xfrm>
                <a:off x="4182616" y="3416416"/>
                <a:ext cx="161365" cy="279797"/>
              </a:xfrm>
              <a:prstGeom prst="rect">
                <a:avLst/>
              </a:prstGeom>
              <a:noFill/>
            </p:spPr>
            <p:txBody>
              <a:bodyPr wrap="square" rtlCol="0">
                <a:spAutoFit/>
              </a:bodyPr>
              <a:lstStyle/>
              <a:p>
                <a:pPr algn="ctr"/>
                <a:r>
                  <a:rPr lang="en-US" sz="1600" b="1" dirty="0"/>
                  <a:t>B</a:t>
                </a:r>
              </a:p>
            </p:txBody>
          </p:sp>
        </p:grpSp>
        <p:grpSp>
          <p:nvGrpSpPr>
            <p:cNvPr id="90" name="Group 89"/>
            <p:cNvGrpSpPr/>
            <p:nvPr/>
          </p:nvGrpSpPr>
          <p:grpSpPr>
            <a:xfrm>
              <a:off x="837459" y="937442"/>
              <a:ext cx="3832159" cy="2299480"/>
              <a:chOff x="1921247" y="326423"/>
              <a:chExt cx="2617417" cy="2090437"/>
            </a:xfrm>
          </p:grpSpPr>
          <p:pic>
            <p:nvPicPr>
              <p:cNvPr id="37" name="Picture 36"/>
              <p:cNvPicPr>
                <a:picLocks noChangeAspect="1"/>
              </p:cNvPicPr>
              <p:nvPr/>
            </p:nvPicPr>
            <p:blipFill rotWithShape="1">
              <a:blip r:embed="rId6">
                <a:grayscl/>
              </a:blip>
              <a:srcRect l="8749" t="4044" b="6615"/>
              <a:stretch/>
            </p:blipFill>
            <p:spPr>
              <a:xfrm>
                <a:off x="2391334" y="445246"/>
                <a:ext cx="2147330" cy="1766047"/>
              </a:xfrm>
              <a:prstGeom prst="rect">
                <a:avLst/>
              </a:prstGeom>
            </p:spPr>
          </p:pic>
          <p:sp>
            <p:nvSpPr>
              <p:cNvPr id="54" name="TextBox 53"/>
              <p:cNvSpPr txBox="1"/>
              <p:nvPr/>
            </p:nvSpPr>
            <p:spPr>
              <a:xfrm>
                <a:off x="2092539" y="1632386"/>
                <a:ext cx="381000" cy="254361"/>
              </a:xfrm>
              <a:prstGeom prst="rect">
                <a:avLst/>
              </a:prstGeom>
              <a:noFill/>
            </p:spPr>
            <p:txBody>
              <a:bodyPr wrap="square" rtlCol="0">
                <a:spAutoFit/>
              </a:bodyPr>
              <a:lstStyle/>
              <a:p>
                <a:pPr algn="ctr"/>
                <a:r>
                  <a:rPr lang="en-US" sz="1400" b="1" dirty="0" smtClean="0"/>
                  <a:t>0.5</a:t>
                </a:r>
                <a:endParaRPr lang="en-US" sz="1400" b="1" dirty="0"/>
              </a:p>
            </p:txBody>
          </p:sp>
          <p:sp>
            <p:nvSpPr>
              <p:cNvPr id="55" name="TextBox 54"/>
              <p:cNvSpPr txBox="1"/>
              <p:nvPr/>
            </p:nvSpPr>
            <p:spPr>
              <a:xfrm>
                <a:off x="2130632" y="1194235"/>
                <a:ext cx="381000" cy="254361"/>
              </a:xfrm>
              <a:prstGeom prst="rect">
                <a:avLst/>
              </a:prstGeom>
              <a:noFill/>
            </p:spPr>
            <p:txBody>
              <a:bodyPr wrap="square" rtlCol="0">
                <a:spAutoFit/>
              </a:bodyPr>
              <a:lstStyle/>
              <a:p>
                <a:pPr algn="ctr"/>
                <a:r>
                  <a:rPr lang="en-US" sz="1400" b="1" dirty="0" smtClean="0"/>
                  <a:t>1</a:t>
                </a:r>
                <a:endParaRPr lang="en-US" sz="1400" b="1" dirty="0"/>
              </a:p>
            </p:txBody>
          </p:sp>
          <p:sp>
            <p:nvSpPr>
              <p:cNvPr id="56" name="TextBox 55"/>
              <p:cNvSpPr txBox="1"/>
              <p:nvPr/>
            </p:nvSpPr>
            <p:spPr>
              <a:xfrm>
                <a:off x="2087766" y="765607"/>
                <a:ext cx="381000" cy="254361"/>
              </a:xfrm>
              <a:prstGeom prst="rect">
                <a:avLst/>
              </a:prstGeom>
              <a:noFill/>
            </p:spPr>
            <p:txBody>
              <a:bodyPr wrap="square" rtlCol="0">
                <a:spAutoFit/>
              </a:bodyPr>
              <a:lstStyle/>
              <a:p>
                <a:pPr algn="ctr"/>
                <a:r>
                  <a:rPr lang="en-US" sz="1400" b="1" dirty="0" smtClean="0"/>
                  <a:t>1.5</a:t>
                </a:r>
                <a:endParaRPr lang="en-US" sz="1400" b="1" dirty="0"/>
              </a:p>
            </p:txBody>
          </p:sp>
          <p:sp>
            <p:nvSpPr>
              <p:cNvPr id="57" name="TextBox 56"/>
              <p:cNvSpPr txBox="1"/>
              <p:nvPr/>
            </p:nvSpPr>
            <p:spPr>
              <a:xfrm>
                <a:off x="2130634" y="332218"/>
                <a:ext cx="381000" cy="254361"/>
              </a:xfrm>
              <a:prstGeom prst="rect">
                <a:avLst/>
              </a:prstGeom>
              <a:noFill/>
            </p:spPr>
            <p:txBody>
              <a:bodyPr wrap="square" rtlCol="0">
                <a:spAutoFit/>
              </a:bodyPr>
              <a:lstStyle/>
              <a:p>
                <a:pPr algn="ctr"/>
                <a:r>
                  <a:rPr lang="en-US" sz="1400" b="1" dirty="0"/>
                  <a:t>2</a:t>
                </a:r>
              </a:p>
            </p:txBody>
          </p:sp>
          <p:sp>
            <p:nvSpPr>
              <p:cNvPr id="15" name="TextBox 14"/>
              <p:cNvSpPr txBox="1"/>
              <p:nvPr/>
            </p:nvSpPr>
            <p:spPr>
              <a:xfrm>
                <a:off x="3770239" y="392859"/>
                <a:ext cx="161365" cy="279797"/>
              </a:xfrm>
              <a:prstGeom prst="rect">
                <a:avLst/>
              </a:prstGeom>
              <a:noFill/>
            </p:spPr>
            <p:txBody>
              <a:bodyPr wrap="square" rtlCol="0">
                <a:spAutoFit/>
              </a:bodyPr>
              <a:lstStyle/>
              <a:p>
                <a:pPr algn="ctr"/>
                <a:r>
                  <a:rPr lang="en-US" sz="1600" b="1" dirty="0" smtClean="0"/>
                  <a:t>A</a:t>
                </a:r>
                <a:endParaRPr lang="en-US" sz="1600" b="1" dirty="0"/>
              </a:p>
            </p:txBody>
          </p:sp>
          <p:sp>
            <p:nvSpPr>
              <p:cNvPr id="16" name="TextBox 15"/>
              <p:cNvSpPr txBox="1"/>
              <p:nvPr/>
            </p:nvSpPr>
            <p:spPr>
              <a:xfrm>
                <a:off x="4189555" y="1728033"/>
                <a:ext cx="161365" cy="279797"/>
              </a:xfrm>
              <a:prstGeom prst="rect">
                <a:avLst/>
              </a:prstGeom>
              <a:noFill/>
            </p:spPr>
            <p:txBody>
              <a:bodyPr wrap="square" rtlCol="0">
                <a:spAutoFit/>
              </a:bodyPr>
              <a:lstStyle/>
              <a:p>
                <a:pPr algn="ctr"/>
                <a:r>
                  <a:rPr lang="en-US" sz="1600" b="1" dirty="0"/>
                  <a:t>B</a:t>
                </a:r>
              </a:p>
            </p:txBody>
          </p:sp>
          <p:sp>
            <p:nvSpPr>
              <p:cNvPr id="17" name="TextBox 16"/>
              <p:cNvSpPr txBox="1"/>
              <p:nvPr/>
            </p:nvSpPr>
            <p:spPr>
              <a:xfrm>
                <a:off x="2442882" y="670766"/>
                <a:ext cx="367553" cy="279797"/>
              </a:xfrm>
              <a:prstGeom prst="rect">
                <a:avLst/>
              </a:prstGeom>
              <a:noFill/>
            </p:spPr>
            <p:txBody>
              <a:bodyPr wrap="square" rtlCol="0">
                <a:spAutoFit/>
              </a:bodyPr>
              <a:lstStyle/>
              <a:p>
                <a:pPr algn="ctr"/>
                <a:r>
                  <a:rPr lang="en-US" sz="1600" b="1" dirty="0" smtClean="0"/>
                  <a:t>AB</a:t>
                </a:r>
                <a:endParaRPr lang="en-US" sz="1600" b="1" dirty="0"/>
              </a:p>
            </p:txBody>
          </p:sp>
          <p:sp>
            <p:nvSpPr>
              <p:cNvPr id="18" name="TextBox 17"/>
              <p:cNvSpPr txBox="1"/>
              <p:nvPr/>
            </p:nvSpPr>
            <p:spPr>
              <a:xfrm>
                <a:off x="3276600" y="1298293"/>
                <a:ext cx="367553" cy="279797"/>
              </a:xfrm>
              <a:prstGeom prst="rect">
                <a:avLst/>
              </a:prstGeom>
              <a:noFill/>
            </p:spPr>
            <p:txBody>
              <a:bodyPr wrap="square" rtlCol="0">
                <a:spAutoFit/>
              </a:bodyPr>
              <a:lstStyle/>
              <a:p>
                <a:pPr algn="ctr"/>
                <a:r>
                  <a:rPr lang="en-US" sz="1600" b="1" dirty="0" smtClean="0"/>
                  <a:t>AB</a:t>
                </a:r>
                <a:endParaRPr lang="en-US" sz="1600" b="1" dirty="0"/>
              </a:p>
            </p:txBody>
          </p:sp>
          <p:sp>
            <p:nvSpPr>
              <p:cNvPr id="19" name="TextBox 18"/>
              <p:cNvSpPr txBox="1"/>
              <p:nvPr/>
            </p:nvSpPr>
            <p:spPr>
              <a:xfrm>
                <a:off x="2855257" y="1262438"/>
                <a:ext cx="367553" cy="279797"/>
              </a:xfrm>
              <a:prstGeom prst="rect">
                <a:avLst/>
              </a:prstGeom>
              <a:noFill/>
            </p:spPr>
            <p:txBody>
              <a:bodyPr wrap="square" rtlCol="0">
                <a:spAutoFit/>
              </a:bodyPr>
              <a:lstStyle/>
              <a:p>
                <a:pPr algn="ctr"/>
                <a:r>
                  <a:rPr lang="en-US" sz="1600" b="1" dirty="0" smtClean="0"/>
                  <a:t>AB</a:t>
                </a:r>
                <a:endParaRPr lang="en-US" sz="1600" b="1" dirty="0"/>
              </a:p>
            </p:txBody>
          </p:sp>
          <p:sp>
            <p:nvSpPr>
              <p:cNvPr id="6" name="TextBox 5"/>
              <p:cNvSpPr txBox="1"/>
              <p:nvPr/>
            </p:nvSpPr>
            <p:spPr>
              <a:xfrm rot="16200000">
                <a:off x="1003209" y="1244461"/>
                <a:ext cx="2090437" cy="254361"/>
              </a:xfrm>
              <a:prstGeom prst="rect">
                <a:avLst/>
              </a:prstGeom>
              <a:noFill/>
            </p:spPr>
            <p:txBody>
              <a:bodyPr wrap="square" rtlCol="0">
                <a:spAutoFit/>
              </a:bodyPr>
              <a:lstStyle/>
              <a:p>
                <a:pPr algn="ctr"/>
                <a:r>
                  <a:rPr lang="en-US" sz="1600" b="1" dirty="0" smtClean="0"/>
                  <a:t>Copy No. / ng Total RNA</a:t>
                </a:r>
                <a:endParaRPr lang="en-US" sz="1600" b="1" dirty="0"/>
              </a:p>
            </p:txBody>
          </p:sp>
        </p:grpSp>
      </p:grpSp>
      <p:sp>
        <p:nvSpPr>
          <p:cNvPr id="91" name="TextBox 90"/>
          <p:cNvSpPr txBox="1"/>
          <p:nvPr/>
        </p:nvSpPr>
        <p:spPr>
          <a:xfrm>
            <a:off x="0" y="115452"/>
            <a:ext cx="5943600" cy="461665"/>
          </a:xfrm>
          <a:prstGeom prst="rect">
            <a:avLst/>
          </a:prstGeom>
          <a:solidFill>
            <a:srgbClr val="00B0F0"/>
          </a:solidFill>
        </p:spPr>
        <p:txBody>
          <a:bodyPr wrap="square" rtlCol="0">
            <a:spAutoFit/>
          </a:bodyPr>
          <a:lstStyle/>
          <a:p>
            <a:r>
              <a:rPr lang="en-US" sz="2400" b="1" dirty="0" smtClean="0">
                <a:solidFill>
                  <a:schemeClr val="bg1"/>
                </a:solidFill>
              </a:rPr>
              <a:t>Results – </a:t>
            </a:r>
            <a:r>
              <a:rPr lang="en-US" sz="2400" b="1" dirty="0" smtClean="0">
                <a:solidFill>
                  <a:schemeClr val="bg1"/>
                </a:solidFill>
              </a:rPr>
              <a:t>Gut Nutrient </a:t>
            </a:r>
            <a:r>
              <a:rPr lang="en-US" sz="2400" b="1" dirty="0" smtClean="0">
                <a:solidFill>
                  <a:schemeClr val="bg1"/>
                </a:solidFill>
              </a:rPr>
              <a:t>Transporters</a:t>
            </a:r>
            <a:endParaRPr lang="en-US" sz="2400" b="1" dirty="0">
              <a:solidFill>
                <a:schemeClr val="bg1"/>
              </a:solidFill>
            </a:endParaRPr>
          </a:p>
        </p:txBody>
      </p:sp>
      <p:sp>
        <p:nvSpPr>
          <p:cNvPr id="71" name="TextBox 70"/>
          <p:cNvSpPr txBox="1"/>
          <p:nvPr/>
        </p:nvSpPr>
        <p:spPr>
          <a:xfrm rot="17921446">
            <a:off x="4035949" y="5768695"/>
            <a:ext cx="1859220" cy="461665"/>
          </a:xfrm>
          <a:prstGeom prst="rect">
            <a:avLst/>
          </a:prstGeom>
          <a:noFill/>
        </p:spPr>
        <p:txBody>
          <a:bodyPr wrap="square" rtlCol="0">
            <a:spAutoFit/>
          </a:bodyPr>
          <a:lstStyle/>
          <a:p>
            <a:pPr algn="r"/>
            <a:r>
              <a:rPr lang="en-US" sz="1200" b="1" dirty="0" smtClean="0"/>
              <a:t>Feed every day</a:t>
            </a:r>
          </a:p>
          <a:p>
            <a:pPr algn="r"/>
            <a:r>
              <a:rPr lang="en-US" sz="1200" b="1" dirty="0" smtClean="0"/>
              <a:t>Fertilization</a:t>
            </a:r>
            <a:endParaRPr lang="en-US" sz="1200" b="1" dirty="0"/>
          </a:p>
        </p:txBody>
      </p:sp>
      <p:sp>
        <p:nvSpPr>
          <p:cNvPr id="72" name="TextBox 71"/>
          <p:cNvSpPr txBox="1"/>
          <p:nvPr/>
        </p:nvSpPr>
        <p:spPr>
          <a:xfrm rot="17921446">
            <a:off x="4641936" y="5768698"/>
            <a:ext cx="1859220" cy="461665"/>
          </a:xfrm>
          <a:prstGeom prst="rect">
            <a:avLst/>
          </a:prstGeom>
          <a:noFill/>
        </p:spPr>
        <p:txBody>
          <a:bodyPr wrap="square" rtlCol="0">
            <a:spAutoFit/>
          </a:bodyPr>
          <a:lstStyle/>
          <a:p>
            <a:pPr algn="r"/>
            <a:r>
              <a:rPr lang="en-US" sz="1200" b="1" dirty="0" smtClean="0"/>
              <a:t>Feed every other day</a:t>
            </a:r>
          </a:p>
          <a:p>
            <a:pPr algn="r"/>
            <a:r>
              <a:rPr lang="en-US" sz="1200" b="1" dirty="0" smtClean="0"/>
              <a:t>Fertilization</a:t>
            </a:r>
            <a:endParaRPr lang="en-US" sz="1200" b="1" dirty="0"/>
          </a:p>
        </p:txBody>
      </p:sp>
      <p:sp>
        <p:nvSpPr>
          <p:cNvPr id="73" name="TextBox 72"/>
          <p:cNvSpPr txBox="1"/>
          <p:nvPr/>
        </p:nvSpPr>
        <p:spPr>
          <a:xfrm rot="17921446">
            <a:off x="5254859" y="5768698"/>
            <a:ext cx="1859220" cy="461665"/>
          </a:xfrm>
          <a:prstGeom prst="rect">
            <a:avLst/>
          </a:prstGeom>
          <a:noFill/>
        </p:spPr>
        <p:txBody>
          <a:bodyPr wrap="square" rtlCol="0">
            <a:spAutoFit/>
          </a:bodyPr>
          <a:lstStyle/>
          <a:p>
            <a:pPr algn="r"/>
            <a:r>
              <a:rPr lang="en-US" sz="1200" b="1" dirty="0" smtClean="0"/>
              <a:t>Feed every third day</a:t>
            </a:r>
          </a:p>
          <a:p>
            <a:pPr algn="r"/>
            <a:r>
              <a:rPr lang="en-US" sz="1200" b="1" dirty="0" smtClean="0"/>
              <a:t>Fertilization</a:t>
            </a:r>
            <a:endParaRPr lang="en-US" sz="1200" b="1" dirty="0"/>
          </a:p>
        </p:txBody>
      </p:sp>
      <p:sp>
        <p:nvSpPr>
          <p:cNvPr id="74" name="TextBox 73"/>
          <p:cNvSpPr txBox="1"/>
          <p:nvPr/>
        </p:nvSpPr>
        <p:spPr>
          <a:xfrm rot="17921446">
            <a:off x="5849957" y="5777930"/>
            <a:ext cx="1859220" cy="461665"/>
          </a:xfrm>
          <a:prstGeom prst="rect">
            <a:avLst/>
          </a:prstGeom>
          <a:noFill/>
        </p:spPr>
        <p:txBody>
          <a:bodyPr wrap="square" rtlCol="0">
            <a:spAutoFit/>
          </a:bodyPr>
          <a:lstStyle/>
          <a:p>
            <a:pPr algn="r"/>
            <a:r>
              <a:rPr lang="en-US" sz="1200" b="1" dirty="0" smtClean="0"/>
              <a:t>No feed</a:t>
            </a:r>
          </a:p>
          <a:p>
            <a:pPr algn="r"/>
            <a:r>
              <a:rPr lang="en-US" sz="1200" b="1" dirty="0" smtClean="0"/>
              <a:t>Fertilization</a:t>
            </a:r>
            <a:endParaRPr lang="en-US" sz="1200" b="1" dirty="0"/>
          </a:p>
        </p:txBody>
      </p:sp>
      <p:sp>
        <p:nvSpPr>
          <p:cNvPr id="75" name="TextBox 74"/>
          <p:cNvSpPr txBox="1"/>
          <p:nvPr/>
        </p:nvSpPr>
        <p:spPr>
          <a:xfrm rot="17921446">
            <a:off x="6460060" y="5777931"/>
            <a:ext cx="1859220" cy="461665"/>
          </a:xfrm>
          <a:prstGeom prst="rect">
            <a:avLst/>
          </a:prstGeom>
          <a:noFill/>
        </p:spPr>
        <p:txBody>
          <a:bodyPr wrap="square" rtlCol="0">
            <a:spAutoFit/>
          </a:bodyPr>
          <a:lstStyle/>
          <a:p>
            <a:pPr algn="r"/>
            <a:r>
              <a:rPr lang="en-US" sz="1200" b="1" dirty="0" smtClean="0"/>
              <a:t>Feed every day</a:t>
            </a:r>
          </a:p>
          <a:p>
            <a:pPr algn="r"/>
            <a:r>
              <a:rPr lang="en-US" sz="1200" b="1" dirty="0" smtClean="0"/>
              <a:t>No fertilization</a:t>
            </a:r>
            <a:endParaRPr lang="en-US" sz="1200" b="1" dirty="0"/>
          </a:p>
        </p:txBody>
      </p:sp>
      <p:sp>
        <p:nvSpPr>
          <p:cNvPr id="4" name="Rectangle 3"/>
          <p:cNvSpPr/>
          <p:nvPr/>
        </p:nvSpPr>
        <p:spPr>
          <a:xfrm>
            <a:off x="1524663" y="695412"/>
            <a:ext cx="3252195" cy="338554"/>
          </a:xfrm>
          <a:prstGeom prst="rect">
            <a:avLst/>
          </a:prstGeom>
        </p:spPr>
        <p:txBody>
          <a:bodyPr wrap="square">
            <a:spAutoFit/>
          </a:bodyPr>
          <a:lstStyle/>
          <a:p>
            <a:r>
              <a:rPr lang="en-US" sz="1600" b="1" dirty="0">
                <a:solidFill>
                  <a:srgbClr val="009242"/>
                </a:solidFill>
                <a:latin typeface="Arial" panose="020B0604020202020204" pitchFamily="34" charset="0"/>
                <a:cs typeface="Arial" panose="020B0604020202020204" pitchFamily="34" charset="0"/>
              </a:rPr>
              <a:t>Glucose/Fructose Transporter</a:t>
            </a:r>
          </a:p>
        </p:txBody>
      </p:sp>
      <p:sp>
        <p:nvSpPr>
          <p:cNvPr id="5" name="Rectangle 4"/>
          <p:cNvSpPr/>
          <p:nvPr/>
        </p:nvSpPr>
        <p:spPr>
          <a:xfrm>
            <a:off x="1912599" y="2929395"/>
            <a:ext cx="2191525" cy="338554"/>
          </a:xfrm>
          <a:prstGeom prst="rect">
            <a:avLst/>
          </a:prstGeom>
        </p:spPr>
        <p:txBody>
          <a:bodyPr wrap="none">
            <a:spAutoFit/>
          </a:bodyPr>
          <a:lstStyle/>
          <a:p>
            <a:r>
              <a:rPr lang="en-US" sz="1600" b="1" dirty="0">
                <a:solidFill>
                  <a:srgbClr val="009242"/>
                </a:solidFill>
                <a:latin typeface="Arial" panose="020B0604020202020204" pitchFamily="34" charset="0"/>
                <a:cs typeface="Arial" panose="020B0604020202020204" pitchFamily="34" charset="0"/>
              </a:rPr>
              <a:t>Glucose Transporter</a:t>
            </a:r>
          </a:p>
        </p:txBody>
      </p:sp>
      <p:sp>
        <p:nvSpPr>
          <p:cNvPr id="7" name="Rectangle 6"/>
          <p:cNvSpPr/>
          <p:nvPr/>
        </p:nvSpPr>
        <p:spPr>
          <a:xfrm>
            <a:off x="5343455" y="2904415"/>
            <a:ext cx="2650163" cy="338554"/>
          </a:xfrm>
          <a:prstGeom prst="rect">
            <a:avLst/>
          </a:prstGeom>
        </p:spPr>
        <p:txBody>
          <a:bodyPr wrap="square">
            <a:spAutoFit/>
          </a:bodyPr>
          <a:lstStyle/>
          <a:p>
            <a:r>
              <a:rPr lang="en-US" sz="1600" b="1" dirty="0">
                <a:solidFill>
                  <a:srgbClr val="009242"/>
                </a:solidFill>
                <a:latin typeface="Arial" panose="020B0604020202020204" pitchFamily="34" charset="0"/>
                <a:cs typeface="Arial" panose="020B0604020202020204" pitchFamily="34" charset="0"/>
              </a:rPr>
              <a:t>Amino Acid Transporter</a:t>
            </a:r>
          </a:p>
        </p:txBody>
      </p:sp>
      <p:sp>
        <p:nvSpPr>
          <p:cNvPr id="9" name="Rectangle 8"/>
          <p:cNvSpPr/>
          <p:nvPr/>
        </p:nvSpPr>
        <p:spPr>
          <a:xfrm>
            <a:off x="5405954" y="640647"/>
            <a:ext cx="2583724" cy="338554"/>
          </a:xfrm>
          <a:prstGeom prst="rect">
            <a:avLst/>
          </a:prstGeom>
        </p:spPr>
        <p:txBody>
          <a:bodyPr wrap="square">
            <a:spAutoFit/>
          </a:bodyPr>
          <a:lstStyle/>
          <a:p>
            <a:r>
              <a:rPr lang="en-US" sz="1600" b="1" dirty="0">
                <a:solidFill>
                  <a:srgbClr val="009242"/>
                </a:solidFill>
                <a:latin typeface="Arial" panose="020B0604020202020204" pitchFamily="34" charset="0"/>
                <a:cs typeface="Arial" panose="020B0604020202020204" pitchFamily="34" charset="0"/>
              </a:rPr>
              <a:t>Fatty Acid Transporter</a:t>
            </a:r>
          </a:p>
        </p:txBody>
      </p:sp>
      <p:sp>
        <p:nvSpPr>
          <p:cNvPr id="76" name="Rectangle 75"/>
          <p:cNvSpPr/>
          <p:nvPr/>
        </p:nvSpPr>
        <p:spPr>
          <a:xfrm>
            <a:off x="511686" y="6603930"/>
            <a:ext cx="8158993" cy="276999"/>
          </a:xfrm>
          <a:prstGeom prst="rect">
            <a:avLst/>
          </a:prstGeom>
        </p:spPr>
        <p:txBody>
          <a:bodyPr wrap="square">
            <a:spAutoFit/>
          </a:bodyPr>
          <a:lstStyle/>
          <a:p>
            <a:pPr algn="ctr"/>
            <a:r>
              <a:rPr lang="en-US" sz="1200" dirty="0">
                <a:solidFill>
                  <a:srgbClr val="FFFF00"/>
                </a:solidFill>
              </a:rPr>
              <a:t>Letters designate statistical differences </a:t>
            </a:r>
            <a:r>
              <a:rPr lang="en-US" sz="1200" dirty="0" smtClean="0">
                <a:solidFill>
                  <a:srgbClr val="FFFF00"/>
                </a:solidFill>
              </a:rPr>
              <a:t>determined </a:t>
            </a:r>
            <a:r>
              <a:rPr lang="en-US" sz="1200" dirty="0">
                <a:solidFill>
                  <a:srgbClr val="FFFF00"/>
                </a:solidFill>
              </a:rPr>
              <a:t>by ANOVA followed by Tukey’s </a:t>
            </a:r>
            <a:r>
              <a:rPr lang="en-US" sz="1200" dirty="0" err="1">
                <a:solidFill>
                  <a:srgbClr val="FFFF00"/>
                </a:solidFill>
              </a:rPr>
              <a:t>posthoc</a:t>
            </a:r>
            <a:r>
              <a:rPr lang="en-US" sz="1200" dirty="0">
                <a:solidFill>
                  <a:srgbClr val="FFFF00"/>
                </a:solidFill>
              </a:rPr>
              <a:t> analysis. </a:t>
            </a:r>
            <a:r>
              <a:rPr lang="en-US" sz="1200" i="1" dirty="0" smtClean="0">
                <a:solidFill>
                  <a:srgbClr val="FFFF00"/>
                </a:solidFill>
                <a:latin typeface="Times New Roman"/>
                <a:cs typeface="Times New Roman"/>
              </a:rPr>
              <a:t>P</a:t>
            </a:r>
            <a:r>
              <a:rPr lang="en-US" sz="1200" dirty="0" smtClean="0">
                <a:solidFill>
                  <a:srgbClr val="FFFF00"/>
                </a:solidFill>
                <a:latin typeface="Times New Roman"/>
                <a:cs typeface="Times New Roman"/>
              </a:rPr>
              <a:t> </a:t>
            </a:r>
            <a:r>
              <a:rPr lang="en-US" sz="1200" dirty="0">
                <a:solidFill>
                  <a:srgbClr val="FFFF00"/>
                </a:solidFill>
                <a:latin typeface="Times New Roman"/>
                <a:cs typeface="Times New Roman"/>
              </a:rPr>
              <a:t>= 0.05</a:t>
            </a:r>
            <a:endParaRPr lang="en-US" sz="1200" dirty="0">
              <a:solidFill>
                <a:srgbClr val="FFFF00"/>
              </a:solidFill>
            </a:endParaRPr>
          </a:p>
        </p:txBody>
      </p:sp>
    </p:spTree>
    <p:extLst>
      <p:ext uri="{BB962C8B-B14F-4D97-AF65-F5344CB8AC3E}">
        <p14:creationId xmlns:p14="http://schemas.microsoft.com/office/powerpoint/2010/main" val="305190598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5943600" cy="461665"/>
          </a:xfrm>
          <a:prstGeom prst="rect">
            <a:avLst/>
          </a:prstGeom>
          <a:solidFill>
            <a:srgbClr val="00B0F0"/>
          </a:solidFill>
        </p:spPr>
        <p:txBody>
          <a:bodyPr wrap="square" rtlCol="0">
            <a:spAutoFit/>
          </a:bodyPr>
          <a:lstStyle/>
          <a:p>
            <a:r>
              <a:rPr lang="en-US" sz="2400" b="1" dirty="0">
                <a:solidFill>
                  <a:prstClr val="white"/>
                </a:solidFill>
              </a:rPr>
              <a:t>Results – </a:t>
            </a:r>
            <a:r>
              <a:rPr lang="en-US" sz="2400" b="1" dirty="0" smtClean="0">
                <a:solidFill>
                  <a:prstClr val="white"/>
                </a:solidFill>
              </a:rPr>
              <a:t>Tilapia Microbiome</a:t>
            </a:r>
            <a:endParaRPr lang="en-US" sz="2400" b="1" dirty="0">
              <a:solidFill>
                <a:prstClr val="white"/>
              </a:solidFill>
            </a:endParaRPr>
          </a:p>
        </p:txBody>
      </p:sp>
      <p:sp>
        <p:nvSpPr>
          <p:cNvPr id="6" name="TextBox 5"/>
          <p:cNvSpPr txBox="1"/>
          <p:nvPr/>
        </p:nvSpPr>
        <p:spPr>
          <a:xfrm>
            <a:off x="262468" y="973666"/>
            <a:ext cx="8246533" cy="5262979"/>
          </a:xfrm>
          <a:prstGeom prst="rect">
            <a:avLst/>
          </a:prstGeom>
          <a:noFill/>
        </p:spPr>
        <p:txBody>
          <a:bodyPr wrap="square" rtlCol="0">
            <a:spAutoFit/>
          </a:bodyPr>
          <a:lstStyle/>
          <a:p>
            <a:pPr marL="342900" indent="-342900">
              <a:buFont typeface="Wingdings" charset="2"/>
              <a:buChar char="Ø"/>
            </a:pPr>
            <a:r>
              <a:rPr lang="en-US" sz="2400" dirty="0" smtClean="0">
                <a:solidFill>
                  <a:schemeClr val="bg1"/>
                </a:solidFill>
                <a:latin typeface="Arial" panose="020B0604020202020204" pitchFamily="34" charset="0"/>
                <a:cs typeface="Arial" panose="020B0604020202020204" pitchFamily="34" charset="0"/>
              </a:rPr>
              <a:t>Feces collected (12 weeks of growth trial)</a:t>
            </a:r>
          </a:p>
          <a:p>
            <a:pPr marL="342900" indent="-342900">
              <a:buFont typeface="Wingdings" charset="2"/>
              <a:buChar char="Ø"/>
            </a:pPr>
            <a:endParaRPr lang="en-US" sz="2400" dirty="0">
              <a:solidFill>
                <a:schemeClr val="bg1"/>
              </a:solidFill>
              <a:latin typeface="Arial" panose="020B0604020202020204" pitchFamily="34" charset="0"/>
              <a:cs typeface="Arial" panose="020B0604020202020204" pitchFamily="34" charset="0"/>
            </a:endParaRPr>
          </a:p>
          <a:p>
            <a:pPr marL="342900" indent="-342900">
              <a:buFont typeface="Wingdings" charset="2"/>
              <a:buChar char="Ø"/>
            </a:pPr>
            <a:r>
              <a:rPr lang="en-US" sz="2400" dirty="0" smtClean="0">
                <a:solidFill>
                  <a:schemeClr val="bg1"/>
                </a:solidFill>
                <a:latin typeface="Arial" panose="020B0604020202020204" pitchFamily="34" charset="0"/>
                <a:cs typeface="Arial" panose="020B0604020202020204" pitchFamily="34" charset="0"/>
              </a:rPr>
              <a:t>Identified microbial communities by 16S (prokaryote) and 18S </a:t>
            </a:r>
            <a:r>
              <a:rPr lang="en-US" sz="2400" dirty="0" err="1" smtClean="0">
                <a:solidFill>
                  <a:schemeClr val="bg1"/>
                </a:solidFill>
                <a:latin typeface="Arial" panose="020B0604020202020204" pitchFamily="34" charset="0"/>
                <a:cs typeface="Arial" panose="020B0604020202020204" pitchFamily="34" charset="0"/>
              </a:rPr>
              <a:t>rRNA</a:t>
            </a:r>
            <a:r>
              <a:rPr lang="en-US" sz="2400" dirty="0" smtClean="0">
                <a:solidFill>
                  <a:schemeClr val="bg1"/>
                </a:solidFill>
                <a:latin typeface="Arial" panose="020B0604020202020204" pitchFamily="34" charset="0"/>
                <a:cs typeface="Arial" panose="020B0604020202020204" pitchFamily="34" charset="0"/>
              </a:rPr>
              <a:t> (eukaryotes) sequences via </a:t>
            </a:r>
            <a:r>
              <a:rPr lang="en-PH" sz="2400" dirty="0" smtClean="0">
                <a:solidFill>
                  <a:schemeClr val="bg1"/>
                </a:solidFill>
              </a:rPr>
              <a:t>QIIME using Greengenes/Silva databases </a:t>
            </a:r>
          </a:p>
          <a:p>
            <a:pPr marL="342900" indent="-342900">
              <a:buFont typeface="Wingdings" charset="2"/>
              <a:buChar char="Ø"/>
            </a:pPr>
            <a:endParaRPr lang="en-US" sz="2400" dirty="0">
              <a:solidFill>
                <a:schemeClr val="bg1"/>
              </a:solidFill>
              <a:latin typeface="Arial" panose="020B0604020202020204" pitchFamily="34" charset="0"/>
              <a:cs typeface="Arial" panose="020B0604020202020204" pitchFamily="34" charset="0"/>
            </a:endParaRPr>
          </a:p>
          <a:p>
            <a:pPr marL="342900" indent="-342900">
              <a:buFont typeface="Wingdings" charset="2"/>
              <a:buChar char="Ø"/>
            </a:pPr>
            <a:r>
              <a:rPr lang="en-US" sz="2400" dirty="0" smtClean="0">
                <a:solidFill>
                  <a:schemeClr val="bg1"/>
                </a:solidFill>
                <a:latin typeface="Arial" panose="020B0604020202020204" pitchFamily="34" charset="0"/>
                <a:cs typeface="Arial" panose="020B0604020202020204" pitchFamily="34" charset="0"/>
              </a:rPr>
              <a:t>715,725 total reads after quality filtering</a:t>
            </a:r>
          </a:p>
          <a:p>
            <a:pPr marL="285750" indent="-28575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330,883 prokaryotic reads </a:t>
            </a:r>
          </a:p>
          <a:p>
            <a:pPr marL="285750" indent="-28575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384,842 eukaryotic reads</a:t>
            </a:r>
          </a:p>
          <a:p>
            <a:endParaRPr lang="en-US" sz="2400" dirty="0" smtClean="0">
              <a:solidFill>
                <a:schemeClr val="bg1"/>
              </a:solidFill>
              <a:latin typeface="Arial" panose="020B0604020202020204" pitchFamily="34" charset="0"/>
              <a:cs typeface="Arial" panose="020B0604020202020204" pitchFamily="34" charset="0"/>
            </a:endParaRPr>
          </a:p>
          <a:p>
            <a:pPr marL="342900" indent="-342900">
              <a:buFont typeface="Wingdings" charset="2"/>
              <a:buChar char="Ø"/>
            </a:pPr>
            <a:r>
              <a:rPr lang="en-US" sz="2400" dirty="0" smtClean="0">
                <a:solidFill>
                  <a:schemeClr val="bg1"/>
                </a:solidFill>
                <a:latin typeface="Arial" panose="020B0604020202020204" pitchFamily="34" charset="0"/>
                <a:cs typeface="Arial" panose="020B0604020202020204" pitchFamily="34" charset="0"/>
              </a:rPr>
              <a:t>These contributed to:</a:t>
            </a:r>
          </a:p>
          <a:p>
            <a:pPr marL="285750" indent="-28575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20 prokaryotic phyla, 43 classes, 92 orders,145 families, and 215 species</a:t>
            </a:r>
          </a:p>
          <a:p>
            <a:pPr marL="285750" indent="-285750">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8 major eukaryotic phyla, 132 genera, and 289 species</a:t>
            </a: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151100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6236</TotalTime>
  <Words>3468</Words>
  <Application>Microsoft Macintosh PowerPoint</Application>
  <PresentationFormat>On-screen Show (4:3)</PresentationFormat>
  <Paragraphs>699</Paragraphs>
  <Slides>25</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Office Theme</vt:lpstr>
      <vt:lpstr>Prism 6</vt:lpstr>
      <vt:lpstr>Effect of Pulsed Feeding on Growth, Gut Metagenome, and Intestinal Nutrient Transporters of Tilapia in Pond Culture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Salger</dc:creator>
  <cp:lastModifiedBy>Russell Borski</cp:lastModifiedBy>
  <cp:revision>153</cp:revision>
  <cp:lastPrinted>2016-02-11T15:03:30Z</cp:lastPrinted>
  <dcterms:created xsi:type="dcterms:W3CDTF">2016-01-19T20:51:31Z</dcterms:created>
  <dcterms:modified xsi:type="dcterms:W3CDTF">2016-04-27T01:45:38Z</dcterms:modified>
</cp:coreProperties>
</file>