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xls" ContentType="application/vnd.ms-exce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sldIdLst>
    <p:sldId id="829" r:id="rId2"/>
    <p:sldId id="786" r:id="rId3"/>
    <p:sldId id="788" r:id="rId4"/>
    <p:sldId id="622" r:id="rId5"/>
    <p:sldId id="790" r:id="rId6"/>
    <p:sldId id="827" r:id="rId7"/>
    <p:sldId id="819" r:id="rId8"/>
    <p:sldId id="624" r:id="rId9"/>
    <p:sldId id="820" r:id="rId10"/>
    <p:sldId id="821" r:id="rId11"/>
    <p:sldId id="806" r:id="rId12"/>
    <p:sldId id="822" r:id="rId13"/>
    <p:sldId id="823" r:id="rId14"/>
    <p:sldId id="824" r:id="rId15"/>
    <p:sldId id="793" r:id="rId16"/>
    <p:sldId id="783" r:id="rId17"/>
    <p:sldId id="808" r:id="rId18"/>
    <p:sldId id="825" r:id="rId19"/>
    <p:sldId id="784" r:id="rId20"/>
    <p:sldId id="794" r:id="rId21"/>
    <p:sldId id="832" r:id="rId22"/>
    <p:sldId id="798" r:id="rId23"/>
    <p:sldId id="816" r:id="rId24"/>
    <p:sldId id="672" r:id="rId25"/>
    <p:sldId id="826" r:id="rId26"/>
    <p:sldId id="831" r:id="rId27"/>
    <p:sldId id="818" r:id="rId28"/>
    <p:sldId id="828" r:id="rId29"/>
    <p:sldId id="834" r:id="rId30"/>
    <p:sldId id="833" r:id="rId31"/>
    <p:sldId id="681" r:id="rId32"/>
    <p:sldId id="813" r:id="rId33"/>
    <p:sldId id="723" r:id="rId34"/>
    <p:sldId id="682" r:id="rId35"/>
    <p:sldId id="812" r:id="rId36"/>
    <p:sldId id="830" r:id="rId37"/>
    <p:sldId id="683" r:id="rId38"/>
    <p:sldId id="802" r:id="rId39"/>
    <p:sldId id="684" r:id="rId40"/>
    <p:sldId id="814" r:id="rId41"/>
    <p:sldId id="803" r:id="rId42"/>
    <p:sldId id="685" r:id="rId43"/>
    <p:sldId id="712" r:id="rId44"/>
    <p:sldId id="80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7480" autoAdjust="0"/>
    <p:restoredTop sz="92929" autoAdjust="0"/>
  </p:normalViewPr>
  <p:slideViewPr>
    <p:cSldViewPr>
      <p:cViewPr>
        <p:scale>
          <a:sx n="60" d="100"/>
          <a:sy n="60" d="100"/>
        </p:scale>
        <p:origin x="-229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Tilapia</c:v>
                </c:pt>
              </c:strCache>
            </c:strRef>
          </c:tx>
          <c:spPr>
            <a:ln w="43396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2008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8"/>
                <c:pt idx="0">
                  <c:v>107459</c:v>
                </c:pt>
                <c:pt idx="1">
                  <c:v>379184</c:v>
                </c:pt>
                <c:pt idx="2">
                  <c:v>1190021</c:v>
                </c:pt>
                <c:pt idx="3">
                  <c:v>2797819</c:v>
                </c:pt>
                <c:pt idx="4">
                  <c:v>3300000</c:v>
                </c:pt>
                <c:pt idx="5">
                  <c:v>3663000</c:v>
                </c:pt>
                <c:pt idx="6">
                  <c:v>4200000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Catfish 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2008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Sheet1!$C$2:$C$9</c:f>
              <c:numCache>
                <c:formatCode>#,##0</c:formatCode>
                <c:ptCount val="8"/>
                <c:pt idx="0">
                  <c:v>68418</c:v>
                </c:pt>
                <c:pt idx="1">
                  <c:v>244813</c:v>
                </c:pt>
                <c:pt idx="2">
                  <c:v>523502</c:v>
                </c:pt>
                <c:pt idx="3">
                  <c:v>2322465</c:v>
                </c:pt>
                <c:pt idx="4">
                  <c:v>2600000</c:v>
                </c:pt>
                <c:pt idx="5">
                  <c:v>2800000</c:v>
                </c:pt>
                <c:pt idx="6">
                  <c:v>3000000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Salmon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2008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Sheet1!$E$2:$E$9</c:f>
              <c:numCache>
                <c:formatCode>#,##0</c:formatCode>
                <c:ptCount val="8"/>
                <c:pt idx="0">
                  <c:v>156324</c:v>
                </c:pt>
                <c:pt idx="1">
                  <c:v>569672</c:v>
                </c:pt>
                <c:pt idx="2">
                  <c:v>1528186</c:v>
                </c:pt>
                <c:pt idx="3">
                  <c:v>2235130</c:v>
                </c:pt>
                <c:pt idx="4">
                  <c:v>2300000</c:v>
                </c:pt>
                <c:pt idx="5">
                  <c:v>2500000</c:v>
                </c:pt>
                <c:pt idx="6">
                  <c:v>2700000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60576"/>
        <c:axId val="45562112"/>
      </c:lineChart>
      <c:catAx>
        <c:axId val="4556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562112"/>
        <c:crosses val="autoZero"/>
        <c:auto val="1"/>
        <c:lblAlgn val="ctr"/>
        <c:lblOffset val="100"/>
        <c:noMultiLvlLbl val="0"/>
      </c:catAx>
      <c:valAx>
        <c:axId val="45562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5560576"/>
        <c:crosses val="autoZero"/>
        <c:crossBetween val="between"/>
      </c:valAx>
      <c:spPr>
        <a:noFill/>
        <a:ln w="24798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57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Sales </a:t>
            </a:r>
            <a:r>
              <a:rPr lang="en-US" baseline="0" dirty="0" smtClean="0"/>
              <a:t> volume </a:t>
            </a:r>
            <a:r>
              <a:rPr lang="en-US" baseline="0" smtClean="0"/>
              <a:t>= 224,359  </a:t>
            </a:r>
            <a:r>
              <a:rPr lang="en-US" baseline="0" dirty="0" err="1" smtClean="0"/>
              <a:t>mt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5"/>
              <c:layout>
                <c:manualLayout>
                  <c:x val="4.5353548521666578E-2"/>
                  <c:y val="5.43982358217880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US</c:v>
                </c:pt>
                <c:pt idx="1">
                  <c:v>Mexico</c:v>
                </c:pt>
                <c:pt idx="2">
                  <c:v>SubSahara Africa</c:v>
                </c:pt>
                <c:pt idx="3">
                  <c:v>Russia</c:v>
                </c:pt>
                <c:pt idx="4">
                  <c:v>EU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120258.5</c:v>
                </c:pt>
                <c:pt idx="1">
                  <c:v>36541.599999999999</c:v>
                </c:pt>
                <c:pt idx="2" formatCode="General">
                  <c:v>23713.599999999999</c:v>
                </c:pt>
                <c:pt idx="3">
                  <c:v>17117.099999999999</c:v>
                </c:pt>
                <c:pt idx="4" formatCode="General">
                  <c:v>12103.199999999999</c:v>
                </c:pt>
                <c:pt idx="5" formatCode="General">
                  <c:v>14751.341999999957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98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US</c:v>
                </c:pt>
                <c:pt idx="1">
                  <c:v>Mexico</c:v>
                </c:pt>
                <c:pt idx="2">
                  <c:v>SubSahara Africa</c:v>
                </c:pt>
                <c:pt idx="3">
                  <c:v>Russia</c:v>
                </c:pt>
                <c:pt idx="4">
                  <c:v>EU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4.5999999999999996</c:v>
                </c:pt>
                <c:pt idx="1">
                  <c:v>0.8</c:v>
                </c:pt>
                <c:pt idx="2">
                  <c:v>0.2</c:v>
                </c:pt>
                <c:pt idx="3">
                  <c:v>0.5</c:v>
                </c:pt>
                <c:pt idx="4">
                  <c:v>0.5</c:v>
                </c:pt>
                <c:pt idx="5">
                  <c:v>1.6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4805">
          <a:noFill/>
        </a:ln>
      </c:spPr>
    </c:plotArea>
    <c:plotVisOnly val="1"/>
    <c:dispBlanksAs val="zero"/>
    <c:showDLblsOverMax val="0"/>
  </c:chart>
  <c:txPr>
    <a:bodyPr/>
    <a:lstStyle/>
    <a:p>
      <a:pPr>
        <a:defRPr sz="1758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6372924630279"/>
          <c:y val="0.13503649635036644"/>
          <c:w val="0.86789048832353866"/>
          <c:h val="0.5729927007299265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Aquaculture</c:v>
                </c:pt>
              </c:strCache>
            </c:strRef>
          </c:tx>
          <c:spPr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331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Sheet1!$B$1:$Y$1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2010E</c:v>
                </c:pt>
                <c:pt idx="21">
                  <c:v>2011F</c:v>
                </c:pt>
                <c:pt idx="22">
                  <c:v>2012F</c:v>
                </c:pt>
                <c:pt idx="23">
                  <c:v>2013F</c:v>
                </c:pt>
              </c:strCache>
            </c:strRef>
          </c:cat>
          <c:val>
            <c:numRef>
              <c:f>Sheet1!$B$2:$Y$2</c:f>
              <c:numCache>
                <c:formatCode>General</c:formatCode>
                <c:ptCount val="24"/>
                <c:pt idx="0">
                  <c:v>379.16899999999998</c:v>
                </c:pt>
                <c:pt idx="1">
                  <c:v>398.06599999999997</c:v>
                </c:pt>
                <c:pt idx="2">
                  <c:v>484.69799999999998</c:v>
                </c:pt>
                <c:pt idx="3">
                  <c:v>548.43600000000004</c:v>
                </c:pt>
                <c:pt idx="4">
                  <c:v>592.86400000000003</c:v>
                </c:pt>
                <c:pt idx="5">
                  <c:v>702.88499999999999</c:v>
                </c:pt>
                <c:pt idx="6">
                  <c:v>810.10299999999995</c:v>
                </c:pt>
                <c:pt idx="7">
                  <c:v>931.06100000000004</c:v>
                </c:pt>
                <c:pt idx="8">
                  <c:v>950.61900000000003</c:v>
                </c:pt>
                <c:pt idx="9">
                  <c:v>1103.69</c:v>
                </c:pt>
                <c:pt idx="10">
                  <c:v>1269.8430000000001</c:v>
                </c:pt>
                <c:pt idx="11">
                  <c:v>1385.095</c:v>
                </c:pt>
                <c:pt idx="12">
                  <c:v>1481.905</c:v>
                </c:pt>
                <c:pt idx="13">
                  <c:v>1674.5340000000001</c:v>
                </c:pt>
                <c:pt idx="14">
                  <c:v>1998.165</c:v>
                </c:pt>
                <c:pt idx="15">
                  <c:v>2350.4740000000002</c:v>
                </c:pt>
                <c:pt idx="16">
                  <c:v>2416.2370000000001</c:v>
                </c:pt>
                <c:pt idx="17">
                  <c:v>2553.2820000000002</c:v>
                </c:pt>
                <c:pt idx="18">
                  <c:v>2924.877</c:v>
                </c:pt>
                <c:pt idx="19">
                  <c:v>3141.9459999999999</c:v>
                </c:pt>
                <c:pt idx="20">
                  <c:v>3106.5</c:v>
                </c:pt>
                <c:pt idx="21">
                  <c:v>3235</c:v>
                </c:pt>
                <c:pt idx="22">
                  <c:v>3335</c:v>
                </c:pt>
                <c:pt idx="23">
                  <c:v>3501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7934080"/>
        <c:axId val="4795225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US real import price frozen fillet</c:v>
                </c:pt>
              </c:strCache>
            </c:strRef>
          </c:tx>
          <c:spPr>
            <a:ln w="50501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Sheet1!$B$3:$Y$3</c:f>
              <c:numCache>
                <c:formatCode>General</c:formatCode>
                <c:ptCount val="24"/>
                <c:pt idx="3">
                  <c:v>5.247597528294536</c:v>
                </c:pt>
                <c:pt idx="4">
                  <c:v>3.9985133089042408</c:v>
                </c:pt>
                <c:pt idx="5">
                  <c:v>6.454768186772819</c:v>
                </c:pt>
                <c:pt idx="6">
                  <c:v>6.9366089998784162</c:v>
                </c:pt>
                <c:pt idx="7">
                  <c:v>6.3243963980711184</c:v>
                </c:pt>
                <c:pt idx="8">
                  <c:v>5.9156124125421394</c:v>
                </c:pt>
                <c:pt idx="9">
                  <c:v>5.9126425472493045</c:v>
                </c:pt>
                <c:pt idx="10">
                  <c:v>5.6461924720037118</c:v>
                </c:pt>
                <c:pt idx="11">
                  <c:v>5.1321568518438667</c:v>
                </c:pt>
                <c:pt idx="12">
                  <c:v>4.9532739583586736</c:v>
                </c:pt>
                <c:pt idx="13">
                  <c:v>4.6497784405551794</c:v>
                </c:pt>
                <c:pt idx="14">
                  <c:v>3.9748165708807472</c:v>
                </c:pt>
                <c:pt idx="15">
                  <c:v>3.8736145343171584</c:v>
                </c:pt>
                <c:pt idx="16">
                  <c:v>3.676275953856639</c:v>
                </c:pt>
                <c:pt idx="17">
                  <c:v>3.6117664973808696</c:v>
                </c:pt>
                <c:pt idx="18">
                  <c:v>3.9251582457644072</c:v>
                </c:pt>
                <c:pt idx="19">
                  <c:v>4.4854359742205929</c:v>
                </c:pt>
                <c:pt idx="20">
                  <c:v>4.0510612288733689</c:v>
                </c:pt>
                <c:pt idx="21">
                  <c:v>4.862121436265884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54176"/>
        <c:axId val="47960064"/>
      </c:lineChart>
      <c:catAx>
        <c:axId val="4793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47952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952256"/>
        <c:scaling>
          <c:orientation val="minMax"/>
        </c:scaling>
        <c:delete val="0"/>
        <c:axPos val="l"/>
        <c:majorGridlines>
          <c:spPr>
            <a:ln w="338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69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1000 Metric tonnes</a:t>
                </a:r>
              </a:p>
            </c:rich>
          </c:tx>
          <c:layout>
            <c:manualLayout>
              <c:xMode val="edge"/>
              <c:yMode val="edge"/>
              <c:x val="2.1250855871276959E-2"/>
              <c:y val="5.2991747005070117E-2"/>
            </c:manualLayout>
          </c:layout>
          <c:overlay val="0"/>
          <c:spPr>
            <a:noFill/>
            <a:ln w="2564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7934080"/>
        <c:crosses val="autoZero"/>
        <c:crossBetween val="between"/>
      </c:valAx>
      <c:catAx>
        <c:axId val="47954176"/>
        <c:scaling>
          <c:orientation val="minMax"/>
        </c:scaling>
        <c:delete val="1"/>
        <c:axPos val="b"/>
        <c:majorTickMark val="out"/>
        <c:minorTickMark val="none"/>
        <c:tickLblPos val="nextTo"/>
        <c:crossAx val="47960064"/>
        <c:crosses val="autoZero"/>
        <c:auto val="1"/>
        <c:lblAlgn val="ctr"/>
        <c:lblOffset val="100"/>
        <c:noMultiLvlLbl val="0"/>
      </c:catAx>
      <c:valAx>
        <c:axId val="47960064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nb-NO" dirty="0"/>
                  <a:t>REAL PRICE (</a:t>
                </a:r>
                <a:r>
                  <a:rPr lang="nb-NO" dirty="0" smtClean="0"/>
                  <a:t>USD/kg)</a:t>
                </a:r>
                <a:endParaRPr lang="nb-NO" dirty="0"/>
              </a:p>
            </c:rich>
          </c:tx>
          <c:layout>
            <c:manualLayout>
              <c:xMode val="edge"/>
              <c:yMode val="edge"/>
              <c:x val="0.85769299897295437"/>
              <c:y val="4.122518864305387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954176"/>
        <c:crosses val="max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91" b="0" i="0" u="none" strike="noStrike" cap="all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5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ES">
                <a:ea typeface="MS PGothic" pitchFamily="34" charset="-128"/>
              </a:rPr>
              <a:t>GOAL 07 Fish Production Estimates &amp; Trends - Ragnar Tveteras</a:t>
            </a:r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CB7B36B7-10CC-4DAB-93D1-21210098B974}" type="slidenum">
              <a:rPr lang="en-US">
                <a:ea typeface="MS PGothic" pitchFamily="34" charset="-128"/>
              </a:rPr>
              <a:pPr eaLnBrk="1" hangingPunct="1"/>
              <a:t>35</a:t>
            </a:fld>
            <a:endParaRPr lang="en-US">
              <a:ea typeface="MS PGothic" pitchFamily="34" charset="-128"/>
            </a:endParaRPr>
          </a:p>
        </p:txBody>
      </p:sp>
      <p:sp>
        <p:nvSpPr>
          <p:cNvPr id="11264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1" tIns="46150" rIns="92301" bIns="46150" anchor="b"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fld id="{B1856227-032B-4FA3-9C7E-8A0879620498}" type="slidenum">
              <a:rPr lang="en-US" sz="1200"/>
              <a:pPr algn="r" eaLnBrk="1" hangingPunct="1"/>
              <a:t>35</a:t>
            </a:fld>
            <a:endParaRPr lang="en-US" sz="1200"/>
          </a:p>
        </p:txBody>
      </p:sp>
      <p:sp>
        <p:nvSpPr>
          <p:cNvPr id="1126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0" y="114300"/>
            <a:ext cx="9142413" cy="6742113"/>
            <a:chOff x="0" y="72"/>
            <a:chExt cx="5759" cy="4247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2112"/>
              <a:ext cx="5759" cy="2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0" y="72"/>
              <a:ext cx="5759" cy="2040"/>
              <a:chOff x="0" y="72"/>
              <a:chExt cx="5759" cy="2040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hidden">
              <a:xfrm>
                <a:off x="0" y="1872"/>
                <a:ext cx="5759" cy="24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2289" y="72"/>
                <a:ext cx="1440" cy="1984"/>
                <a:chOff x="2289" y="72"/>
                <a:chExt cx="1440" cy="1984"/>
              </a:xfrm>
            </p:grpSpPr>
            <p:sp>
              <p:nvSpPr>
                <p:cNvPr id="29" name="Freeform 4"/>
                <p:cNvSpPr>
                  <a:spLocks/>
                </p:cNvSpPr>
                <p:nvPr/>
              </p:nvSpPr>
              <p:spPr bwMode="ltGray">
                <a:xfrm>
                  <a:off x="2289" y="127"/>
                  <a:ext cx="1440" cy="1770"/>
                </a:xfrm>
                <a:custGeom>
                  <a:avLst/>
                  <a:gdLst>
                    <a:gd name="T0" fmla="*/ 901 w 1440"/>
                    <a:gd name="T1" fmla="*/ 33 h 1770"/>
                    <a:gd name="T2" fmla="*/ 1066 w 1440"/>
                    <a:gd name="T3" fmla="*/ 129 h 1770"/>
                    <a:gd name="T4" fmla="*/ 1207 w 1440"/>
                    <a:gd name="T5" fmla="*/ 256 h 1770"/>
                    <a:gd name="T6" fmla="*/ 1316 w 1440"/>
                    <a:gd name="T7" fmla="*/ 410 h 1770"/>
                    <a:gd name="T8" fmla="*/ 1394 w 1440"/>
                    <a:gd name="T9" fmla="*/ 581 h 1770"/>
                    <a:gd name="T10" fmla="*/ 1435 w 1440"/>
                    <a:gd name="T11" fmla="*/ 766 h 1770"/>
                    <a:gd name="T12" fmla="*/ 1435 w 1440"/>
                    <a:gd name="T13" fmla="*/ 958 h 1770"/>
                    <a:gd name="T14" fmla="*/ 1394 w 1440"/>
                    <a:gd name="T15" fmla="*/ 1143 h 1770"/>
                    <a:gd name="T16" fmla="*/ 1316 w 1440"/>
                    <a:gd name="T17" fmla="*/ 1314 h 1770"/>
                    <a:gd name="T18" fmla="*/ 1207 w 1440"/>
                    <a:gd name="T19" fmla="*/ 1468 h 1770"/>
                    <a:gd name="T20" fmla="*/ 1066 w 1440"/>
                    <a:gd name="T21" fmla="*/ 1597 h 1770"/>
                    <a:gd name="T22" fmla="*/ 901 w 1440"/>
                    <a:gd name="T23" fmla="*/ 1691 h 1770"/>
                    <a:gd name="T24" fmla="*/ 721 w 1440"/>
                    <a:gd name="T25" fmla="*/ 1749 h 1770"/>
                    <a:gd name="T26" fmla="*/ 533 w 1440"/>
                    <a:gd name="T27" fmla="*/ 1769 h 1770"/>
                    <a:gd name="T28" fmla="*/ 344 w 1440"/>
                    <a:gd name="T29" fmla="*/ 1749 h 1770"/>
                    <a:gd name="T30" fmla="*/ 165 w 1440"/>
                    <a:gd name="T31" fmla="*/ 1691 h 1770"/>
                    <a:gd name="T32" fmla="*/ 0 w 1440"/>
                    <a:gd name="T33" fmla="*/ 1597 h 1770"/>
                    <a:gd name="T34" fmla="*/ 125 w 1440"/>
                    <a:gd name="T35" fmla="*/ 1571 h 1770"/>
                    <a:gd name="T36" fmla="*/ 281 w 1440"/>
                    <a:gd name="T37" fmla="*/ 1640 h 1770"/>
                    <a:gd name="T38" fmla="*/ 446 w 1440"/>
                    <a:gd name="T39" fmla="*/ 1675 h 1770"/>
                    <a:gd name="T40" fmla="*/ 618 w 1440"/>
                    <a:gd name="T41" fmla="*/ 1675 h 1770"/>
                    <a:gd name="T42" fmla="*/ 785 w 1440"/>
                    <a:gd name="T43" fmla="*/ 1640 h 1770"/>
                    <a:gd name="T44" fmla="*/ 941 w 1440"/>
                    <a:gd name="T45" fmla="*/ 1571 h 1770"/>
                    <a:gd name="T46" fmla="*/ 1080 w 1440"/>
                    <a:gd name="T47" fmla="*/ 1470 h 1770"/>
                    <a:gd name="T48" fmla="*/ 1194 w 1440"/>
                    <a:gd name="T49" fmla="*/ 1343 h 1770"/>
                    <a:gd name="T50" fmla="*/ 1281 w 1440"/>
                    <a:gd name="T51" fmla="*/ 1194 h 1770"/>
                    <a:gd name="T52" fmla="*/ 1332 w 1440"/>
                    <a:gd name="T53" fmla="*/ 1032 h 1770"/>
                    <a:gd name="T54" fmla="*/ 1350 w 1440"/>
                    <a:gd name="T55" fmla="*/ 862 h 1770"/>
                    <a:gd name="T56" fmla="*/ 1332 w 1440"/>
                    <a:gd name="T57" fmla="*/ 691 h 1770"/>
                    <a:gd name="T58" fmla="*/ 1281 w 1440"/>
                    <a:gd name="T59" fmla="*/ 530 h 1770"/>
                    <a:gd name="T60" fmla="*/ 1194 w 1440"/>
                    <a:gd name="T61" fmla="*/ 381 h 1770"/>
                    <a:gd name="T62" fmla="*/ 1080 w 1440"/>
                    <a:gd name="T63" fmla="*/ 254 h 1770"/>
                    <a:gd name="T64" fmla="*/ 941 w 1440"/>
                    <a:gd name="T65" fmla="*/ 154 h 1770"/>
                    <a:gd name="T66" fmla="*/ 785 w 1440"/>
                    <a:gd name="T67" fmla="*/ 85 h 1770"/>
                    <a:gd name="T68" fmla="*/ 812 w 1440"/>
                    <a:gd name="T69" fmla="*/ 0 h 177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440" h="1770">
                      <a:moveTo>
                        <a:pt x="812" y="0"/>
                      </a:moveTo>
                      <a:lnTo>
                        <a:pt x="901" y="33"/>
                      </a:lnTo>
                      <a:lnTo>
                        <a:pt x="986" y="78"/>
                      </a:lnTo>
                      <a:lnTo>
                        <a:pt x="1066" y="129"/>
                      </a:lnTo>
                      <a:lnTo>
                        <a:pt x="1140" y="187"/>
                      </a:lnTo>
                      <a:lnTo>
                        <a:pt x="1207" y="256"/>
                      </a:lnTo>
                      <a:lnTo>
                        <a:pt x="1265" y="330"/>
                      </a:lnTo>
                      <a:lnTo>
                        <a:pt x="1316" y="410"/>
                      </a:lnTo>
                      <a:lnTo>
                        <a:pt x="1361" y="492"/>
                      </a:lnTo>
                      <a:lnTo>
                        <a:pt x="1394" y="581"/>
                      </a:lnTo>
                      <a:lnTo>
                        <a:pt x="1419" y="673"/>
                      </a:lnTo>
                      <a:lnTo>
                        <a:pt x="1435" y="766"/>
                      </a:lnTo>
                      <a:lnTo>
                        <a:pt x="1439" y="862"/>
                      </a:lnTo>
                      <a:lnTo>
                        <a:pt x="1435" y="958"/>
                      </a:lnTo>
                      <a:lnTo>
                        <a:pt x="1419" y="1052"/>
                      </a:lnTo>
                      <a:lnTo>
                        <a:pt x="1394" y="1143"/>
                      </a:lnTo>
                      <a:lnTo>
                        <a:pt x="1361" y="1230"/>
                      </a:lnTo>
                      <a:lnTo>
                        <a:pt x="1316" y="1314"/>
                      </a:lnTo>
                      <a:lnTo>
                        <a:pt x="1265" y="1395"/>
                      </a:lnTo>
                      <a:lnTo>
                        <a:pt x="1207" y="1468"/>
                      </a:lnTo>
                      <a:lnTo>
                        <a:pt x="1140" y="1537"/>
                      </a:lnTo>
                      <a:lnTo>
                        <a:pt x="1066" y="1597"/>
                      </a:lnTo>
                      <a:lnTo>
                        <a:pt x="986" y="1646"/>
                      </a:lnTo>
                      <a:lnTo>
                        <a:pt x="901" y="1691"/>
                      </a:lnTo>
                      <a:lnTo>
                        <a:pt x="812" y="1724"/>
                      </a:lnTo>
                      <a:lnTo>
                        <a:pt x="721" y="1749"/>
                      </a:lnTo>
                      <a:lnTo>
                        <a:pt x="627" y="1765"/>
                      </a:lnTo>
                      <a:lnTo>
                        <a:pt x="533" y="1769"/>
                      </a:lnTo>
                      <a:lnTo>
                        <a:pt x="437" y="1765"/>
                      </a:lnTo>
                      <a:lnTo>
                        <a:pt x="344" y="1749"/>
                      </a:lnTo>
                      <a:lnTo>
                        <a:pt x="252" y="1724"/>
                      </a:lnTo>
                      <a:lnTo>
                        <a:pt x="165" y="1691"/>
                      </a:lnTo>
                      <a:lnTo>
                        <a:pt x="80" y="1646"/>
                      </a:lnTo>
                      <a:lnTo>
                        <a:pt x="0" y="1597"/>
                      </a:lnTo>
                      <a:lnTo>
                        <a:pt x="51" y="1524"/>
                      </a:lnTo>
                      <a:lnTo>
                        <a:pt x="125" y="1571"/>
                      </a:lnTo>
                      <a:lnTo>
                        <a:pt x="201" y="1609"/>
                      </a:lnTo>
                      <a:lnTo>
                        <a:pt x="281" y="1640"/>
                      </a:lnTo>
                      <a:lnTo>
                        <a:pt x="364" y="1662"/>
                      </a:lnTo>
                      <a:lnTo>
                        <a:pt x="446" y="1675"/>
                      </a:lnTo>
                      <a:lnTo>
                        <a:pt x="533" y="1680"/>
                      </a:lnTo>
                      <a:lnTo>
                        <a:pt x="618" y="1675"/>
                      </a:lnTo>
                      <a:lnTo>
                        <a:pt x="703" y="1662"/>
                      </a:lnTo>
                      <a:lnTo>
                        <a:pt x="785" y="1640"/>
                      </a:lnTo>
                      <a:lnTo>
                        <a:pt x="866" y="1609"/>
                      </a:lnTo>
                      <a:lnTo>
                        <a:pt x="941" y="1571"/>
                      </a:lnTo>
                      <a:lnTo>
                        <a:pt x="1013" y="1524"/>
                      </a:lnTo>
                      <a:lnTo>
                        <a:pt x="1080" y="1470"/>
                      </a:lnTo>
                      <a:lnTo>
                        <a:pt x="1140" y="1410"/>
                      </a:lnTo>
                      <a:lnTo>
                        <a:pt x="1194" y="1343"/>
                      </a:lnTo>
                      <a:lnTo>
                        <a:pt x="1240" y="1270"/>
                      </a:lnTo>
                      <a:lnTo>
                        <a:pt x="1281" y="1194"/>
                      </a:lnTo>
                      <a:lnTo>
                        <a:pt x="1312" y="1116"/>
                      </a:lnTo>
                      <a:lnTo>
                        <a:pt x="1332" y="1032"/>
                      </a:lnTo>
                      <a:lnTo>
                        <a:pt x="1345" y="947"/>
                      </a:lnTo>
                      <a:lnTo>
                        <a:pt x="1350" y="862"/>
                      </a:lnTo>
                      <a:lnTo>
                        <a:pt x="1345" y="775"/>
                      </a:lnTo>
                      <a:lnTo>
                        <a:pt x="1332" y="691"/>
                      </a:lnTo>
                      <a:lnTo>
                        <a:pt x="1312" y="608"/>
                      </a:lnTo>
                      <a:lnTo>
                        <a:pt x="1281" y="530"/>
                      </a:lnTo>
                      <a:lnTo>
                        <a:pt x="1240" y="452"/>
                      </a:lnTo>
                      <a:lnTo>
                        <a:pt x="1194" y="381"/>
                      </a:lnTo>
                      <a:lnTo>
                        <a:pt x="1140" y="314"/>
                      </a:lnTo>
                      <a:lnTo>
                        <a:pt x="1080" y="254"/>
                      </a:lnTo>
                      <a:lnTo>
                        <a:pt x="1013" y="201"/>
                      </a:lnTo>
                      <a:lnTo>
                        <a:pt x="941" y="154"/>
                      </a:lnTo>
                      <a:lnTo>
                        <a:pt x="866" y="114"/>
                      </a:lnTo>
                      <a:lnTo>
                        <a:pt x="785" y="85"/>
                      </a:lnTo>
                      <a:lnTo>
                        <a:pt x="788" y="78"/>
                      </a:lnTo>
                      <a:lnTo>
                        <a:pt x="812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5"/>
                <p:cNvSpPr>
                  <a:spLocks noChangeShapeType="1"/>
                </p:cNvSpPr>
                <p:nvPr/>
              </p:nvSpPr>
              <p:spPr bwMode="ltGray">
                <a:xfrm flipV="1">
                  <a:off x="2324" y="1620"/>
                  <a:ext cx="143" cy="25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6"/>
                <p:cNvSpPr>
                  <a:spLocks noChangeShapeType="1"/>
                </p:cNvSpPr>
                <p:nvPr/>
              </p:nvSpPr>
              <p:spPr bwMode="ltGray">
                <a:xfrm flipV="1">
                  <a:off x="3119" y="243"/>
                  <a:ext cx="50" cy="9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7"/>
                <p:cNvSpPr>
                  <a:spLocks noChangeShapeType="1"/>
                </p:cNvSpPr>
                <p:nvPr/>
              </p:nvSpPr>
              <p:spPr bwMode="ltGray">
                <a:xfrm flipV="1">
                  <a:off x="3203" y="72"/>
                  <a:ext cx="50" cy="9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Freeform 8"/>
                <p:cNvSpPr>
                  <a:spLocks/>
                </p:cNvSpPr>
                <p:nvPr/>
              </p:nvSpPr>
              <p:spPr bwMode="ltGray">
                <a:xfrm>
                  <a:off x="2483" y="1903"/>
                  <a:ext cx="841" cy="153"/>
                </a:xfrm>
                <a:custGeom>
                  <a:avLst/>
                  <a:gdLst>
                    <a:gd name="T0" fmla="*/ 3 w 841"/>
                    <a:gd name="T1" fmla="*/ 98 h 153"/>
                    <a:gd name="T2" fmla="*/ 20 w 841"/>
                    <a:gd name="T3" fmla="*/ 80 h 153"/>
                    <a:gd name="T4" fmla="*/ 44 w 841"/>
                    <a:gd name="T5" fmla="*/ 65 h 153"/>
                    <a:gd name="T6" fmla="*/ 89 w 841"/>
                    <a:gd name="T7" fmla="*/ 43 h 153"/>
                    <a:gd name="T8" fmla="*/ 140 w 841"/>
                    <a:gd name="T9" fmla="*/ 30 h 153"/>
                    <a:gd name="T10" fmla="*/ 188 w 841"/>
                    <a:gd name="T11" fmla="*/ 19 h 153"/>
                    <a:gd name="T12" fmla="*/ 253 w 841"/>
                    <a:gd name="T13" fmla="*/ 9 h 153"/>
                    <a:gd name="T14" fmla="*/ 314 w 841"/>
                    <a:gd name="T15" fmla="*/ 3 h 153"/>
                    <a:gd name="T16" fmla="*/ 386 w 841"/>
                    <a:gd name="T17" fmla="*/ 0 h 153"/>
                    <a:gd name="T18" fmla="*/ 475 w 841"/>
                    <a:gd name="T19" fmla="*/ 1 h 153"/>
                    <a:gd name="T20" fmla="*/ 567 w 841"/>
                    <a:gd name="T21" fmla="*/ 6 h 153"/>
                    <a:gd name="T22" fmla="*/ 632 w 841"/>
                    <a:gd name="T23" fmla="*/ 14 h 153"/>
                    <a:gd name="T24" fmla="*/ 700 w 841"/>
                    <a:gd name="T25" fmla="*/ 27 h 153"/>
                    <a:gd name="T26" fmla="*/ 765 w 841"/>
                    <a:gd name="T27" fmla="*/ 47 h 153"/>
                    <a:gd name="T28" fmla="*/ 799 w 841"/>
                    <a:gd name="T29" fmla="*/ 66 h 153"/>
                    <a:gd name="T30" fmla="*/ 820 w 841"/>
                    <a:gd name="T31" fmla="*/ 82 h 153"/>
                    <a:gd name="T32" fmla="*/ 840 w 841"/>
                    <a:gd name="T33" fmla="*/ 108 h 153"/>
                    <a:gd name="T34" fmla="*/ 806 w 841"/>
                    <a:gd name="T35" fmla="*/ 122 h 153"/>
                    <a:gd name="T36" fmla="*/ 748 w 841"/>
                    <a:gd name="T37" fmla="*/ 133 h 153"/>
                    <a:gd name="T38" fmla="*/ 676 w 841"/>
                    <a:gd name="T39" fmla="*/ 141 h 153"/>
                    <a:gd name="T40" fmla="*/ 608 w 841"/>
                    <a:gd name="T41" fmla="*/ 148 h 153"/>
                    <a:gd name="T42" fmla="*/ 526 w 841"/>
                    <a:gd name="T43" fmla="*/ 151 h 153"/>
                    <a:gd name="T44" fmla="*/ 437 w 841"/>
                    <a:gd name="T45" fmla="*/ 152 h 153"/>
                    <a:gd name="T46" fmla="*/ 352 w 841"/>
                    <a:gd name="T47" fmla="*/ 152 h 153"/>
                    <a:gd name="T48" fmla="*/ 263 w 841"/>
                    <a:gd name="T49" fmla="*/ 151 h 153"/>
                    <a:gd name="T50" fmla="*/ 164 w 841"/>
                    <a:gd name="T51" fmla="*/ 143 h 153"/>
                    <a:gd name="T52" fmla="*/ 85 w 841"/>
                    <a:gd name="T53" fmla="*/ 135 h 153"/>
                    <a:gd name="T54" fmla="*/ 20 w 841"/>
                    <a:gd name="T55" fmla="*/ 120 h 153"/>
                    <a:gd name="T56" fmla="*/ 0 w 841"/>
                    <a:gd name="T57" fmla="*/ 109 h 153"/>
                    <a:gd name="T58" fmla="*/ 3 w 841"/>
                    <a:gd name="T59" fmla="*/ 98 h 15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841" h="153">
                      <a:moveTo>
                        <a:pt x="3" y="98"/>
                      </a:moveTo>
                      <a:lnTo>
                        <a:pt x="20" y="80"/>
                      </a:lnTo>
                      <a:lnTo>
                        <a:pt x="44" y="65"/>
                      </a:lnTo>
                      <a:lnTo>
                        <a:pt x="89" y="43"/>
                      </a:lnTo>
                      <a:lnTo>
                        <a:pt x="140" y="30"/>
                      </a:lnTo>
                      <a:lnTo>
                        <a:pt x="188" y="19"/>
                      </a:lnTo>
                      <a:lnTo>
                        <a:pt x="253" y="9"/>
                      </a:lnTo>
                      <a:lnTo>
                        <a:pt x="314" y="3"/>
                      </a:lnTo>
                      <a:lnTo>
                        <a:pt x="386" y="0"/>
                      </a:lnTo>
                      <a:lnTo>
                        <a:pt x="475" y="1"/>
                      </a:lnTo>
                      <a:lnTo>
                        <a:pt x="567" y="6"/>
                      </a:lnTo>
                      <a:lnTo>
                        <a:pt x="632" y="14"/>
                      </a:lnTo>
                      <a:lnTo>
                        <a:pt x="700" y="27"/>
                      </a:lnTo>
                      <a:lnTo>
                        <a:pt x="765" y="47"/>
                      </a:lnTo>
                      <a:lnTo>
                        <a:pt x="799" y="66"/>
                      </a:lnTo>
                      <a:lnTo>
                        <a:pt x="820" y="82"/>
                      </a:lnTo>
                      <a:lnTo>
                        <a:pt x="840" y="108"/>
                      </a:lnTo>
                      <a:lnTo>
                        <a:pt x="806" y="122"/>
                      </a:lnTo>
                      <a:lnTo>
                        <a:pt x="748" y="133"/>
                      </a:lnTo>
                      <a:lnTo>
                        <a:pt x="676" y="141"/>
                      </a:lnTo>
                      <a:lnTo>
                        <a:pt x="608" y="148"/>
                      </a:lnTo>
                      <a:lnTo>
                        <a:pt x="526" y="151"/>
                      </a:lnTo>
                      <a:lnTo>
                        <a:pt x="437" y="152"/>
                      </a:lnTo>
                      <a:lnTo>
                        <a:pt x="352" y="152"/>
                      </a:lnTo>
                      <a:lnTo>
                        <a:pt x="263" y="151"/>
                      </a:lnTo>
                      <a:lnTo>
                        <a:pt x="164" y="143"/>
                      </a:lnTo>
                      <a:lnTo>
                        <a:pt x="85" y="135"/>
                      </a:lnTo>
                      <a:lnTo>
                        <a:pt x="20" y="120"/>
                      </a:lnTo>
                      <a:lnTo>
                        <a:pt x="0" y="109"/>
                      </a:lnTo>
                      <a:lnTo>
                        <a:pt x="3" y="9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Oval 10"/>
              <p:cNvSpPr>
                <a:spLocks noChangeArrowheads="1"/>
              </p:cNvSpPr>
              <p:nvPr/>
            </p:nvSpPr>
            <p:spPr bwMode="blackWhite">
              <a:xfrm>
                <a:off x="2071" y="250"/>
                <a:ext cx="1497" cy="149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2071" y="406"/>
                <a:ext cx="1392" cy="1109"/>
                <a:chOff x="2071" y="406"/>
                <a:chExt cx="1392" cy="1109"/>
              </a:xfrm>
            </p:grpSpPr>
            <p:sp>
              <p:nvSpPr>
                <p:cNvPr id="11" name="Freeform 11"/>
                <p:cNvSpPr>
                  <a:spLocks/>
                </p:cNvSpPr>
                <p:nvPr/>
              </p:nvSpPr>
              <p:spPr bwMode="grayWhite">
                <a:xfrm>
                  <a:off x="2268" y="812"/>
                  <a:ext cx="1" cy="17"/>
                </a:xfrm>
                <a:custGeom>
                  <a:avLst/>
                  <a:gdLst>
                    <a:gd name="T0" fmla="*/ 0 w 1"/>
                    <a:gd name="T1" fmla="*/ 0 h 17"/>
                    <a:gd name="T2" fmla="*/ 0 w 1"/>
                    <a:gd name="T3" fmla="*/ 16 h 17"/>
                    <a:gd name="T4" fmla="*/ 0 w 1"/>
                    <a:gd name="T5" fmla="*/ 16 h 17"/>
                    <a:gd name="T6" fmla="*/ 0 w 1"/>
                    <a:gd name="T7" fmla="*/ 6 h 17"/>
                    <a:gd name="T8" fmla="*/ 0 w 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Freeform 12"/>
                <p:cNvSpPr>
                  <a:spLocks/>
                </p:cNvSpPr>
                <p:nvPr/>
              </p:nvSpPr>
              <p:spPr bwMode="grayWhite">
                <a:xfrm>
                  <a:off x="2292" y="843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13"/>
                <p:cNvSpPr>
                  <a:spLocks/>
                </p:cNvSpPr>
                <p:nvPr/>
              </p:nvSpPr>
              <p:spPr bwMode="grayWhite">
                <a:xfrm>
                  <a:off x="2372" y="802"/>
                  <a:ext cx="51" cy="48"/>
                </a:xfrm>
                <a:custGeom>
                  <a:avLst/>
                  <a:gdLst>
                    <a:gd name="T0" fmla="*/ 50 w 51"/>
                    <a:gd name="T1" fmla="*/ 0 h 48"/>
                    <a:gd name="T2" fmla="*/ 31 w 51"/>
                    <a:gd name="T3" fmla="*/ 0 h 48"/>
                    <a:gd name="T4" fmla="*/ 20 w 51"/>
                    <a:gd name="T5" fmla="*/ 13 h 48"/>
                    <a:gd name="T6" fmla="*/ 13 w 51"/>
                    <a:gd name="T7" fmla="*/ 13 h 48"/>
                    <a:gd name="T8" fmla="*/ 7 w 51"/>
                    <a:gd name="T9" fmla="*/ 19 h 48"/>
                    <a:gd name="T10" fmla="*/ 0 w 51"/>
                    <a:gd name="T11" fmla="*/ 19 h 48"/>
                    <a:gd name="T12" fmla="*/ 0 w 51"/>
                    <a:gd name="T13" fmla="*/ 35 h 48"/>
                    <a:gd name="T14" fmla="*/ 12 w 51"/>
                    <a:gd name="T15" fmla="*/ 47 h 48"/>
                    <a:gd name="T16" fmla="*/ 41 w 51"/>
                    <a:gd name="T17" fmla="*/ 47 h 48"/>
                    <a:gd name="T18" fmla="*/ 50 w 51"/>
                    <a:gd name="T19" fmla="*/ 35 h 48"/>
                    <a:gd name="T20" fmla="*/ 50 w 51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" h="48">
                      <a:moveTo>
                        <a:pt x="50" y="0"/>
                      </a:moveTo>
                      <a:lnTo>
                        <a:pt x="31" y="0"/>
                      </a:lnTo>
                      <a:lnTo>
                        <a:pt x="20" y="13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35"/>
                      </a:lnTo>
                      <a:lnTo>
                        <a:pt x="12" y="47"/>
                      </a:lnTo>
                      <a:lnTo>
                        <a:pt x="41" y="47"/>
                      </a:lnTo>
                      <a:lnTo>
                        <a:pt x="50" y="35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14"/>
                <p:cNvSpPr>
                  <a:spLocks/>
                </p:cNvSpPr>
                <p:nvPr/>
              </p:nvSpPr>
              <p:spPr bwMode="grayWhite">
                <a:xfrm>
                  <a:off x="2071" y="840"/>
                  <a:ext cx="451" cy="587"/>
                </a:xfrm>
                <a:custGeom>
                  <a:avLst/>
                  <a:gdLst>
                    <a:gd name="T0" fmla="*/ 107 w 451"/>
                    <a:gd name="T1" fmla="*/ 0 h 587"/>
                    <a:gd name="T2" fmla="*/ 99 w 451"/>
                    <a:gd name="T3" fmla="*/ 16 h 587"/>
                    <a:gd name="T4" fmla="*/ 64 w 451"/>
                    <a:gd name="T5" fmla="*/ 47 h 587"/>
                    <a:gd name="T6" fmla="*/ 56 w 451"/>
                    <a:gd name="T7" fmla="*/ 75 h 587"/>
                    <a:gd name="T8" fmla="*/ 30 w 451"/>
                    <a:gd name="T9" fmla="*/ 95 h 587"/>
                    <a:gd name="T10" fmla="*/ 12 w 451"/>
                    <a:gd name="T11" fmla="*/ 135 h 587"/>
                    <a:gd name="T12" fmla="*/ 12 w 451"/>
                    <a:gd name="T13" fmla="*/ 159 h 587"/>
                    <a:gd name="T14" fmla="*/ 0 w 451"/>
                    <a:gd name="T15" fmla="*/ 201 h 587"/>
                    <a:gd name="T16" fmla="*/ 16 w 451"/>
                    <a:gd name="T17" fmla="*/ 219 h 587"/>
                    <a:gd name="T18" fmla="*/ 56 w 451"/>
                    <a:gd name="T19" fmla="*/ 272 h 587"/>
                    <a:gd name="T20" fmla="*/ 68 w 451"/>
                    <a:gd name="T21" fmla="*/ 265 h 587"/>
                    <a:gd name="T22" fmla="*/ 139 w 451"/>
                    <a:gd name="T23" fmla="*/ 265 h 587"/>
                    <a:gd name="T24" fmla="*/ 172 w 451"/>
                    <a:gd name="T25" fmla="*/ 278 h 587"/>
                    <a:gd name="T26" fmla="*/ 169 w 451"/>
                    <a:gd name="T27" fmla="*/ 319 h 587"/>
                    <a:gd name="T28" fmla="*/ 193 w 451"/>
                    <a:gd name="T29" fmla="*/ 374 h 587"/>
                    <a:gd name="T30" fmla="*/ 191 w 451"/>
                    <a:gd name="T31" fmla="*/ 389 h 587"/>
                    <a:gd name="T32" fmla="*/ 201 w 451"/>
                    <a:gd name="T33" fmla="*/ 406 h 587"/>
                    <a:gd name="T34" fmla="*/ 186 w 451"/>
                    <a:gd name="T35" fmla="*/ 445 h 587"/>
                    <a:gd name="T36" fmla="*/ 204 w 451"/>
                    <a:gd name="T37" fmla="*/ 494 h 587"/>
                    <a:gd name="T38" fmla="*/ 214 w 451"/>
                    <a:gd name="T39" fmla="*/ 532 h 587"/>
                    <a:gd name="T40" fmla="*/ 226 w 451"/>
                    <a:gd name="T41" fmla="*/ 556 h 587"/>
                    <a:gd name="T42" fmla="*/ 239 w 451"/>
                    <a:gd name="T43" fmla="*/ 586 h 587"/>
                    <a:gd name="T44" fmla="*/ 263 w 451"/>
                    <a:gd name="T45" fmla="*/ 582 h 587"/>
                    <a:gd name="T46" fmla="*/ 302 w 451"/>
                    <a:gd name="T47" fmla="*/ 560 h 587"/>
                    <a:gd name="T48" fmla="*/ 320 w 451"/>
                    <a:gd name="T49" fmla="*/ 533 h 587"/>
                    <a:gd name="T50" fmla="*/ 319 w 451"/>
                    <a:gd name="T51" fmla="*/ 515 h 587"/>
                    <a:gd name="T52" fmla="*/ 342 w 451"/>
                    <a:gd name="T53" fmla="*/ 500 h 587"/>
                    <a:gd name="T54" fmla="*/ 338 w 451"/>
                    <a:gd name="T55" fmla="*/ 474 h 587"/>
                    <a:gd name="T56" fmla="*/ 373 w 451"/>
                    <a:gd name="T57" fmla="*/ 432 h 587"/>
                    <a:gd name="T58" fmla="*/ 378 w 451"/>
                    <a:gd name="T59" fmla="*/ 398 h 587"/>
                    <a:gd name="T60" fmla="*/ 369 w 451"/>
                    <a:gd name="T61" fmla="*/ 386 h 587"/>
                    <a:gd name="T62" fmla="*/ 373 w 451"/>
                    <a:gd name="T63" fmla="*/ 372 h 587"/>
                    <a:gd name="T64" fmla="*/ 365 w 451"/>
                    <a:gd name="T65" fmla="*/ 360 h 587"/>
                    <a:gd name="T66" fmla="*/ 391 w 451"/>
                    <a:gd name="T67" fmla="*/ 327 h 587"/>
                    <a:gd name="T68" fmla="*/ 391 w 451"/>
                    <a:gd name="T69" fmla="*/ 310 h 587"/>
                    <a:gd name="T70" fmla="*/ 427 w 451"/>
                    <a:gd name="T71" fmla="*/ 282 h 587"/>
                    <a:gd name="T72" fmla="*/ 450 w 451"/>
                    <a:gd name="T73" fmla="*/ 207 h 587"/>
                    <a:gd name="T74" fmla="*/ 417 w 451"/>
                    <a:gd name="T75" fmla="*/ 226 h 587"/>
                    <a:gd name="T76" fmla="*/ 388 w 451"/>
                    <a:gd name="T77" fmla="*/ 218 h 587"/>
                    <a:gd name="T78" fmla="*/ 392 w 451"/>
                    <a:gd name="T79" fmla="*/ 200 h 587"/>
                    <a:gd name="T80" fmla="*/ 363 w 451"/>
                    <a:gd name="T81" fmla="*/ 180 h 587"/>
                    <a:gd name="T82" fmla="*/ 349 w 451"/>
                    <a:gd name="T83" fmla="*/ 132 h 587"/>
                    <a:gd name="T84" fmla="*/ 321 w 451"/>
                    <a:gd name="T85" fmla="*/ 93 h 587"/>
                    <a:gd name="T86" fmla="*/ 321 w 451"/>
                    <a:gd name="T87" fmla="*/ 66 h 587"/>
                    <a:gd name="T88" fmla="*/ 306 w 451"/>
                    <a:gd name="T89" fmla="*/ 65 h 587"/>
                    <a:gd name="T90" fmla="*/ 296 w 451"/>
                    <a:gd name="T91" fmla="*/ 69 h 587"/>
                    <a:gd name="T92" fmla="*/ 254 w 451"/>
                    <a:gd name="T93" fmla="*/ 54 h 587"/>
                    <a:gd name="T94" fmla="*/ 243 w 451"/>
                    <a:gd name="T95" fmla="*/ 65 h 587"/>
                    <a:gd name="T96" fmla="*/ 234 w 451"/>
                    <a:gd name="T97" fmla="*/ 78 h 587"/>
                    <a:gd name="T98" fmla="*/ 211 w 451"/>
                    <a:gd name="T99" fmla="*/ 53 h 587"/>
                    <a:gd name="T100" fmla="*/ 189 w 451"/>
                    <a:gd name="T101" fmla="*/ 47 h 587"/>
                    <a:gd name="T102" fmla="*/ 187 w 451"/>
                    <a:gd name="T103" fmla="*/ 15 h 587"/>
                    <a:gd name="T104" fmla="*/ 155 w 451"/>
                    <a:gd name="T105" fmla="*/ 20 h 587"/>
                    <a:gd name="T106" fmla="*/ 135 w 451"/>
                    <a:gd name="T107" fmla="*/ 13 h 587"/>
                    <a:gd name="T108" fmla="*/ 107 w 451"/>
                    <a:gd name="T109" fmla="*/ 0 h 5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51" h="587">
                      <a:moveTo>
                        <a:pt x="107" y="0"/>
                      </a:moveTo>
                      <a:lnTo>
                        <a:pt x="99" y="16"/>
                      </a:lnTo>
                      <a:lnTo>
                        <a:pt x="64" y="47"/>
                      </a:lnTo>
                      <a:lnTo>
                        <a:pt x="56" y="75"/>
                      </a:lnTo>
                      <a:lnTo>
                        <a:pt x="30" y="95"/>
                      </a:lnTo>
                      <a:lnTo>
                        <a:pt x="12" y="135"/>
                      </a:lnTo>
                      <a:lnTo>
                        <a:pt x="12" y="159"/>
                      </a:lnTo>
                      <a:lnTo>
                        <a:pt x="0" y="201"/>
                      </a:lnTo>
                      <a:lnTo>
                        <a:pt x="16" y="219"/>
                      </a:lnTo>
                      <a:lnTo>
                        <a:pt x="56" y="272"/>
                      </a:lnTo>
                      <a:lnTo>
                        <a:pt x="68" y="265"/>
                      </a:lnTo>
                      <a:lnTo>
                        <a:pt x="139" y="265"/>
                      </a:lnTo>
                      <a:lnTo>
                        <a:pt x="172" y="278"/>
                      </a:lnTo>
                      <a:lnTo>
                        <a:pt x="169" y="319"/>
                      </a:lnTo>
                      <a:lnTo>
                        <a:pt x="193" y="374"/>
                      </a:lnTo>
                      <a:lnTo>
                        <a:pt x="191" y="389"/>
                      </a:lnTo>
                      <a:lnTo>
                        <a:pt x="201" y="406"/>
                      </a:lnTo>
                      <a:lnTo>
                        <a:pt x="186" y="445"/>
                      </a:lnTo>
                      <a:lnTo>
                        <a:pt x="204" y="494"/>
                      </a:lnTo>
                      <a:lnTo>
                        <a:pt x="214" y="532"/>
                      </a:lnTo>
                      <a:lnTo>
                        <a:pt x="226" y="556"/>
                      </a:lnTo>
                      <a:lnTo>
                        <a:pt x="239" y="586"/>
                      </a:lnTo>
                      <a:lnTo>
                        <a:pt x="263" y="582"/>
                      </a:lnTo>
                      <a:lnTo>
                        <a:pt x="302" y="560"/>
                      </a:lnTo>
                      <a:lnTo>
                        <a:pt x="320" y="533"/>
                      </a:lnTo>
                      <a:lnTo>
                        <a:pt x="319" y="515"/>
                      </a:lnTo>
                      <a:lnTo>
                        <a:pt x="342" y="500"/>
                      </a:lnTo>
                      <a:lnTo>
                        <a:pt x="338" y="474"/>
                      </a:lnTo>
                      <a:lnTo>
                        <a:pt x="373" y="432"/>
                      </a:lnTo>
                      <a:lnTo>
                        <a:pt x="378" y="398"/>
                      </a:lnTo>
                      <a:lnTo>
                        <a:pt x="369" y="386"/>
                      </a:lnTo>
                      <a:lnTo>
                        <a:pt x="373" y="372"/>
                      </a:lnTo>
                      <a:lnTo>
                        <a:pt x="365" y="360"/>
                      </a:lnTo>
                      <a:lnTo>
                        <a:pt x="391" y="327"/>
                      </a:lnTo>
                      <a:lnTo>
                        <a:pt x="391" y="310"/>
                      </a:lnTo>
                      <a:lnTo>
                        <a:pt x="427" y="282"/>
                      </a:lnTo>
                      <a:lnTo>
                        <a:pt x="450" y="207"/>
                      </a:lnTo>
                      <a:lnTo>
                        <a:pt x="417" y="226"/>
                      </a:lnTo>
                      <a:lnTo>
                        <a:pt x="388" y="218"/>
                      </a:lnTo>
                      <a:lnTo>
                        <a:pt x="392" y="200"/>
                      </a:lnTo>
                      <a:lnTo>
                        <a:pt x="363" y="180"/>
                      </a:lnTo>
                      <a:lnTo>
                        <a:pt x="349" y="132"/>
                      </a:lnTo>
                      <a:lnTo>
                        <a:pt x="321" y="93"/>
                      </a:lnTo>
                      <a:lnTo>
                        <a:pt x="321" y="66"/>
                      </a:lnTo>
                      <a:lnTo>
                        <a:pt x="306" y="65"/>
                      </a:lnTo>
                      <a:lnTo>
                        <a:pt x="296" y="69"/>
                      </a:lnTo>
                      <a:lnTo>
                        <a:pt x="254" y="54"/>
                      </a:lnTo>
                      <a:lnTo>
                        <a:pt x="243" y="65"/>
                      </a:lnTo>
                      <a:lnTo>
                        <a:pt x="234" y="78"/>
                      </a:lnTo>
                      <a:lnTo>
                        <a:pt x="211" y="53"/>
                      </a:lnTo>
                      <a:lnTo>
                        <a:pt x="189" y="47"/>
                      </a:lnTo>
                      <a:lnTo>
                        <a:pt x="187" y="15"/>
                      </a:lnTo>
                      <a:lnTo>
                        <a:pt x="155" y="20"/>
                      </a:lnTo>
                      <a:lnTo>
                        <a:pt x="135" y="13"/>
                      </a:lnTo>
                      <a:lnTo>
                        <a:pt x="107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15"/>
                <p:cNvSpPr>
                  <a:spLocks/>
                </p:cNvSpPr>
                <p:nvPr/>
              </p:nvSpPr>
              <p:spPr bwMode="grayWhite">
                <a:xfrm>
                  <a:off x="3112" y="987"/>
                  <a:ext cx="17" cy="28"/>
                </a:xfrm>
                <a:custGeom>
                  <a:avLst/>
                  <a:gdLst>
                    <a:gd name="T0" fmla="*/ 7 w 17"/>
                    <a:gd name="T1" fmla="*/ 0 h 28"/>
                    <a:gd name="T2" fmla="*/ 9 w 17"/>
                    <a:gd name="T3" fmla="*/ 8 h 28"/>
                    <a:gd name="T4" fmla="*/ 7 w 17"/>
                    <a:gd name="T5" fmla="*/ 14 h 28"/>
                    <a:gd name="T6" fmla="*/ 7 w 17"/>
                    <a:gd name="T7" fmla="*/ 19 h 28"/>
                    <a:gd name="T8" fmla="*/ 16 w 17"/>
                    <a:gd name="T9" fmla="*/ 23 h 28"/>
                    <a:gd name="T10" fmla="*/ 16 w 17"/>
                    <a:gd name="T11" fmla="*/ 27 h 28"/>
                    <a:gd name="T12" fmla="*/ 9 w 17"/>
                    <a:gd name="T13" fmla="*/ 23 h 28"/>
                    <a:gd name="T14" fmla="*/ 3 w 17"/>
                    <a:gd name="T15" fmla="*/ 27 h 28"/>
                    <a:gd name="T16" fmla="*/ 0 w 17"/>
                    <a:gd name="T17" fmla="*/ 23 h 28"/>
                    <a:gd name="T18" fmla="*/ 3 w 17"/>
                    <a:gd name="T19" fmla="*/ 19 h 28"/>
                    <a:gd name="T20" fmla="*/ 0 w 17"/>
                    <a:gd name="T21" fmla="*/ 14 h 28"/>
                    <a:gd name="T22" fmla="*/ 3 w 17"/>
                    <a:gd name="T23" fmla="*/ 4 h 28"/>
                    <a:gd name="T24" fmla="*/ 7 w 17"/>
                    <a:gd name="T25" fmla="*/ 0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28">
                      <a:moveTo>
                        <a:pt x="7" y="0"/>
                      </a:moveTo>
                      <a:lnTo>
                        <a:pt x="9" y="8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16" y="23"/>
                      </a:lnTo>
                      <a:lnTo>
                        <a:pt x="16" y="27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0" y="23"/>
                      </a:lnTo>
                      <a:lnTo>
                        <a:pt x="3" y="19"/>
                      </a:lnTo>
                      <a:lnTo>
                        <a:pt x="0" y="14"/>
                      </a:ln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16"/>
                <p:cNvSpPr>
                  <a:spLocks/>
                </p:cNvSpPr>
                <p:nvPr/>
              </p:nvSpPr>
              <p:spPr bwMode="grayWhite">
                <a:xfrm>
                  <a:off x="3027" y="1109"/>
                  <a:ext cx="68" cy="97"/>
                </a:xfrm>
                <a:custGeom>
                  <a:avLst/>
                  <a:gdLst>
                    <a:gd name="T0" fmla="*/ 0 w 68"/>
                    <a:gd name="T1" fmla="*/ 48 h 97"/>
                    <a:gd name="T2" fmla="*/ 24 w 68"/>
                    <a:gd name="T3" fmla="*/ 48 h 97"/>
                    <a:gd name="T4" fmla="*/ 52 w 68"/>
                    <a:gd name="T5" fmla="*/ 0 h 97"/>
                    <a:gd name="T6" fmla="*/ 67 w 68"/>
                    <a:gd name="T7" fmla="*/ 28 h 97"/>
                    <a:gd name="T8" fmla="*/ 55 w 68"/>
                    <a:gd name="T9" fmla="*/ 96 h 97"/>
                    <a:gd name="T10" fmla="*/ 5 w 68"/>
                    <a:gd name="T11" fmla="*/ 80 h 97"/>
                    <a:gd name="T12" fmla="*/ 0 w 68"/>
                    <a:gd name="T13" fmla="*/ 48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" h="97">
                      <a:moveTo>
                        <a:pt x="0" y="48"/>
                      </a:moveTo>
                      <a:lnTo>
                        <a:pt x="24" y="48"/>
                      </a:lnTo>
                      <a:lnTo>
                        <a:pt x="52" y="0"/>
                      </a:lnTo>
                      <a:lnTo>
                        <a:pt x="67" y="28"/>
                      </a:lnTo>
                      <a:lnTo>
                        <a:pt x="55" y="96"/>
                      </a:lnTo>
                      <a:lnTo>
                        <a:pt x="5" y="8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grayWhite">
                <a:xfrm>
                  <a:off x="3162" y="1146"/>
                  <a:ext cx="117" cy="94"/>
                </a:xfrm>
                <a:custGeom>
                  <a:avLst/>
                  <a:gdLst>
                    <a:gd name="T0" fmla="*/ 7 w 117"/>
                    <a:gd name="T1" fmla="*/ 22 h 94"/>
                    <a:gd name="T2" fmla="*/ 0 w 117"/>
                    <a:gd name="T3" fmla="*/ 0 h 94"/>
                    <a:gd name="T4" fmla="*/ 39 w 117"/>
                    <a:gd name="T5" fmla="*/ 9 h 94"/>
                    <a:gd name="T6" fmla="*/ 95 w 117"/>
                    <a:gd name="T7" fmla="*/ 32 h 94"/>
                    <a:gd name="T8" fmla="*/ 95 w 117"/>
                    <a:gd name="T9" fmla="*/ 49 h 94"/>
                    <a:gd name="T10" fmla="*/ 116 w 117"/>
                    <a:gd name="T11" fmla="*/ 93 h 94"/>
                    <a:gd name="T12" fmla="*/ 73 w 117"/>
                    <a:gd name="T13" fmla="*/ 51 h 94"/>
                    <a:gd name="T14" fmla="*/ 44 w 117"/>
                    <a:gd name="T15" fmla="*/ 54 h 94"/>
                    <a:gd name="T16" fmla="*/ 7 w 117"/>
                    <a:gd name="T17" fmla="*/ 22 h 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7" h="94">
                      <a:moveTo>
                        <a:pt x="7" y="22"/>
                      </a:moveTo>
                      <a:lnTo>
                        <a:pt x="0" y="0"/>
                      </a:lnTo>
                      <a:lnTo>
                        <a:pt x="39" y="9"/>
                      </a:lnTo>
                      <a:lnTo>
                        <a:pt x="95" y="32"/>
                      </a:lnTo>
                      <a:lnTo>
                        <a:pt x="95" y="49"/>
                      </a:lnTo>
                      <a:lnTo>
                        <a:pt x="116" y="93"/>
                      </a:lnTo>
                      <a:lnTo>
                        <a:pt x="73" y="51"/>
                      </a:lnTo>
                      <a:lnTo>
                        <a:pt x="44" y="54"/>
                      </a:lnTo>
                      <a:lnTo>
                        <a:pt x="7" y="22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/>
                </p:cNvSpPr>
                <p:nvPr/>
              </p:nvSpPr>
              <p:spPr bwMode="grayWhite">
                <a:xfrm>
                  <a:off x="3384" y="1337"/>
                  <a:ext cx="79" cy="101"/>
                </a:xfrm>
                <a:custGeom>
                  <a:avLst/>
                  <a:gdLst>
                    <a:gd name="T0" fmla="*/ 48 w 79"/>
                    <a:gd name="T1" fmla="*/ 0 h 101"/>
                    <a:gd name="T2" fmla="*/ 78 w 79"/>
                    <a:gd name="T3" fmla="*/ 30 h 101"/>
                    <a:gd name="T4" fmla="*/ 16 w 79"/>
                    <a:gd name="T5" fmla="*/ 100 h 101"/>
                    <a:gd name="T6" fmla="*/ 0 w 79"/>
                    <a:gd name="T7" fmla="*/ 84 h 101"/>
                    <a:gd name="T8" fmla="*/ 45 w 79"/>
                    <a:gd name="T9" fmla="*/ 39 h 101"/>
                    <a:gd name="T10" fmla="*/ 48 w 79"/>
                    <a:gd name="T11" fmla="*/ 0 h 1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48" y="0"/>
                      </a:moveTo>
                      <a:lnTo>
                        <a:pt x="78" y="30"/>
                      </a:lnTo>
                      <a:lnTo>
                        <a:pt x="16" y="100"/>
                      </a:lnTo>
                      <a:lnTo>
                        <a:pt x="0" y="84"/>
                      </a:lnTo>
                      <a:lnTo>
                        <a:pt x="45" y="39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/>
                </p:cNvSpPr>
                <p:nvPr/>
              </p:nvSpPr>
              <p:spPr bwMode="grayWhite">
                <a:xfrm>
                  <a:off x="2211" y="651"/>
                  <a:ext cx="39" cy="66"/>
                </a:xfrm>
                <a:custGeom>
                  <a:avLst/>
                  <a:gdLst>
                    <a:gd name="T0" fmla="*/ 38 w 39"/>
                    <a:gd name="T1" fmla="*/ 51 h 66"/>
                    <a:gd name="T2" fmla="*/ 28 w 39"/>
                    <a:gd name="T3" fmla="*/ 43 h 66"/>
                    <a:gd name="T4" fmla="*/ 28 w 39"/>
                    <a:gd name="T5" fmla="*/ 14 h 66"/>
                    <a:gd name="T6" fmla="*/ 33 w 39"/>
                    <a:gd name="T7" fmla="*/ 8 h 66"/>
                    <a:gd name="T8" fmla="*/ 24 w 39"/>
                    <a:gd name="T9" fmla="*/ 8 h 66"/>
                    <a:gd name="T10" fmla="*/ 29 w 39"/>
                    <a:gd name="T11" fmla="*/ 0 h 66"/>
                    <a:gd name="T12" fmla="*/ 22 w 39"/>
                    <a:gd name="T13" fmla="*/ 0 h 66"/>
                    <a:gd name="T14" fmla="*/ 14 w 39"/>
                    <a:gd name="T15" fmla="*/ 9 h 66"/>
                    <a:gd name="T16" fmla="*/ 14 w 39"/>
                    <a:gd name="T17" fmla="*/ 27 h 66"/>
                    <a:gd name="T18" fmla="*/ 18 w 39"/>
                    <a:gd name="T19" fmla="*/ 31 h 66"/>
                    <a:gd name="T20" fmla="*/ 18 w 39"/>
                    <a:gd name="T21" fmla="*/ 39 h 66"/>
                    <a:gd name="T22" fmla="*/ 16 w 39"/>
                    <a:gd name="T23" fmla="*/ 39 h 66"/>
                    <a:gd name="T24" fmla="*/ 9 w 39"/>
                    <a:gd name="T25" fmla="*/ 46 h 66"/>
                    <a:gd name="T26" fmla="*/ 9 w 39"/>
                    <a:gd name="T27" fmla="*/ 53 h 66"/>
                    <a:gd name="T28" fmla="*/ 0 w 39"/>
                    <a:gd name="T29" fmla="*/ 65 h 66"/>
                    <a:gd name="T30" fmla="*/ 29 w 39"/>
                    <a:gd name="T31" fmla="*/ 65 h 66"/>
                    <a:gd name="T32" fmla="*/ 38 w 39"/>
                    <a:gd name="T33" fmla="*/ 51 h 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9" h="66">
                      <a:moveTo>
                        <a:pt x="38" y="51"/>
                      </a:moveTo>
                      <a:lnTo>
                        <a:pt x="28" y="43"/>
                      </a:lnTo>
                      <a:lnTo>
                        <a:pt x="28" y="14"/>
                      </a:lnTo>
                      <a:lnTo>
                        <a:pt x="33" y="8"/>
                      </a:lnTo>
                      <a:lnTo>
                        <a:pt x="24" y="8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14" y="27"/>
                      </a:lnTo>
                      <a:lnTo>
                        <a:pt x="18" y="31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9" y="46"/>
                      </a:lnTo>
                      <a:lnTo>
                        <a:pt x="9" y="53"/>
                      </a:lnTo>
                      <a:lnTo>
                        <a:pt x="0" y="65"/>
                      </a:lnTo>
                      <a:lnTo>
                        <a:pt x="29" y="65"/>
                      </a:lnTo>
                      <a:lnTo>
                        <a:pt x="38" y="51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>
                  <a:spLocks/>
                </p:cNvSpPr>
                <p:nvPr/>
              </p:nvSpPr>
              <p:spPr bwMode="grayWhite">
                <a:xfrm>
                  <a:off x="2198" y="673"/>
                  <a:ext cx="21" cy="24"/>
                </a:xfrm>
                <a:custGeom>
                  <a:avLst/>
                  <a:gdLst>
                    <a:gd name="T0" fmla="*/ 17 w 21"/>
                    <a:gd name="T1" fmla="*/ 8 h 24"/>
                    <a:gd name="T2" fmla="*/ 20 w 21"/>
                    <a:gd name="T3" fmla="*/ 8 h 24"/>
                    <a:gd name="T4" fmla="*/ 20 w 21"/>
                    <a:gd name="T5" fmla="*/ 0 h 24"/>
                    <a:gd name="T6" fmla="*/ 13 w 21"/>
                    <a:gd name="T7" fmla="*/ 0 h 24"/>
                    <a:gd name="T8" fmla="*/ 0 w 21"/>
                    <a:gd name="T9" fmla="*/ 15 h 24"/>
                    <a:gd name="T10" fmla="*/ 0 w 21"/>
                    <a:gd name="T11" fmla="*/ 23 h 24"/>
                    <a:gd name="T12" fmla="*/ 12 w 21"/>
                    <a:gd name="T13" fmla="*/ 23 h 24"/>
                    <a:gd name="T14" fmla="*/ 17 w 21"/>
                    <a:gd name="T15" fmla="*/ 17 h 24"/>
                    <a:gd name="T16" fmla="*/ 17 w 21"/>
                    <a:gd name="T17" fmla="*/ 8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" h="24">
                      <a:moveTo>
                        <a:pt x="17" y="8"/>
                      </a:moveTo>
                      <a:lnTo>
                        <a:pt x="20" y="8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12" y="23"/>
                      </a:lnTo>
                      <a:lnTo>
                        <a:pt x="17" y="17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>
                  <a:spLocks/>
                </p:cNvSpPr>
                <p:nvPr/>
              </p:nvSpPr>
              <p:spPr bwMode="grayWhite">
                <a:xfrm>
                  <a:off x="2167" y="634"/>
                  <a:ext cx="256" cy="216"/>
                </a:xfrm>
                <a:custGeom>
                  <a:avLst/>
                  <a:gdLst>
                    <a:gd name="T0" fmla="*/ 168 w 256"/>
                    <a:gd name="T1" fmla="*/ 15 h 216"/>
                    <a:gd name="T2" fmla="*/ 201 w 256"/>
                    <a:gd name="T3" fmla="*/ 20 h 216"/>
                    <a:gd name="T4" fmla="*/ 181 w 256"/>
                    <a:gd name="T5" fmla="*/ 28 h 216"/>
                    <a:gd name="T6" fmla="*/ 172 w 256"/>
                    <a:gd name="T7" fmla="*/ 41 h 216"/>
                    <a:gd name="T8" fmla="*/ 160 w 256"/>
                    <a:gd name="T9" fmla="*/ 70 h 216"/>
                    <a:gd name="T10" fmla="*/ 140 w 256"/>
                    <a:gd name="T11" fmla="*/ 72 h 216"/>
                    <a:gd name="T12" fmla="*/ 123 w 256"/>
                    <a:gd name="T13" fmla="*/ 69 h 216"/>
                    <a:gd name="T14" fmla="*/ 131 w 256"/>
                    <a:gd name="T15" fmla="*/ 55 h 216"/>
                    <a:gd name="T16" fmla="*/ 124 w 256"/>
                    <a:gd name="T17" fmla="*/ 37 h 216"/>
                    <a:gd name="T18" fmla="*/ 114 w 256"/>
                    <a:gd name="T19" fmla="*/ 69 h 216"/>
                    <a:gd name="T20" fmla="*/ 87 w 256"/>
                    <a:gd name="T21" fmla="*/ 84 h 216"/>
                    <a:gd name="T22" fmla="*/ 73 w 256"/>
                    <a:gd name="T23" fmla="*/ 94 h 216"/>
                    <a:gd name="T24" fmla="*/ 53 w 256"/>
                    <a:gd name="T25" fmla="*/ 108 h 216"/>
                    <a:gd name="T26" fmla="*/ 43 w 256"/>
                    <a:gd name="T27" fmla="*/ 143 h 216"/>
                    <a:gd name="T28" fmla="*/ 8 w 256"/>
                    <a:gd name="T29" fmla="*/ 130 h 216"/>
                    <a:gd name="T30" fmla="*/ 0 w 256"/>
                    <a:gd name="T31" fmla="*/ 156 h 216"/>
                    <a:gd name="T32" fmla="*/ 15 w 256"/>
                    <a:gd name="T33" fmla="*/ 194 h 216"/>
                    <a:gd name="T34" fmla="*/ 71 w 256"/>
                    <a:gd name="T35" fmla="*/ 153 h 216"/>
                    <a:gd name="T36" fmla="*/ 105 w 256"/>
                    <a:gd name="T37" fmla="*/ 145 h 216"/>
                    <a:gd name="T38" fmla="*/ 111 w 256"/>
                    <a:gd name="T39" fmla="*/ 161 h 216"/>
                    <a:gd name="T40" fmla="*/ 139 w 256"/>
                    <a:gd name="T41" fmla="*/ 201 h 216"/>
                    <a:gd name="T42" fmla="*/ 142 w 256"/>
                    <a:gd name="T43" fmla="*/ 189 h 216"/>
                    <a:gd name="T44" fmla="*/ 150 w 256"/>
                    <a:gd name="T45" fmla="*/ 189 h 216"/>
                    <a:gd name="T46" fmla="*/ 123 w 256"/>
                    <a:gd name="T47" fmla="*/ 152 h 216"/>
                    <a:gd name="T48" fmla="*/ 131 w 256"/>
                    <a:gd name="T49" fmla="*/ 139 h 216"/>
                    <a:gd name="T50" fmla="*/ 160 w 256"/>
                    <a:gd name="T51" fmla="*/ 178 h 216"/>
                    <a:gd name="T52" fmla="*/ 172 w 256"/>
                    <a:gd name="T53" fmla="*/ 202 h 216"/>
                    <a:gd name="T54" fmla="*/ 178 w 256"/>
                    <a:gd name="T55" fmla="*/ 215 h 216"/>
                    <a:gd name="T56" fmla="*/ 183 w 256"/>
                    <a:gd name="T57" fmla="*/ 191 h 216"/>
                    <a:gd name="T58" fmla="*/ 202 w 256"/>
                    <a:gd name="T59" fmla="*/ 182 h 216"/>
                    <a:gd name="T60" fmla="*/ 214 w 256"/>
                    <a:gd name="T61" fmla="*/ 177 h 216"/>
                    <a:gd name="T62" fmla="*/ 210 w 256"/>
                    <a:gd name="T63" fmla="*/ 158 h 216"/>
                    <a:gd name="T64" fmla="*/ 219 w 256"/>
                    <a:gd name="T65" fmla="*/ 126 h 216"/>
                    <a:gd name="T66" fmla="*/ 232 w 256"/>
                    <a:gd name="T67" fmla="*/ 130 h 216"/>
                    <a:gd name="T68" fmla="*/ 236 w 256"/>
                    <a:gd name="T69" fmla="*/ 145 h 216"/>
                    <a:gd name="T70" fmla="*/ 247 w 256"/>
                    <a:gd name="T71" fmla="*/ 137 h 216"/>
                    <a:gd name="T72" fmla="*/ 244 w 256"/>
                    <a:gd name="T73" fmla="*/ 134 h 216"/>
                    <a:gd name="T74" fmla="*/ 252 w 256"/>
                    <a:gd name="T75" fmla="*/ 114 h 216"/>
                    <a:gd name="T76" fmla="*/ 255 w 256"/>
                    <a:gd name="T77" fmla="*/ 137 h 216"/>
                    <a:gd name="T78" fmla="*/ 168 w 256"/>
                    <a:gd name="T79" fmla="*/ 0 h 2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56" h="216">
                      <a:moveTo>
                        <a:pt x="168" y="0"/>
                      </a:moveTo>
                      <a:lnTo>
                        <a:pt x="168" y="15"/>
                      </a:lnTo>
                      <a:lnTo>
                        <a:pt x="173" y="20"/>
                      </a:lnTo>
                      <a:lnTo>
                        <a:pt x="201" y="20"/>
                      </a:lnTo>
                      <a:lnTo>
                        <a:pt x="201" y="28"/>
                      </a:lnTo>
                      <a:lnTo>
                        <a:pt x="181" y="28"/>
                      </a:lnTo>
                      <a:lnTo>
                        <a:pt x="181" y="52"/>
                      </a:lnTo>
                      <a:lnTo>
                        <a:pt x="172" y="41"/>
                      </a:lnTo>
                      <a:lnTo>
                        <a:pt x="172" y="56"/>
                      </a:lnTo>
                      <a:lnTo>
                        <a:pt x="160" y="70"/>
                      </a:lnTo>
                      <a:lnTo>
                        <a:pt x="152" y="62"/>
                      </a:lnTo>
                      <a:lnTo>
                        <a:pt x="140" y="72"/>
                      </a:lnTo>
                      <a:lnTo>
                        <a:pt x="138" y="69"/>
                      </a:lnTo>
                      <a:lnTo>
                        <a:pt x="123" y="69"/>
                      </a:lnTo>
                      <a:lnTo>
                        <a:pt x="131" y="59"/>
                      </a:lnTo>
                      <a:lnTo>
                        <a:pt x="131" y="55"/>
                      </a:lnTo>
                      <a:lnTo>
                        <a:pt x="124" y="48"/>
                      </a:lnTo>
                      <a:lnTo>
                        <a:pt x="124" y="37"/>
                      </a:lnTo>
                      <a:lnTo>
                        <a:pt x="114" y="48"/>
                      </a:lnTo>
                      <a:lnTo>
                        <a:pt x="114" y="69"/>
                      </a:lnTo>
                      <a:lnTo>
                        <a:pt x="102" y="69"/>
                      </a:lnTo>
                      <a:lnTo>
                        <a:pt x="87" y="84"/>
                      </a:lnTo>
                      <a:lnTo>
                        <a:pt x="81" y="84"/>
                      </a:lnTo>
                      <a:lnTo>
                        <a:pt x="73" y="94"/>
                      </a:lnTo>
                      <a:lnTo>
                        <a:pt x="43" y="94"/>
                      </a:lnTo>
                      <a:lnTo>
                        <a:pt x="53" y="108"/>
                      </a:lnTo>
                      <a:lnTo>
                        <a:pt x="53" y="130"/>
                      </a:lnTo>
                      <a:lnTo>
                        <a:pt x="43" y="143"/>
                      </a:lnTo>
                      <a:lnTo>
                        <a:pt x="31" y="130"/>
                      </a:lnTo>
                      <a:lnTo>
                        <a:pt x="8" y="130"/>
                      </a:lnTo>
                      <a:lnTo>
                        <a:pt x="8" y="146"/>
                      </a:lnTo>
                      <a:lnTo>
                        <a:pt x="0" y="156"/>
                      </a:lnTo>
                      <a:lnTo>
                        <a:pt x="0" y="177"/>
                      </a:lnTo>
                      <a:lnTo>
                        <a:pt x="15" y="194"/>
                      </a:lnTo>
                      <a:lnTo>
                        <a:pt x="37" y="194"/>
                      </a:lnTo>
                      <a:lnTo>
                        <a:pt x="71" y="153"/>
                      </a:lnTo>
                      <a:lnTo>
                        <a:pt x="101" y="153"/>
                      </a:lnTo>
                      <a:lnTo>
                        <a:pt x="105" y="145"/>
                      </a:lnTo>
                      <a:lnTo>
                        <a:pt x="112" y="153"/>
                      </a:lnTo>
                      <a:lnTo>
                        <a:pt x="111" y="161"/>
                      </a:lnTo>
                      <a:lnTo>
                        <a:pt x="139" y="189"/>
                      </a:lnTo>
                      <a:lnTo>
                        <a:pt x="139" y="201"/>
                      </a:lnTo>
                      <a:lnTo>
                        <a:pt x="145" y="196"/>
                      </a:lnTo>
                      <a:lnTo>
                        <a:pt x="142" y="189"/>
                      </a:lnTo>
                      <a:lnTo>
                        <a:pt x="145" y="185"/>
                      </a:lnTo>
                      <a:lnTo>
                        <a:pt x="150" y="189"/>
                      </a:lnTo>
                      <a:lnTo>
                        <a:pt x="152" y="188"/>
                      </a:lnTo>
                      <a:lnTo>
                        <a:pt x="123" y="152"/>
                      </a:lnTo>
                      <a:lnTo>
                        <a:pt x="123" y="139"/>
                      </a:lnTo>
                      <a:lnTo>
                        <a:pt x="131" y="139"/>
                      </a:lnTo>
                      <a:lnTo>
                        <a:pt x="131" y="146"/>
                      </a:lnTo>
                      <a:lnTo>
                        <a:pt x="160" y="178"/>
                      </a:lnTo>
                      <a:lnTo>
                        <a:pt x="160" y="188"/>
                      </a:lnTo>
                      <a:lnTo>
                        <a:pt x="172" y="202"/>
                      </a:lnTo>
                      <a:lnTo>
                        <a:pt x="169" y="205"/>
                      </a:lnTo>
                      <a:lnTo>
                        <a:pt x="178" y="215"/>
                      </a:lnTo>
                      <a:lnTo>
                        <a:pt x="191" y="200"/>
                      </a:lnTo>
                      <a:lnTo>
                        <a:pt x="183" y="191"/>
                      </a:lnTo>
                      <a:lnTo>
                        <a:pt x="191" y="182"/>
                      </a:lnTo>
                      <a:lnTo>
                        <a:pt x="202" y="182"/>
                      </a:lnTo>
                      <a:lnTo>
                        <a:pt x="207" y="177"/>
                      </a:lnTo>
                      <a:lnTo>
                        <a:pt x="214" y="177"/>
                      </a:lnTo>
                      <a:lnTo>
                        <a:pt x="205" y="164"/>
                      </a:lnTo>
                      <a:lnTo>
                        <a:pt x="210" y="158"/>
                      </a:lnTo>
                      <a:lnTo>
                        <a:pt x="210" y="137"/>
                      </a:lnTo>
                      <a:lnTo>
                        <a:pt x="219" y="126"/>
                      </a:lnTo>
                      <a:lnTo>
                        <a:pt x="223" y="130"/>
                      </a:lnTo>
                      <a:lnTo>
                        <a:pt x="232" y="130"/>
                      </a:lnTo>
                      <a:lnTo>
                        <a:pt x="228" y="136"/>
                      </a:lnTo>
                      <a:lnTo>
                        <a:pt x="236" y="145"/>
                      </a:lnTo>
                      <a:lnTo>
                        <a:pt x="241" y="137"/>
                      </a:lnTo>
                      <a:lnTo>
                        <a:pt x="247" y="137"/>
                      </a:lnTo>
                      <a:lnTo>
                        <a:pt x="247" y="134"/>
                      </a:lnTo>
                      <a:lnTo>
                        <a:pt x="244" y="134"/>
                      </a:lnTo>
                      <a:lnTo>
                        <a:pt x="239" y="130"/>
                      </a:lnTo>
                      <a:lnTo>
                        <a:pt x="252" y="114"/>
                      </a:lnTo>
                      <a:lnTo>
                        <a:pt x="252" y="137"/>
                      </a:lnTo>
                      <a:lnTo>
                        <a:pt x="255" y="137"/>
                      </a:lnTo>
                      <a:lnTo>
                        <a:pt x="255" y="0"/>
                      </a:lnTo>
                      <a:lnTo>
                        <a:pt x="168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>
                  <a:spLocks/>
                </p:cNvSpPr>
                <p:nvPr/>
              </p:nvSpPr>
              <p:spPr bwMode="grayWhite">
                <a:xfrm>
                  <a:off x="2276" y="406"/>
                  <a:ext cx="1089" cy="769"/>
                </a:xfrm>
                <a:custGeom>
                  <a:avLst/>
                  <a:gdLst>
                    <a:gd name="T0" fmla="*/ 32 w 1089"/>
                    <a:gd name="T1" fmla="*/ 202 h 769"/>
                    <a:gd name="T2" fmla="*/ 99 w 1089"/>
                    <a:gd name="T3" fmla="*/ 134 h 769"/>
                    <a:gd name="T4" fmla="*/ 142 w 1089"/>
                    <a:gd name="T5" fmla="*/ 181 h 769"/>
                    <a:gd name="T6" fmla="*/ 118 w 1089"/>
                    <a:gd name="T7" fmla="*/ 179 h 769"/>
                    <a:gd name="T8" fmla="*/ 216 w 1089"/>
                    <a:gd name="T9" fmla="*/ 172 h 769"/>
                    <a:gd name="T10" fmla="*/ 240 w 1089"/>
                    <a:gd name="T11" fmla="*/ 110 h 769"/>
                    <a:gd name="T12" fmla="*/ 241 w 1089"/>
                    <a:gd name="T13" fmla="*/ 124 h 769"/>
                    <a:gd name="T14" fmla="*/ 223 w 1089"/>
                    <a:gd name="T15" fmla="*/ 172 h 769"/>
                    <a:gd name="T16" fmla="*/ 301 w 1089"/>
                    <a:gd name="T17" fmla="*/ 133 h 769"/>
                    <a:gd name="T18" fmla="*/ 460 w 1089"/>
                    <a:gd name="T19" fmla="*/ 23 h 769"/>
                    <a:gd name="T20" fmla="*/ 574 w 1089"/>
                    <a:gd name="T21" fmla="*/ 29 h 769"/>
                    <a:gd name="T22" fmla="*/ 701 w 1089"/>
                    <a:gd name="T23" fmla="*/ 15 h 769"/>
                    <a:gd name="T24" fmla="*/ 840 w 1089"/>
                    <a:gd name="T25" fmla="*/ 71 h 769"/>
                    <a:gd name="T26" fmla="*/ 1001 w 1089"/>
                    <a:gd name="T27" fmla="*/ 91 h 769"/>
                    <a:gd name="T28" fmla="*/ 1080 w 1089"/>
                    <a:gd name="T29" fmla="*/ 156 h 769"/>
                    <a:gd name="T30" fmla="*/ 1019 w 1089"/>
                    <a:gd name="T31" fmla="*/ 206 h 769"/>
                    <a:gd name="T32" fmla="*/ 985 w 1089"/>
                    <a:gd name="T33" fmla="*/ 270 h 769"/>
                    <a:gd name="T34" fmla="*/ 945 w 1089"/>
                    <a:gd name="T35" fmla="*/ 273 h 769"/>
                    <a:gd name="T36" fmla="*/ 958 w 1089"/>
                    <a:gd name="T37" fmla="*/ 184 h 769"/>
                    <a:gd name="T38" fmla="*/ 906 w 1089"/>
                    <a:gd name="T39" fmla="*/ 232 h 769"/>
                    <a:gd name="T40" fmla="*/ 868 w 1089"/>
                    <a:gd name="T41" fmla="*/ 273 h 769"/>
                    <a:gd name="T42" fmla="*/ 881 w 1089"/>
                    <a:gd name="T43" fmla="*/ 318 h 769"/>
                    <a:gd name="T44" fmla="*/ 837 w 1089"/>
                    <a:gd name="T45" fmla="*/ 385 h 769"/>
                    <a:gd name="T46" fmla="*/ 844 w 1089"/>
                    <a:gd name="T47" fmla="*/ 439 h 769"/>
                    <a:gd name="T48" fmla="*/ 839 w 1089"/>
                    <a:gd name="T49" fmla="*/ 413 h 769"/>
                    <a:gd name="T50" fmla="*/ 797 w 1089"/>
                    <a:gd name="T51" fmla="*/ 416 h 769"/>
                    <a:gd name="T52" fmla="*/ 828 w 1089"/>
                    <a:gd name="T53" fmla="*/ 496 h 769"/>
                    <a:gd name="T54" fmla="*/ 751 w 1089"/>
                    <a:gd name="T55" fmla="*/ 589 h 769"/>
                    <a:gd name="T56" fmla="*/ 730 w 1089"/>
                    <a:gd name="T57" fmla="*/ 615 h 769"/>
                    <a:gd name="T58" fmla="*/ 703 w 1089"/>
                    <a:gd name="T59" fmla="*/ 706 h 769"/>
                    <a:gd name="T60" fmla="*/ 665 w 1089"/>
                    <a:gd name="T61" fmla="*/ 708 h 769"/>
                    <a:gd name="T62" fmla="*/ 711 w 1089"/>
                    <a:gd name="T63" fmla="*/ 768 h 769"/>
                    <a:gd name="T64" fmla="*/ 634 w 1089"/>
                    <a:gd name="T65" fmla="*/ 626 h 769"/>
                    <a:gd name="T66" fmla="*/ 545 w 1089"/>
                    <a:gd name="T67" fmla="*/ 596 h 769"/>
                    <a:gd name="T68" fmla="*/ 503 w 1089"/>
                    <a:gd name="T69" fmla="*/ 689 h 769"/>
                    <a:gd name="T70" fmla="*/ 471 w 1089"/>
                    <a:gd name="T71" fmla="*/ 738 h 769"/>
                    <a:gd name="T72" fmla="*/ 416 w 1089"/>
                    <a:gd name="T73" fmla="*/ 592 h 769"/>
                    <a:gd name="T74" fmla="*/ 373 w 1089"/>
                    <a:gd name="T75" fmla="*/ 607 h 769"/>
                    <a:gd name="T76" fmla="*/ 336 w 1089"/>
                    <a:gd name="T77" fmla="*/ 545 h 769"/>
                    <a:gd name="T78" fmla="*/ 223 w 1089"/>
                    <a:gd name="T79" fmla="*/ 510 h 769"/>
                    <a:gd name="T80" fmla="*/ 263 w 1089"/>
                    <a:gd name="T81" fmla="*/ 577 h 769"/>
                    <a:gd name="T82" fmla="*/ 234 w 1089"/>
                    <a:gd name="T83" fmla="*/ 620 h 769"/>
                    <a:gd name="T84" fmla="*/ 190 w 1089"/>
                    <a:gd name="T85" fmla="*/ 605 h 769"/>
                    <a:gd name="T86" fmla="*/ 119 w 1089"/>
                    <a:gd name="T87" fmla="*/ 495 h 769"/>
                    <a:gd name="T88" fmla="*/ 149 w 1089"/>
                    <a:gd name="T89" fmla="*/ 432 h 769"/>
                    <a:gd name="T90" fmla="*/ 166 w 1089"/>
                    <a:gd name="T91" fmla="*/ 385 h 769"/>
                    <a:gd name="T92" fmla="*/ 149 w 1089"/>
                    <a:gd name="T93" fmla="*/ 226 h 769"/>
                    <a:gd name="T94" fmla="*/ 86 w 1089"/>
                    <a:gd name="T95" fmla="*/ 193 h 769"/>
                    <a:gd name="T96" fmla="*/ 55 w 1089"/>
                    <a:gd name="T97" fmla="*/ 210 h 769"/>
                    <a:gd name="T98" fmla="*/ 0 w 1089"/>
                    <a:gd name="T99" fmla="*/ 226 h 76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089" h="769">
                      <a:moveTo>
                        <a:pt x="0" y="226"/>
                      </a:moveTo>
                      <a:lnTo>
                        <a:pt x="32" y="202"/>
                      </a:lnTo>
                      <a:lnTo>
                        <a:pt x="62" y="156"/>
                      </a:lnTo>
                      <a:lnTo>
                        <a:pt x="99" y="134"/>
                      </a:lnTo>
                      <a:lnTo>
                        <a:pt x="137" y="160"/>
                      </a:lnTo>
                      <a:lnTo>
                        <a:pt x="142" y="181"/>
                      </a:lnTo>
                      <a:lnTo>
                        <a:pt x="133" y="181"/>
                      </a:lnTo>
                      <a:lnTo>
                        <a:pt x="118" y="179"/>
                      </a:lnTo>
                      <a:lnTo>
                        <a:pt x="137" y="202"/>
                      </a:lnTo>
                      <a:lnTo>
                        <a:pt x="216" y="172"/>
                      </a:lnTo>
                      <a:lnTo>
                        <a:pt x="206" y="149"/>
                      </a:lnTo>
                      <a:lnTo>
                        <a:pt x="240" y="110"/>
                      </a:lnTo>
                      <a:lnTo>
                        <a:pt x="262" y="111"/>
                      </a:lnTo>
                      <a:lnTo>
                        <a:pt x="241" y="124"/>
                      </a:lnTo>
                      <a:lnTo>
                        <a:pt x="223" y="153"/>
                      </a:lnTo>
                      <a:lnTo>
                        <a:pt x="223" y="172"/>
                      </a:lnTo>
                      <a:lnTo>
                        <a:pt x="255" y="193"/>
                      </a:lnTo>
                      <a:lnTo>
                        <a:pt x="301" y="133"/>
                      </a:lnTo>
                      <a:lnTo>
                        <a:pt x="461" y="63"/>
                      </a:lnTo>
                      <a:lnTo>
                        <a:pt x="460" y="23"/>
                      </a:lnTo>
                      <a:lnTo>
                        <a:pt x="533" y="8"/>
                      </a:lnTo>
                      <a:lnTo>
                        <a:pt x="574" y="29"/>
                      </a:lnTo>
                      <a:lnTo>
                        <a:pt x="671" y="0"/>
                      </a:lnTo>
                      <a:lnTo>
                        <a:pt x="701" y="15"/>
                      </a:lnTo>
                      <a:lnTo>
                        <a:pt x="766" y="85"/>
                      </a:lnTo>
                      <a:lnTo>
                        <a:pt x="840" y="71"/>
                      </a:lnTo>
                      <a:lnTo>
                        <a:pt x="886" y="96"/>
                      </a:lnTo>
                      <a:lnTo>
                        <a:pt x="1001" y="91"/>
                      </a:lnTo>
                      <a:lnTo>
                        <a:pt x="1088" y="118"/>
                      </a:lnTo>
                      <a:lnTo>
                        <a:pt x="1080" y="156"/>
                      </a:lnTo>
                      <a:lnTo>
                        <a:pt x="1006" y="181"/>
                      </a:lnTo>
                      <a:lnTo>
                        <a:pt x="1019" y="206"/>
                      </a:lnTo>
                      <a:lnTo>
                        <a:pt x="987" y="220"/>
                      </a:lnTo>
                      <a:lnTo>
                        <a:pt x="985" y="270"/>
                      </a:lnTo>
                      <a:lnTo>
                        <a:pt x="957" y="304"/>
                      </a:lnTo>
                      <a:lnTo>
                        <a:pt x="945" y="273"/>
                      </a:lnTo>
                      <a:lnTo>
                        <a:pt x="961" y="244"/>
                      </a:lnTo>
                      <a:lnTo>
                        <a:pt x="958" y="184"/>
                      </a:lnTo>
                      <a:lnTo>
                        <a:pt x="929" y="215"/>
                      </a:lnTo>
                      <a:lnTo>
                        <a:pt x="906" y="232"/>
                      </a:lnTo>
                      <a:lnTo>
                        <a:pt x="884" y="205"/>
                      </a:lnTo>
                      <a:lnTo>
                        <a:pt x="868" y="273"/>
                      </a:lnTo>
                      <a:lnTo>
                        <a:pt x="885" y="273"/>
                      </a:lnTo>
                      <a:lnTo>
                        <a:pt x="881" y="318"/>
                      </a:lnTo>
                      <a:lnTo>
                        <a:pt x="861" y="366"/>
                      </a:lnTo>
                      <a:lnTo>
                        <a:pt x="837" y="385"/>
                      </a:lnTo>
                      <a:lnTo>
                        <a:pt x="857" y="417"/>
                      </a:lnTo>
                      <a:lnTo>
                        <a:pt x="844" y="439"/>
                      </a:lnTo>
                      <a:lnTo>
                        <a:pt x="839" y="420"/>
                      </a:lnTo>
                      <a:lnTo>
                        <a:pt x="839" y="413"/>
                      </a:lnTo>
                      <a:lnTo>
                        <a:pt x="823" y="402"/>
                      </a:lnTo>
                      <a:lnTo>
                        <a:pt x="797" y="416"/>
                      </a:lnTo>
                      <a:lnTo>
                        <a:pt x="820" y="469"/>
                      </a:lnTo>
                      <a:lnTo>
                        <a:pt x="828" y="496"/>
                      </a:lnTo>
                      <a:lnTo>
                        <a:pt x="801" y="569"/>
                      </a:lnTo>
                      <a:lnTo>
                        <a:pt x="751" y="589"/>
                      </a:lnTo>
                      <a:lnTo>
                        <a:pt x="710" y="585"/>
                      </a:lnTo>
                      <a:lnTo>
                        <a:pt x="730" y="615"/>
                      </a:lnTo>
                      <a:lnTo>
                        <a:pt x="732" y="657"/>
                      </a:lnTo>
                      <a:lnTo>
                        <a:pt x="703" y="706"/>
                      </a:lnTo>
                      <a:lnTo>
                        <a:pt x="670" y="679"/>
                      </a:lnTo>
                      <a:lnTo>
                        <a:pt x="665" y="708"/>
                      </a:lnTo>
                      <a:lnTo>
                        <a:pt x="690" y="732"/>
                      </a:lnTo>
                      <a:lnTo>
                        <a:pt x="711" y="768"/>
                      </a:lnTo>
                      <a:lnTo>
                        <a:pt x="676" y="747"/>
                      </a:lnTo>
                      <a:lnTo>
                        <a:pt x="634" y="626"/>
                      </a:lnTo>
                      <a:lnTo>
                        <a:pt x="583" y="593"/>
                      </a:lnTo>
                      <a:lnTo>
                        <a:pt x="545" y="596"/>
                      </a:lnTo>
                      <a:lnTo>
                        <a:pt x="497" y="665"/>
                      </a:lnTo>
                      <a:lnTo>
                        <a:pt x="503" y="689"/>
                      </a:lnTo>
                      <a:lnTo>
                        <a:pt x="487" y="738"/>
                      </a:lnTo>
                      <a:lnTo>
                        <a:pt x="471" y="738"/>
                      </a:lnTo>
                      <a:lnTo>
                        <a:pt x="416" y="636"/>
                      </a:lnTo>
                      <a:lnTo>
                        <a:pt x="416" y="592"/>
                      </a:lnTo>
                      <a:lnTo>
                        <a:pt x="404" y="608"/>
                      </a:lnTo>
                      <a:lnTo>
                        <a:pt x="373" y="607"/>
                      </a:lnTo>
                      <a:lnTo>
                        <a:pt x="385" y="580"/>
                      </a:lnTo>
                      <a:lnTo>
                        <a:pt x="336" y="545"/>
                      </a:lnTo>
                      <a:lnTo>
                        <a:pt x="275" y="545"/>
                      </a:lnTo>
                      <a:lnTo>
                        <a:pt x="223" y="510"/>
                      </a:lnTo>
                      <a:lnTo>
                        <a:pt x="220" y="545"/>
                      </a:lnTo>
                      <a:lnTo>
                        <a:pt x="263" y="577"/>
                      </a:lnTo>
                      <a:lnTo>
                        <a:pt x="278" y="576"/>
                      </a:lnTo>
                      <a:lnTo>
                        <a:pt x="234" y="620"/>
                      </a:lnTo>
                      <a:lnTo>
                        <a:pt x="190" y="630"/>
                      </a:lnTo>
                      <a:lnTo>
                        <a:pt x="190" y="605"/>
                      </a:lnTo>
                      <a:lnTo>
                        <a:pt x="127" y="518"/>
                      </a:lnTo>
                      <a:lnTo>
                        <a:pt x="119" y="495"/>
                      </a:lnTo>
                      <a:lnTo>
                        <a:pt x="153" y="467"/>
                      </a:lnTo>
                      <a:lnTo>
                        <a:pt x="149" y="432"/>
                      </a:lnTo>
                      <a:lnTo>
                        <a:pt x="149" y="393"/>
                      </a:lnTo>
                      <a:lnTo>
                        <a:pt x="166" y="385"/>
                      </a:lnTo>
                      <a:lnTo>
                        <a:pt x="149" y="366"/>
                      </a:lnTo>
                      <a:lnTo>
                        <a:pt x="149" y="226"/>
                      </a:lnTo>
                      <a:lnTo>
                        <a:pt x="61" y="226"/>
                      </a:lnTo>
                      <a:lnTo>
                        <a:pt x="86" y="193"/>
                      </a:lnTo>
                      <a:lnTo>
                        <a:pt x="84" y="181"/>
                      </a:lnTo>
                      <a:lnTo>
                        <a:pt x="55" y="210"/>
                      </a:lnTo>
                      <a:lnTo>
                        <a:pt x="45" y="226"/>
                      </a:lnTo>
                      <a:lnTo>
                        <a:pt x="0" y="22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>
                  <a:spLocks/>
                </p:cNvSpPr>
                <p:nvPr/>
              </p:nvSpPr>
              <p:spPr bwMode="grayWhite">
                <a:xfrm>
                  <a:off x="3135" y="720"/>
                  <a:ext cx="94" cy="157"/>
                </a:xfrm>
                <a:custGeom>
                  <a:avLst/>
                  <a:gdLst>
                    <a:gd name="T0" fmla="*/ 63 w 94"/>
                    <a:gd name="T1" fmla="*/ 0 h 157"/>
                    <a:gd name="T2" fmla="*/ 63 w 94"/>
                    <a:gd name="T3" fmla="*/ 20 h 157"/>
                    <a:gd name="T4" fmla="*/ 55 w 94"/>
                    <a:gd name="T5" fmla="*/ 33 h 157"/>
                    <a:gd name="T6" fmla="*/ 57 w 94"/>
                    <a:gd name="T7" fmla="*/ 54 h 157"/>
                    <a:gd name="T8" fmla="*/ 47 w 94"/>
                    <a:gd name="T9" fmla="*/ 82 h 157"/>
                    <a:gd name="T10" fmla="*/ 31 w 94"/>
                    <a:gd name="T11" fmla="*/ 108 h 157"/>
                    <a:gd name="T12" fmla="*/ 7 w 94"/>
                    <a:gd name="T13" fmla="*/ 125 h 157"/>
                    <a:gd name="T14" fmla="*/ 0 w 94"/>
                    <a:gd name="T15" fmla="*/ 154 h 157"/>
                    <a:gd name="T16" fmla="*/ 10 w 94"/>
                    <a:gd name="T17" fmla="*/ 156 h 157"/>
                    <a:gd name="T18" fmla="*/ 10 w 94"/>
                    <a:gd name="T19" fmla="*/ 129 h 157"/>
                    <a:gd name="T20" fmla="*/ 44 w 94"/>
                    <a:gd name="T21" fmla="*/ 127 h 157"/>
                    <a:gd name="T22" fmla="*/ 69 w 94"/>
                    <a:gd name="T23" fmla="*/ 109 h 157"/>
                    <a:gd name="T24" fmla="*/ 69 w 94"/>
                    <a:gd name="T25" fmla="*/ 72 h 157"/>
                    <a:gd name="T26" fmla="*/ 77 w 94"/>
                    <a:gd name="T27" fmla="*/ 58 h 157"/>
                    <a:gd name="T28" fmla="*/ 64 w 94"/>
                    <a:gd name="T29" fmla="*/ 34 h 157"/>
                    <a:gd name="T30" fmla="*/ 82 w 94"/>
                    <a:gd name="T31" fmla="*/ 27 h 157"/>
                    <a:gd name="T32" fmla="*/ 93 w 94"/>
                    <a:gd name="T33" fmla="*/ 8 h 157"/>
                    <a:gd name="T34" fmla="*/ 69 w 94"/>
                    <a:gd name="T35" fmla="*/ 11 h 157"/>
                    <a:gd name="T36" fmla="*/ 63 w 94"/>
                    <a:gd name="T37" fmla="*/ 0 h 15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4" h="157">
                      <a:moveTo>
                        <a:pt x="63" y="0"/>
                      </a:moveTo>
                      <a:lnTo>
                        <a:pt x="63" y="20"/>
                      </a:lnTo>
                      <a:lnTo>
                        <a:pt x="55" y="33"/>
                      </a:lnTo>
                      <a:lnTo>
                        <a:pt x="57" y="54"/>
                      </a:lnTo>
                      <a:lnTo>
                        <a:pt x="47" y="82"/>
                      </a:lnTo>
                      <a:lnTo>
                        <a:pt x="31" y="108"/>
                      </a:lnTo>
                      <a:lnTo>
                        <a:pt x="7" y="125"/>
                      </a:lnTo>
                      <a:lnTo>
                        <a:pt x="0" y="154"/>
                      </a:lnTo>
                      <a:lnTo>
                        <a:pt x="10" y="156"/>
                      </a:lnTo>
                      <a:lnTo>
                        <a:pt x="10" y="129"/>
                      </a:lnTo>
                      <a:lnTo>
                        <a:pt x="44" y="127"/>
                      </a:lnTo>
                      <a:lnTo>
                        <a:pt x="69" y="109"/>
                      </a:lnTo>
                      <a:lnTo>
                        <a:pt x="69" y="72"/>
                      </a:lnTo>
                      <a:lnTo>
                        <a:pt x="77" y="58"/>
                      </a:lnTo>
                      <a:lnTo>
                        <a:pt x="64" y="34"/>
                      </a:lnTo>
                      <a:lnTo>
                        <a:pt x="82" y="27"/>
                      </a:lnTo>
                      <a:lnTo>
                        <a:pt x="93" y="8"/>
                      </a:lnTo>
                      <a:lnTo>
                        <a:pt x="69" y="11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4"/>
                <p:cNvSpPr>
                  <a:spLocks/>
                </p:cNvSpPr>
                <p:nvPr/>
              </p:nvSpPr>
              <p:spPr bwMode="grayWhite">
                <a:xfrm>
                  <a:off x="2780" y="1139"/>
                  <a:ext cx="19" cy="36"/>
                </a:xfrm>
                <a:custGeom>
                  <a:avLst/>
                  <a:gdLst>
                    <a:gd name="T0" fmla="*/ 9 w 19"/>
                    <a:gd name="T1" fmla="*/ 0 h 36"/>
                    <a:gd name="T2" fmla="*/ 0 w 19"/>
                    <a:gd name="T3" fmla="*/ 16 h 36"/>
                    <a:gd name="T4" fmla="*/ 6 w 19"/>
                    <a:gd name="T5" fmla="*/ 35 h 36"/>
                    <a:gd name="T6" fmla="*/ 18 w 19"/>
                    <a:gd name="T7" fmla="*/ 21 h 36"/>
                    <a:gd name="T8" fmla="*/ 9 w 19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36">
                      <a:moveTo>
                        <a:pt x="9" y="0"/>
                      </a:moveTo>
                      <a:lnTo>
                        <a:pt x="0" y="16"/>
                      </a:lnTo>
                      <a:lnTo>
                        <a:pt x="6" y="35"/>
                      </a:lnTo>
                      <a:lnTo>
                        <a:pt x="18" y="21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grayWhite">
                <a:xfrm>
                  <a:off x="2923" y="1177"/>
                  <a:ext cx="220" cy="94"/>
                </a:xfrm>
                <a:custGeom>
                  <a:avLst/>
                  <a:gdLst>
                    <a:gd name="T0" fmla="*/ 0 w 220"/>
                    <a:gd name="T1" fmla="*/ 0 h 94"/>
                    <a:gd name="T2" fmla="*/ 33 w 220"/>
                    <a:gd name="T3" fmla="*/ 7 h 94"/>
                    <a:gd name="T4" fmla="*/ 82 w 220"/>
                    <a:gd name="T5" fmla="*/ 41 h 94"/>
                    <a:gd name="T6" fmla="*/ 75 w 220"/>
                    <a:gd name="T7" fmla="*/ 60 h 94"/>
                    <a:gd name="T8" fmla="*/ 115 w 220"/>
                    <a:gd name="T9" fmla="*/ 77 h 94"/>
                    <a:gd name="T10" fmla="*/ 219 w 220"/>
                    <a:gd name="T11" fmla="*/ 77 h 94"/>
                    <a:gd name="T12" fmla="*/ 106 w 220"/>
                    <a:gd name="T13" fmla="*/ 93 h 94"/>
                    <a:gd name="T14" fmla="*/ 75 w 220"/>
                    <a:gd name="T15" fmla="*/ 60 h 94"/>
                    <a:gd name="T16" fmla="*/ 46 w 220"/>
                    <a:gd name="T17" fmla="*/ 54 h 94"/>
                    <a:gd name="T18" fmla="*/ 0 w 220"/>
                    <a:gd name="T19" fmla="*/ 0 h 9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20" h="94">
                      <a:moveTo>
                        <a:pt x="0" y="0"/>
                      </a:moveTo>
                      <a:lnTo>
                        <a:pt x="33" y="7"/>
                      </a:lnTo>
                      <a:lnTo>
                        <a:pt x="82" y="41"/>
                      </a:lnTo>
                      <a:lnTo>
                        <a:pt x="75" y="60"/>
                      </a:lnTo>
                      <a:lnTo>
                        <a:pt x="115" y="77"/>
                      </a:lnTo>
                      <a:lnTo>
                        <a:pt x="219" y="77"/>
                      </a:lnTo>
                      <a:lnTo>
                        <a:pt x="106" y="93"/>
                      </a:lnTo>
                      <a:lnTo>
                        <a:pt x="75" y="60"/>
                      </a:lnTo>
                      <a:lnTo>
                        <a:pt x="46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grayWhite">
                <a:xfrm>
                  <a:off x="3098" y="1255"/>
                  <a:ext cx="236" cy="221"/>
                </a:xfrm>
                <a:custGeom>
                  <a:avLst/>
                  <a:gdLst>
                    <a:gd name="T0" fmla="*/ 190 w 236"/>
                    <a:gd name="T1" fmla="*/ 216 h 221"/>
                    <a:gd name="T2" fmla="*/ 179 w 236"/>
                    <a:gd name="T3" fmla="*/ 212 h 221"/>
                    <a:gd name="T4" fmla="*/ 154 w 236"/>
                    <a:gd name="T5" fmla="*/ 187 h 221"/>
                    <a:gd name="T6" fmla="*/ 130 w 236"/>
                    <a:gd name="T7" fmla="*/ 182 h 221"/>
                    <a:gd name="T8" fmla="*/ 124 w 236"/>
                    <a:gd name="T9" fmla="*/ 167 h 221"/>
                    <a:gd name="T10" fmla="*/ 110 w 236"/>
                    <a:gd name="T11" fmla="*/ 155 h 221"/>
                    <a:gd name="T12" fmla="*/ 87 w 236"/>
                    <a:gd name="T13" fmla="*/ 155 h 221"/>
                    <a:gd name="T14" fmla="*/ 62 w 236"/>
                    <a:gd name="T15" fmla="*/ 165 h 221"/>
                    <a:gd name="T16" fmla="*/ 40 w 236"/>
                    <a:gd name="T17" fmla="*/ 169 h 221"/>
                    <a:gd name="T18" fmla="*/ 15 w 236"/>
                    <a:gd name="T19" fmla="*/ 169 h 221"/>
                    <a:gd name="T20" fmla="*/ 14 w 236"/>
                    <a:gd name="T21" fmla="*/ 152 h 221"/>
                    <a:gd name="T22" fmla="*/ 5 w 236"/>
                    <a:gd name="T23" fmla="*/ 127 h 221"/>
                    <a:gd name="T24" fmla="*/ 3 w 236"/>
                    <a:gd name="T25" fmla="*/ 114 h 221"/>
                    <a:gd name="T26" fmla="*/ 3 w 236"/>
                    <a:gd name="T27" fmla="*/ 79 h 221"/>
                    <a:gd name="T28" fmla="*/ 44 w 236"/>
                    <a:gd name="T29" fmla="*/ 60 h 221"/>
                    <a:gd name="T30" fmla="*/ 48 w 236"/>
                    <a:gd name="T31" fmla="*/ 41 h 221"/>
                    <a:gd name="T32" fmla="*/ 57 w 236"/>
                    <a:gd name="T33" fmla="*/ 43 h 221"/>
                    <a:gd name="T34" fmla="*/ 77 w 236"/>
                    <a:gd name="T35" fmla="*/ 22 h 221"/>
                    <a:gd name="T36" fmla="*/ 98 w 236"/>
                    <a:gd name="T37" fmla="*/ 25 h 221"/>
                    <a:gd name="T38" fmla="*/ 113 w 236"/>
                    <a:gd name="T39" fmla="*/ 10 h 221"/>
                    <a:gd name="T40" fmla="*/ 125 w 236"/>
                    <a:gd name="T41" fmla="*/ 8 h 221"/>
                    <a:gd name="T42" fmla="*/ 145 w 236"/>
                    <a:gd name="T43" fmla="*/ 34 h 221"/>
                    <a:gd name="T44" fmla="*/ 163 w 236"/>
                    <a:gd name="T45" fmla="*/ 43 h 221"/>
                    <a:gd name="T46" fmla="*/ 165 w 236"/>
                    <a:gd name="T47" fmla="*/ 16 h 221"/>
                    <a:gd name="T48" fmla="*/ 172 w 236"/>
                    <a:gd name="T49" fmla="*/ 0 h 221"/>
                    <a:gd name="T50" fmla="*/ 185 w 236"/>
                    <a:gd name="T51" fmla="*/ 22 h 221"/>
                    <a:gd name="T52" fmla="*/ 196 w 236"/>
                    <a:gd name="T53" fmla="*/ 60 h 221"/>
                    <a:gd name="T54" fmla="*/ 219 w 236"/>
                    <a:gd name="T55" fmla="*/ 83 h 221"/>
                    <a:gd name="T56" fmla="*/ 232 w 236"/>
                    <a:gd name="T57" fmla="*/ 101 h 221"/>
                    <a:gd name="T58" fmla="*/ 235 w 236"/>
                    <a:gd name="T59" fmla="*/ 133 h 221"/>
                    <a:gd name="T60" fmla="*/ 221 w 236"/>
                    <a:gd name="T61" fmla="*/ 169 h 221"/>
                    <a:gd name="T62" fmla="*/ 217 w 236"/>
                    <a:gd name="T63" fmla="*/ 202 h 221"/>
                    <a:gd name="T64" fmla="*/ 196 w 236"/>
                    <a:gd name="T65" fmla="*/ 215 h 2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6" h="221">
                      <a:moveTo>
                        <a:pt x="196" y="215"/>
                      </a:moveTo>
                      <a:lnTo>
                        <a:pt x="190" y="216"/>
                      </a:lnTo>
                      <a:lnTo>
                        <a:pt x="185" y="220"/>
                      </a:lnTo>
                      <a:lnTo>
                        <a:pt x="179" y="212"/>
                      </a:lnTo>
                      <a:lnTo>
                        <a:pt x="158" y="202"/>
                      </a:lnTo>
                      <a:lnTo>
                        <a:pt x="154" y="187"/>
                      </a:lnTo>
                      <a:lnTo>
                        <a:pt x="147" y="182"/>
                      </a:lnTo>
                      <a:lnTo>
                        <a:pt x="130" y="182"/>
                      </a:lnTo>
                      <a:lnTo>
                        <a:pt x="130" y="170"/>
                      </a:lnTo>
                      <a:lnTo>
                        <a:pt x="124" y="167"/>
                      </a:lnTo>
                      <a:lnTo>
                        <a:pt x="123" y="157"/>
                      </a:lnTo>
                      <a:lnTo>
                        <a:pt x="110" y="155"/>
                      </a:lnTo>
                      <a:lnTo>
                        <a:pt x="98" y="152"/>
                      </a:lnTo>
                      <a:lnTo>
                        <a:pt x="87" y="155"/>
                      </a:lnTo>
                      <a:lnTo>
                        <a:pt x="87" y="157"/>
                      </a:lnTo>
                      <a:lnTo>
                        <a:pt x="62" y="165"/>
                      </a:lnTo>
                      <a:lnTo>
                        <a:pt x="62" y="169"/>
                      </a:lnTo>
                      <a:lnTo>
                        <a:pt x="40" y="169"/>
                      </a:lnTo>
                      <a:lnTo>
                        <a:pt x="28" y="176"/>
                      </a:lnTo>
                      <a:lnTo>
                        <a:pt x="15" y="169"/>
                      </a:lnTo>
                      <a:lnTo>
                        <a:pt x="14" y="167"/>
                      </a:lnTo>
                      <a:lnTo>
                        <a:pt x="14" y="152"/>
                      </a:lnTo>
                      <a:lnTo>
                        <a:pt x="10" y="139"/>
                      </a:lnTo>
                      <a:lnTo>
                        <a:pt x="5" y="127"/>
                      </a:lnTo>
                      <a:lnTo>
                        <a:pt x="8" y="118"/>
                      </a:lnTo>
                      <a:lnTo>
                        <a:pt x="3" y="114"/>
                      </a:lnTo>
                      <a:lnTo>
                        <a:pt x="0" y="93"/>
                      </a:lnTo>
                      <a:lnTo>
                        <a:pt x="3" y="79"/>
                      </a:lnTo>
                      <a:lnTo>
                        <a:pt x="16" y="68"/>
                      </a:lnTo>
                      <a:lnTo>
                        <a:pt x="44" y="60"/>
                      </a:lnTo>
                      <a:lnTo>
                        <a:pt x="51" y="51"/>
                      </a:lnTo>
                      <a:lnTo>
                        <a:pt x="48" y="41"/>
                      </a:lnTo>
                      <a:lnTo>
                        <a:pt x="55" y="38"/>
                      </a:lnTo>
                      <a:lnTo>
                        <a:pt x="57" y="43"/>
                      </a:lnTo>
                      <a:lnTo>
                        <a:pt x="60" y="35"/>
                      </a:lnTo>
                      <a:lnTo>
                        <a:pt x="77" y="22"/>
                      </a:lnTo>
                      <a:lnTo>
                        <a:pt x="87" y="28"/>
                      </a:lnTo>
                      <a:lnTo>
                        <a:pt x="98" y="25"/>
                      </a:lnTo>
                      <a:lnTo>
                        <a:pt x="102" y="13"/>
                      </a:lnTo>
                      <a:lnTo>
                        <a:pt x="113" y="10"/>
                      </a:lnTo>
                      <a:lnTo>
                        <a:pt x="110" y="2"/>
                      </a:lnTo>
                      <a:lnTo>
                        <a:pt x="125" y="8"/>
                      </a:lnTo>
                      <a:lnTo>
                        <a:pt x="138" y="5"/>
                      </a:lnTo>
                      <a:lnTo>
                        <a:pt x="145" y="34"/>
                      </a:lnTo>
                      <a:lnTo>
                        <a:pt x="154" y="43"/>
                      </a:lnTo>
                      <a:lnTo>
                        <a:pt x="163" y="43"/>
                      </a:lnTo>
                      <a:lnTo>
                        <a:pt x="167" y="25"/>
                      </a:lnTo>
                      <a:lnTo>
                        <a:pt x="165" y="16"/>
                      </a:lnTo>
                      <a:lnTo>
                        <a:pt x="167" y="2"/>
                      </a:lnTo>
                      <a:lnTo>
                        <a:pt x="172" y="0"/>
                      </a:lnTo>
                      <a:lnTo>
                        <a:pt x="179" y="18"/>
                      </a:lnTo>
                      <a:lnTo>
                        <a:pt x="185" y="22"/>
                      </a:lnTo>
                      <a:lnTo>
                        <a:pt x="189" y="38"/>
                      </a:lnTo>
                      <a:lnTo>
                        <a:pt x="196" y="60"/>
                      </a:lnTo>
                      <a:lnTo>
                        <a:pt x="206" y="66"/>
                      </a:lnTo>
                      <a:lnTo>
                        <a:pt x="219" y="83"/>
                      </a:lnTo>
                      <a:lnTo>
                        <a:pt x="221" y="91"/>
                      </a:lnTo>
                      <a:lnTo>
                        <a:pt x="232" y="101"/>
                      </a:lnTo>
                      <a:lnTo>
                        <a:pt x="235" y="119"/>
                      </a:lnTo>
                      <a:lnTo>
                        <a:pt x="235" y="133"/>
                      </a:lnTo>
                      <a:lnTo>
                        <a:pt x="232" y="155"/>
                      </a:lnTo>
                      <a:lnTo>
                        <a:pt x="221" y="169"/>
                      </a:lnTo>
                      <a:lnTo>
                        <a:pt x="217" y="187"/>
                      </a:lnTo>
                      <a:lnTo>
                        <a:pt x="217" y="202"/>
                      </a:lnTo>
                      <a:lnTo>
                        <a:pt x="206" y="205"/>
                      </a:lnTo>
                      <a:lnTo>
                        <a:pt x="196" y="21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grayWhite">
                <a:xfrm>
                  <a:off x="3286" y="1488"/>
                  <a:ext cx="18" cy="27"/>
                </a:xfrm>
                <a:custGeom>
                  <a:avLst/>
                  <a:gdLst>
                    <a:gd name="T0" fmla="*/ 9 w 18"/>
                    <a:gd name="T1" fmla="*/ 23 h 27"/>
                    <a:gd name="T2" fmla="*/ 3 w 18"/>
                    <a:gd name="T3" fmla="*/ 19 h 27"/>
                    <a:gd name="T4" fmla="*/ 3 w 18"/>
                    <a:gd name="T5" fmla="*/ 15 h 27"/>
                    <a:gd name="T6" fmla="*/ 3 w 18"/>
                    <a:gd name="T7" fmla="*/ 11 h 27"/>
                    <a:gd name="T8" fmla="*/ 2 w 18"/>
                    <a:gd name="T9" fmla="*/ 7 h 27"/>
                    <a:gd name="T10" fmla="*/ 0 w 18"/>
                    <a:gd name="T11" fmla="*/ 0 h 27"/>
                    <a:gd name="T12" fmla="*/ 3 w 18"/>
                    <a:gd name="T13" fmla="*/ 0 h 27"/>
                    <a:gd name="T14" fmla="*/ 9 w 18"/>
                    <a:gd name="T15" fmla="*/ 4 h 27"/>
                    <a:gd name="T16" fmla="*/ 12 w 18"/>
                    <a:gd name="T17" fmla="*/ 3 h 27"/>
                    <a:gd name="T18" fmla="*/ 13 w 18"/>
                    <a:gd name="T19" fmla="*/ 3 h 27"/>
                    <a:gd name="T20" fmla="*/ 17 w 18"/>
                    <a:gd name="T21" fmla="*/ 0 h 27"/>
                    <a:gd name="T22" fmla="*/ 17 w 18"/>
                    <a:gd name="T23" fmla="*/ 11 h 27"/>
                    <a:gd name="T24" fmla="*/ 15 w 18"/>
                    <a:gd name="T25" fmla="*/ 15 h 27"/>
                    <a:gd name="T26" fmla="*/ 13 w 18"/>
                    <a:gd name="T27" fmla="*/ 19 h 27"/>
                    <a:gd name="T28" fmla="*/ 13 w 18"/>
                    <a:gd name="T29" fmla="*/ 22 h 27"/>
                    <a:gd name="T30" fmla="*/ 12 w 18"/>
                    <a:gd name="T31" fmla="*/ 23 h 27"/>
                    <a:gd name="T32" fmla="*/ 12 w 18"/>
                    <a:gd name="T33" fmla="*/ 26 h 27"/>
                    <a:gd name="T34" fmla="*/ 9 w 18"/>
                    <a:gd name="T35" fmla="*/ 23 h 2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" h="27">
                      <a:moveTo>
                        <a:pt x="9" y="23"/>
                      </a:move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7" y="11"/>
                      </a:lnTo>
                      <a:lnTo>
                        <a:pt x="15" y="15"/>
                      </a:lnTo>
                      <a:lnTo>
                        <a:pt x="13" y="19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2" y="26"/>
                      </a:lnTo>
                      <a:lnTo>
                        <a:pt x="9" y="23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grayWhite">
                <a:xfrm>
                  <a:off x="2463" y="1235"/>
                  <a:ext cx="26" cy="106"/>
                </a:xfrm>
                <a:custGeom>
                  <a:avLst/>
                  <a:gdLst>
                    <a:gd name="T0" fmla="*/ 3 w 26"/>
                    <a:gd name="T1" fmla="*/ 37 h 106"/>
                    <a:gd name="T2" fmla="*/ 13 w 26"/>
                    <a:gd name="T3" fmla="*/ 28 h 106"/>
                    <a:gd name="T4" fmla="*/ 20 w 26"/>
                    <a:gd name="T5" fmla="*/ 0 h 106"/>
                    <a:gd name="T6" fmla="*/ 25 w 26"/>
                    <a:gd name="T7" fmla="*/ 42 h 106"/>
                    <a:gd name="T8" fmla="*/ 17 w 26"/>
                    <a:gd name="T9" fmla="*/ 94 h 106"/>
                    <a:gd name="T10" fmla="*/ 0 w 26"/>
                    <a:gd name="T11" fmla="*/ 105 h 106"/>
                    <a:gd name="T12" fmla="*/ 0 w 26"/>
                    <a:gd name="T13" fmla="*/ 80 h 106"/>
                    <a:gd name="T14" fmla="*/ 5 w 26"/>
                    <a:gd name="T15" fmla="*/ 64 h 106"/>
                    <a:gd name="T16" fmla="*/ 3 w 26"/>
                    <a:gd name="T17" fmla="*/ 37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" h="106">
                      <a:moveTo>
                        <a:pt x="3" y="37"/>
                      </a:moveTo>
                      <a:lnTo>
                        <a:pt x="13" y="28"/>
                      </a:lnTo>
                      <a:lnTo>
                        <a:pt x="20" y="0"/>
                      </a:lnTo>
                      <a:lnTo>
                        <a:pt x="25" y="42"/>
                      </a:lnTo>
                      <a:lnTo>
                        <a:pt x="17" y="94"/>
                      </a:lnTo>
                      <a:lnTo>
                        <a:pt x="0" y="105"/>
                      </a:lnTo>
                      <a:lnTo>
                        <a:pt x="0" y="80"/>
                      </a:lnTo>
                      <a:lnTo>
                        <a:pt x="5" y="64"/>
                      </a:lnTo>
                      <a:lnTo>
                        <a:pt x="3" y="3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" name="Rectangle 3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C1F85-1813-441D-998F-DCDA5FB0B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B752C-7B81-4BA6-BBE8-9035C55F1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3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60EBF-A9EF-4085-963E-CE58A91AF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9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909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2FE9-FE33-443C-924B-A4F412BCB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9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573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909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909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B6B86-6BF5-4736-9C44-D2D4584B0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12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AF16F-566B-4F63-A97B-C694FD4C4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29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8896D-5936-4648-80C7-1C359C7E6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1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5735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F91-FD52-48AE-B0E5-98B66E2F0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59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3BB6C-BDBE-4C2E-814F-EC3024AFB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6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909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6B43F-06FB-486B-9704-319F39F09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6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09636-871D-4F01-97C9-DF03F8C1F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2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2299E-D069-430C-AA3D-713530614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4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41E8B-A040-4C54-904D-E62847871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4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88799-68B6-445C-81EA-B4E98D77F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0670F-79F7-4546-8352-8516C173A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1111C-2D6D-4CF7-81A0-2113BB3E1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9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E29D4-CE5F-4125-9841-0D5F7E885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E1EBA-361F-4C1D-A4A4-0926291C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3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9"/>
          <p:cNvGrpSpPr>
            <a:grpSpLocks/>
          </p:cNvGrpSpPr>
          <p:nvPr/>
        </p:nvGrpSpPr>
        <p:grpSpPr bwMode="auto">
          <a:xfrm>
            <a:off x="0" y="4367213"/>
            <a:ext cx="9131300" cy="2478087"/>
            <a:chOff x="0" y="2751"/>
            <a:chExt cx="5752" cy="1561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hidden">
            <a:xfrm>
              <a:off x="0" y="4080"/>
              <a:ext cx="5752" cy="2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1033" name="Group 28"/>
            <p:cNvGrpSpPr>
              <a:grpSpLocks/>
            </p:cNvGrpSpPr>
            <p:nvPr/>
          </p:nvGrpSpPr>
          <p:grpSpPr bwMode="auto">
            <a:xfrm>
              <a:off x="4458" y="2751"/>
              <a:ext cx="1190" cy="1426"/>
              <a:chOff x="4458" y="2751"/>
              <a:chExt cx="1190" cy="1426"/>
            </a:xfrm>
          </p:grpSpPr>
          <p:sp>
            <p:nvSpPr>
              <p:cNvPr id="1034" name="Freeform 3"/>
              <p:cNvSpPr>
                <a:spLocks/>
              </p:cNvSpPr>
              <p:nvPr/>
            </p:nvSpPr>
            <p:spPr bwMode="ltGray">
              <a:xfrm>
                <a:off x="4614" y="2790"/>
                <a:ext cx="1034" cy="1273"/>
              </a:xfrm>
              <a:custGeom>
                <a:avLst/>
                <a:gdLst>
                  <a:gd name="T0" fmla="*/ 646 w 1034"/>
                  <a:gd name="T1" fmla="*/ 23 h 1273"/>
                  <a:gd name="T2" fmla="*/ 765 w 1034"/>
                  <a:gd name="T3" fmla="*/ 92 h 1273"/>
                  <a:gd name="T4" fmla="*/ 866 w 1034"/>
                  <a:gd name="T5" fmla="*/ 184 h 1273"/>
                  <a:gd name="T6" fmla="*/ 944 w 1034"/>
                  <a:gd name="T7" fmla="*/ 294 h 1273"/>
                  <a:gd name="T8" fmla="*/ 1000 w 1034"/>
                  <a:gd name="T9" fmla="*/ 417 h 1273"/>
                  <a:gd name="T10" fmla="*/ 1030 w 1034"/>
                  <a:gd name="T11" fmla="*/ 550 h 1273"/>
                  <a:gd name="T12" fmla="*/ 1030 w 1034"/>
                  <a:gd name="T13" fmla="*/ 688 h 1273"/>
                  <a:gd name="T14" fmla="*/ 1000 w 1034"/>
                  <a:gd name="T15" fmla="*/ 821 h 1273"/>
                  <a:gd name="T16" fmla="*/ 944 w 1034"/>
                  <a:gd name="T17" fmla="*/ 944 h 1273"/>
                  <a:gd name="T18" fmla="*/ 866 w 1034"/>
                  <a:gd name="T19" fmla="*/ 1055 h 1273"/>
                  <a:gd name="T20" fmla="*/ 765 w 1034"/>
                  <a:gd name="T21" fmla="*/ 1148 h 1273"/>
                  <a:gd name="T22" fmla="*/ 646 w 1034"/>
                  <a:gd name="T23" fmla="*/ 1215 h 1273"/>
                  <a:gd name="T24" fmla="*/ 517 w 1034"/>
                  <a:gd name="T25" fmla="*/ 1257 h 1273"/>
                  <a:gd name="T26" fmla="*/ 382 w 1034"/>
                  <a:gd name="T27" fmla="*/ 1272 h 1273"/>
                  <a:gd name="T28" fmla="*/ 246 w 1034"/>
                  <a:gd name="T29" fmla="*/ 1257 h 1273"/>
                  <a:gd name="T30" fmla="*/ 118 w 1034"/>
                  <a:gd name="T31" fmla="*/ 1215 h 1273"/>
                  <a:gd name="T32" fmla="*/ 0 w 1034"/>
                  <a:gd name="T33" fmla="*/ 1148 h 1273"/>
                  <a:gd name="T34" fmla="*/ 89 w 1034"/>
                  <a:gd name="T35" fmla="*/ 1129 h 1273"/>
                  <a:gd name="T36" fmla="*/ 201 w 1034"/>
                  <a:gd name="T37" fmla="*/ 1179 h 1273"/>
                  <a:gd name="T38" fmla="*/ 320 w 1034"/>
                  <a:gd name="T39" fmla="*/ 1204 h 1273"/>
                  <a:gd name="T40" fmla="*/ 443 w 1034"/>
                  <a:gd name="T41" fmla="*/ 1204 h 1273"/>
                  <a:gd name="T42" fmla="*/ 563 w 1034"/>
                  <a:gd name="T43" fmla="*/ 1179 h 1273"/>
                  <a:gd name="T44" fmla="*/ 675 w 1034"/>
                  <a:gd name="T45" fmla="*/ 1129 h 1273"/>
                  <a:gd name="T46" fmla="*/ 775 w 1034"/>
                  <a:gd name="T47" fmla="*/ 1057 h 1273"/>
                  <a:gd name="T48" fmla="*/ 857 w 1034"/>
                  <a:gd name="T49" fmla="*/ 965 h 1273"/>
                  <a:gd name="T50" fmla="*/ 919 w 1034"/>
                  <a:gd name="T51" fmla="*/ 858 h 1273"/>
                  <a:gd name="T52" fmla="*/ 956 w 1034"/>
                  <a:gd name="T53" fmla="*/ 742 h 1273"/>
                  <a:gd name="T54" fmla="*/ 969 w 1034"/>
                  <a:gd name="T55" fmla="*/ 619 h 1273"/>
                  <a:gd name="T56" fmla="*/ 956 w 1034"/>
                  <a:gd name="T57" fmla="*/ 496 h 1273"/>
                  <a:gd name="T58" fmla="*/ 919 w 1034"/>
                  <a:gd name="T59" fmla="*/ 381 h 1273"/>
                  <a:gd name="T60" fmla="*/ 857 w 1034"/>
                  <a:gd name="T61" fmla="*/ 273 h 1273"/>
                  <a:gd name="T62" fmla="*/ 775 w 1034"/>
                  <a:gd name="T63" fmla="*/ 182 h 1273"/>
                  <a:gd name="T64" fmla="*/ 675 w 1034"/>
                  <a:gd name="T65" fmla="*/ 110 h 1273"/>
                  <a:gd name="T66" fmla="*/ 563 w 1034"/>
                  <a:gd name="T67" fmla="*/ 61 h 1273"/>
                  <a:gd name="T68" fmla="*/ 582 w 1034"/>
                  <a:gd name="T69" fmla="*/ 0 h 12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34" h="1273">
                    <a:moveTo>
                      <a:pt x="582" y="0"/>
                    </a:moveTo>
                    <a:lnTo>
                      <a:pt x="646" y="23"/>
                    </a:lnTo>
                    <a:lnTo>
                      <a:pt x="707" y="56"/>
                    </a:lnTo>
                    <a:lnTo>
                      <a:pt x="765" y="92"/>
                    </a:lnTo>
                    <a:lnTo>
                      <a:pt x="818" y="134"/>
                    </a:lnTo>
                    <a:lnTo>
                      <a:pt x="866" y="184"/>
                    </a:lnTo>
                    <a:lnTo>
                      <a:pt x="908" y="237"/>
                    </a:lnTo>
                    <a:lnTo>
                      <a:pt x="944" y="294"/>
                    </a:lnTo>
                    <a:lnTo>
                      <a:pt x="977" y="353"/>
                    </a:lnTo>
                    <a:lnTo>
                      <a:pt x="1000" y="417"/>
                    </a:lnTo>
                    <a:lnTo>
                      <a:pt x="1018" y="483"/>
                    </a:lnTo>
                    <a:lnTo>
                      <a:pt x="1030" y="550"/>
                    </a:lnTo>
                    <a:lnTo>
                      <a:pt x="1033" y="619"/>
                    </a:lnTo>
                    <a:lnTo>
                      <a:pt x="1030" y="688"/>
                    </a:lnTo>
                    <a:lnTo>
                      <a:pt x="1018" y="756"/>
                    </a:lnTo>
                    <a:lnTo>
                      <a:pt x="1000" y="821"/>
                    </a:lnTo>
                    <a:lnTo>
                      <a:pt x="977" y="884"/>
                    </a:lnTo>
                    <a:lnTo>
                      <a:pt x="944" y="944"/>
                    </a:lnTo>
                    <a:lnTo>
                      <a:pt x="908" y="1003"/>
                    </a:lnTo>
                    <a:lnTo>
                      <a:pt x="866" y="1055"/>
                    </a:lnTo>
                    <a:lnTo>
                      <a:pt x="818" y="1105"/>
                    </a:lnTo>
                    <a:lnTo>
                      <a:pt x="765" y="1148"/>
                    </a:lnTo>
                    <a:lnTo>
                      <a:pt x="707" y="1183"/>
                    </a:lnTo>
                    <a:lnTo>
                      <a:pt x="646" y="1215"/>
                    </a:lnTo>
                    <a:lnTo>
                      <a:pt x="582" y="1239"/>
                    </a:lnTo>
                    <a:lnTo>
                      <a:pt x="517" y="1257"/>
                    </a:lnTo>
                    <a:lnTo>
                      <a:pt x="450" y="1269"/>
                    </a:lnTo>
                    <a:lnTo>
                      <a:pt x="382" y="1272"/>
                    </a:lnTo>
                    <a:lnTo>
                      <a:pt x="313" y="1269"/>
                    </a:lnTo>
                    <a:lnTo>
                      <a:pt x="246" y="1257"/>
                    </a:lnTo>
                    <a:lnTo>
                      <a:pt x="180" y="1239"/>
                    </a:lnTo>
                    <a:lnTo>
                      <a:pt x="118" y="1215"/>
                    </a:lnTo>
                    <a:lnTo>
                      <a:pt x="57" y="1183"/>
                    </a:lnTo>
                    <a:lnTo>
                      <a:pt x="0" y="1148"/>
                    </a:lnTo>
                    <a:lnTo>
                      <a:pt x="36" y="1095"/>
                    </a:lnTo>
                    <a:lnTo>
                      <a:pt x="89" y="1129"/>
                    </a:lnTo>
                    <a:lnTo>
                      <a:pt x="144" y="1156"/>
                    </a:lnTo>
                    <a:lnTo>
                      <a:pt x="201" y="1179"/>
                    </a:lnTo>
                    <a:lnTo>
                      <a:pt x="261" y="1195"/>
                    </a:lnTo>
                    <a:lnTo>
                      <a:pt x="320" y="1204"/>
                    </a:lnTo>
                    <a:lnTo>
                      <a:pt x="382" y="1208"/>
                    </a:lnTo>
                    <a:lnTo>
                      <a:pt x="443" y="1204"/>
                    </a:lnTo>
                    <a:lnTo>
                      <a:pt x="504" y="1195"/>
                    </a:lnTo>
                    <a:lnTo>
                      <a:pt x="563" y="1179"/>
                    </a:lnTo>
                    <a:lnTo>
                      <a:pt x="621" y="1156"/>
                    </a:lnTo>
                    <a:lnTo>
                      <a:pt x="675" y="1129"/>
                    </a:lnTo>
                    <a:lnTo>
                      <a:pt x="727" y="1095"/>
                    </a:lnTo>
                    <a:lnTo>
                      <a:pt x="775" y="1057"/>
                    </a:lnTo>
                    <a:lnTo>
                      <a:pt x="818" y="1013"/>
                    </a:lnTo>
                    <a:lnTo>
                      <a:pt x="857" y="965"/>
                    </a:lnTo>
                    <a:lnTo>
                      <a:pt x="890" y="913"/>
                    </a:lnTo>
                    <a:lnTo>
                      <a:pt x="919" y="858"/>
                    </a:lnTo>
                    <a:lnTo>
                      <a:pt x="941" y="802"/>
                    </a:lnTo>
                    <a:lnTo>
                      <a:pt x="956" y="742"/>
                    </a:lnTo>
                    <a:lnTo>
                      <a:pt x="965" y="680"/>
                    </a:lnTo>
                    <a:lnTo>
                      <a:pt x="969" y="619"/>
                    </a:lnTo>
                    <a:lnTo>
                      <a:pt x="965" y="557"/>
                    </a:lnTo>
                    <a:lnTo>
                      <a:pt x="956" y="496"/>
                    </a:lnTo>
                    <a:lnTo>
                      <a:pt x="941" y="437"/>
                    </a:lnTo>
                    <a:lnTo>
                      <a:pt x="919" y="381"/>
                    </a:lnTo>
                    <a:lnTo>
                      <a:pt x="890" y="325"/>
                    </a:lnTo>
                    <a:lnTo>
                      <a:pt x="857" y="273"/>
                    </a:lnTo>
                    <a:lnTo>
                      <a:pt x="818" y="225"/>
                    </a:lnTo>
                    <a:lnTo>
                      <a:pt x="775" y="182"/>
                    </a:lnTo>
                    <a:lnTo>
                      <a:pt x="727" y="144"/>
                    </a:lnTo>
                    <a:lnTo>
                      <a:pt x="675" y="110"/>
                    </a:lnTo>
                    <a:lnTo>
                      <a:pt x="621" y="81"/>
                    </a:lnTo>
                    <a:lnTo>
                      <a:pt x="563" y="61"/>
                    </a:lnTo>
                    <a:lnTo>
                      <a:pt x="565" y="56"/>
                    </a:lnTo>
                    <a:lnTo>
                      <a:pt x="582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Line 4"/>
              <p:cNvSpPr>
                <a:spLocks noChangeShapeType="1"/>
              </p:cNvSpPr>
              <p:nvPr/>
            </p:nvSpPr>
            <p:spPr bwMode="ltGray">
              <a:xfrm flipV="1">
                <a:off x="4639" y="3863"/>
                <a:ext cx="103" cy="18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Line 5"/>
              <p:cNvSpPr>
                <a:spLocks noChangeShapeType="1"/>
              </p:cNvSpPr>
              <p:nvPr/>
            </p:nvSpPr>
            <p:spPr bwMode="ltGray">
              <a:xfrm flipV="1">
                <a:off x="5210" y="2874"/>
                <a:ext cx="36" cy="7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"/>
              <p:cNvSpPr>
                <a:spLocks noChangeShapeType="1"/>
              </p:cNvSpPr>
              <p:nvPr/>
            </p:nvSpPr>
            <p:spPr bwMode="ltGray">
              <a:xfrm flipV="1">
                <a:off x="5270" y="2751"/>
                <a:ext cx="36" cy="7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>
                <a:off x="4753" y="4067"/>
                <a:ext cx="604" cy="110"/>
              </a:xfrm>
              <a:custGeom>
                <a:avLst/>
                <a:gdLst>
                  <a:gd name="T0" fmla="*/ 2 w 604"/>
                  <a:gd name="T1" fmla="*/ 70 h 110"/>
                  <a:gd name="T2" fmla="*/ 14 w 604"/>
                  <a:gd name="T3" fmla="*/ 57 h 110"/>
                  <a:gd name="T4" fmla="*/ 31 w 604"/>
                  <a:gd name="T5" fmla="*/ 46 h 110"/>
                  <a:gd name="T6" fmla="*/ 63 w 604"/>
                  <a:gd name="T7" fmla="*/ 30 h 110"/>
                  <a:gd name="T8" fmla="*/ 100 w 604"/>
                  <a:gd name="T9" fmla="*/ 21 h 110"/>
                  <a:gd name="T10" fmla="*/ 134 w 604"/>
                  <a:gd name="T11" fmla="*/ 13 h 110"/>
                  <a:gd name="T12" fmla="*/ 181 w 604"/>
                  <a:gd name="T13" fmla="*/ 6 h 110"/>
                  <a:gd name="T14" fmla="*/ 225 w 604"/>
                  <a:gd name="T15" fmla="*/ 2 h 110"/>
                  <a:gd name="T16" fmla="*/ 277 w 604"/>
                  <a:gd name="T17" fmla="*/ 0 h 110"/>
                  <a:gd name="T18" fmla="*/ 340 w 604"/>
                  <a:gd name="T19" fmla="*/ 0 h 110"/>
                  <a:gd name="T20" fmla="*/ 407 w 604"/>
                  <a:gd name="T21" fmla="*/ 4 h 110"/>
                  <a:gd name="T22" fmla="*/ 453 w 604"/>
                  <a:gd name="T23" fmla="*/ 10 h 110"/>
                  <a:gd name="T24" fmla="*/ 502 w 604"/>
                  <a:gd name="T25" fmla="*/ 19 h 110"/>
                  <a:gd name="T26" fmla="*/ 549 w 604"/>
                  <a:gd name="T27" fmla="*/ 33 h 110"/>
                  <a:gd name="T28" fmla="*/ 573 w 604"/>
                  <a:gd name="T29" fmla="*/ 47 h 110"/>
                  <a:gd name="T30" fmla="*/ 588 w 604"/>
                  <a:gd name="T31" fmla="*/ 58 h 110"/>
                  <a:gd name="T32" fmla="*/ 603 w 604"/>
                  <a:gd name="T33" fmla="*/ 77 h 110"/>
                  <a:gd name="T34" fmla="*/ 578 w 604"/>
                  <a:gd name="T35" fmla="*/ 87 h 110"/>
                  <a:gd name="T36" fmla="*/ 536 w 604"/>
                  <a:gd name="T37" fmla="*/ 95 h 110"/>
                  <a:gd name="T38" fmla="*/ 485 w 604"/>
                  <a:gd name="T39" fmla="*/ 101 h 110"/>
                  <a:gd name="T40" fmla="*/ 436 w 604"/>
                  <a:gd name="T41" fmla="*/ 106 h 110"/>
                  <a:gd name="T42" fmla="*/ 377 w 604"/>
                  <a:gd name="T43" fmla="*/ 108 h 110"/>
                  <a:gd name="T44" fmla="*/ 313 w 604"/>
                  <a:gd name="T45" fmla="*/ 109 h 110"/>
                  <a:gd name="T46" fmla="*/ 252 w 604"/>
                  <a:gd name="T47" fmla="*/ 109 h 110"/>
                  <a:gd name="T48" fmla="*/ 188 w 604"/>
                  <a:gd name="T49" fmla="*/ 108 h 110"/>
                  <a:gd name="T50" fmla="*/ 117 w 604"/>
                  <a:gd name="T51" fmla="*/ 102 h 110"/>
                  <a:gd name="T52" fmla="*/ 61 w 604"/>
                  <a:gd name="T53" fmla="*/ 96 h 110"/>
                  <a:gd name="T54" fmla="*/ 14 w 604"/>
                  <a:gd name="T55" fmla="*/ 86 h 110"/>
                  <a:gd name="T56" fmla="*/ 0 w 604"/>
                  <a:gd name="T57" fmla="*/ 78 h 110"/>
                  <a:gd name="T58" fmla="*/ 2 w 604"/>
                  <a:gd name="T59" fmla="*/ 7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04" h="110">
                    <a:moveTo>
                      <a:pt x="2" y="70"/>
                    </a:moveTo>
                    <a:lnTo>
                      <a:pt x="14" y="57"/>
                    </a:lnTo>
                    <a:lnTo>
                      <a:pt x="31" y="46"/>
                    </a:lnTo>
                    <a:lnTo>
                      <a:pt x="63" y="30"/>
                    </a:lnTo>
                    <a:lnTo>
                      <a:pt x="100" y="21"/>
                    </a:lnTo>
                    <a:lnTo>
                      <a:pt x="134" y="13"/>
                    </a:lnTo>
                    <a:lnTo>
                      <a:pt x="181" y="6"/>
                    </a:lnTo>
                    <a:lnTo>
                      <a:pt x="225" y="2"/>
                    </a:lnTo>
                    <a:lnTo>
                      <a:pt x="277" y="0"/>
                    </a:lnTo>
                    <a:lnTo>
                      <a:pt x="340" y="0"/>
                    </a:lnTo>
                    <a:lnTo>
                      <a:pt x="407" y="4"/>
                    </a:lnTo>
                    <a:lnTo>
                      <a:pt x="453" y="10"/>
                    </a:lnTo>
                    <a:lnTo>
                      <a:pt x="502" y="19"/>
                    </a:lnTo>
                    <a:lnTo>
                      <a:pt x="549" y="33"/>
                    </a:lnTo>
                    <a:lnTo>
                      <a:pt x="573" y="47"/>
                    </a:lnTo>
                    <a:lnTo>
                      <a:pt x="588" y="58"/>
                    </a:lnTo>
                    <a:lnTo>
                      <a:pt x="603" y="77"/>
                    </a:lnTo>
                    <a:lnTo>
                      <a:pt x="578" y="87"/>
                    </a:lnTo>
                    <a:lnTo>
                      <a:pt x="536" y="95"/>
                    </a:lnTo>
                    <a:lnTo>
                      <a:pt x="485" y="101"/>
                    </a:lnTo>
                    <a:lnTo>
                      <a:pt x="436" y="106"/>
                    </a:lnTo>
                    <a:lnTo>
                      <a:pt x="377" y="108"/>
                    </a:lnTo>
                    <a:lnTo>
                      <a:pt x="313" y="109"/>
                    </a:lnTo>
                    <a:lnTo>
                      <a:pt x="252" y="109"/>
                    </a:lnTo>
                    <a:lnTo>
                      <a:pt x="188" y="108"/>
                    </a:lnTo>
                    <a:lnTo>
                      <a:pt x="117" y="102"/>
                    </a:lnTo>
                    <a:lnTo>
                      <a:pt x="61" y="96"/>
                    </a:lnTo>
                    <a:lnTo>
                      <a:pt x="14" y="86"/>
                    </a:lnTo>
                    <a:lnTo>
                      <a:pt x="0" y="78"/>
                    </a:lnTo>
                    <a:lnTo>
                      <a:pt x="2" y="7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Oval 8"/>
              <p:cNvSpPr>
                <a:spLocks noChangeArrowheads="1"/>
              </p:cNvSpPr>
              <p:nvPr/>
            </p:nvSpPr>
            <p:spPr bwMode="grayWhite">
              <a:xfrm>
                <a:off x="4458" y="2879"/>
                <a:ext cx="1074" cy="107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4458" y="2991"/>
                <a:ext cx="999" cy="797"/>
                <a:chOff x="4458" y="2991"/>
                <a:chExt cx="999" cy="797"/>
              </a:xfrm>
            </p:grpSpPr>
            <p:sp>
              <p:nvSpPr>
                <p:cNvPr id="1041" name="Freeform 9"/>
                <p:cNvSpPr>
                  <a:spLocks/>
                </p:cNvSpPr>
                <p:nvPr/>
              </p:nvSpPr>
              <p:spPr bwMode="grayWhite">
                <a:xfrm>
                  <a:off x="4599" y="3283"/>
                  <a:ext cx="1" cy="17"/>
                </a:xfrm>
                <a:custGeom>
                  <a:avLst/>
                  <a:gdLst>
                    <a:gd name="T0" fmla="*/ 0 w 1"/>
                    <a:gd name="T1" fmla="*/ 0 h 17"/>
                    <a:gd name="T2" fmla="*/ 0 w 1"/>
                    <a:gd name="T3" fmla="*/ 16 h 17"/>
                    <a:gd name="T4" fmla="*/ 0 w 1"/>
                    <a:gd name="T5" fmla="*/ 16 h 17"/>
                    <a:gd name="T6" fmla="*/ 0 w 1"/>
                    <a:gd name="T7" fmla="*/ 6 h 17"/>
                    <a:gd name="T8" fmla="*/ 0 w 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10"/>
                <p:cNvSpPr>
                  <a:spLocks/>
                </p:cNvSpPr>
                <p:nvPr/>
              </p:nvSpPr>
              <p:spPr bwMode="grayWhite">
                <a:xfrm>
                  <a:off x="4616" y="33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11"/>
                <p:cNvSpPr>
                  <a:spLocks/>
                </p:cNvSpPr>
                <p:nvPr/>
              </p:nvSpPr>
              <p:spPr bwMode="grayWhite">
                <a:xfrm>
                  <a:off x="4674" y="3275"/>
                  <a:ext cx="37" cy="35"/>
                </a:xfrm>
                <a:custGeom>
                  <a:avLst/>
                  <a:gdLst>
                    <a:gd name="T0" fmla="*/ 36 w 37"/>
                    <a:gd name="T1" fmla="*/ 0 h 35"/>
                    <a:gd name="T2" fmla="*/ 22 w 37"/>
                    <a:gd name="T3" fmla="*/ 0 h 35"/>
                    <a:gd name="T4" fmla="*/ 14 w 37"/>
                    <a:gd name="T5" fmla="*/ 9 h 35"/>
                    <a:gd name="T6" fmla="*/ 9 w 37"/>
                    <a:gd name="T7" fmla="*/ 9 h 35"/>
                    <a:gd name="T8" fmla="*/ 5 w 37"/>
                    <a:gd name="T9" fmla="*/ 13 h 35"/>
                    <a:gd name="T10" fmla="*/ 0 w 37"/>
                    <a:gd name="T11" fmla="*/ 13 h 35"/>
                    <a:gd name="T12" fmla="*/ 0 w 37"/>
                    <a:gd name="T13" fmla="*/ 25 h 35"/>
                    <a:gd name="T14" fmla="*/ 8 w 37"/>
                    <a:gd name="T15" fmla="*/ 34 h 35"/>
                    <a:gd name="T16" fmla="*/ 29 w 37"/>
                    <a:gd name="T17" fmla="*/ 34 h 35"/>
                    <a:gd name="T18" fmla="*/ 36 w 37"/>
                    <a:gd name="T19" fmla="*/ 25 h 35"/>
                    <a:gd name="T20" fmla="*/ 36 w 37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35">
                      <a:moveTo>
                        <a:pt x="36" y="0"/>
                      </a:move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8" y="34"/>
                      </a:lnTo>
                      <a:lnTo>
                        <a:pt x="29" y="34"/>
                      </a:lnTo>
                      <a:lnTo>
                        <a:pt x="36" y="25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12"/>
                <p:cNvSpPr>
                  <a:spLocks/>
                </p:cNvSpPr>
                <p:nvPr/>
              </p:nvSpPr>
              <p:spPr bwMode="grayWhite">
                <a:xfrm>
                  <a:off x="4458" y="3303"/>
                  <a:ext cx="324" cy="422"/>
                </a:xfrm>
                <a:custGeom>
                  <a:avLst/>
                  <a:gdLst>
                    <a:gd name="T0" fmla="*/ 76 w 324"/>
                    <a:gd name="T1" fmla="*/ 0 h 422"/>
                    <a:gd name="T2" fmla="*/ 71 w 324"/>
                    <a:gd name="T3" fmla="*/ 11 h 422"/>
                    <a:gd name="T4" fmla="*/ 45 w 324"/>
                    <a:gd name="T5" fmla="*/ 33 h 422"/>
                    <a:gd name="T6" fmla="*/ 40 w 324"/>
                    <a:gd name="T7" fmla="*/ 53 h 422"/>
                    <a:gd name="T8" fmla="*/ 21 w 324"/>
                    <a:gd name="T9" fmla="*/ 68 h 422"/>
                    <a:gd name="T10" fmla="*/ 8 w 324"/>
                    <a:gd name="T11" fmla="*/ 96 h 422"/>
                    <a:gd name="T12" fmla="*/ 8 w 324"/>
                    <a:gd name="T13" fmla="*/ 114 h 422"/>
                    <a:gd name="T14" fmla="*/ 0 w 324"/>
                    <a:gd name="T15" fmla="*/ 144 h 422"/>
                    <a:gd name="T16" fmla="*/ 11 w 324"/>
                    <a:gd name="T17" fmla="*/ 157 h 422"/>
                    <a:gd name="T18" fmla="*/ 40 w 324"/>
                    <a:gd name="T19" fmla="*/ 195 h 422"/>
                    <a:gd name="T20" fmla="*/ 48 w 324"/>
                    <a:gd name="T21" fmla="*/ 190 h 422"/>
                    <a:gd name="T22" fmla="*/ 99 w 324"/>
                    <a:gd name="T23" fmla="*/ 190 h 422"/>
                    <a:gd name="T24" fmla="*/ 123 w 324"/>
                    <a:gd name="T25" fmla="*/ 199 h 422"/>
                    <a:gd name="T26" fmla="*/ 121 w 324"/>
                    <a:gd name="T27" fmla="*/ 229 h 422"/>
                    <a:gd name="T28" fmla="*/ 138 w 324"/>
                    <a:gd name="T29" fmla="*/ 268 h 422"/>
                    <a:gd name="T30" fmla="*/ 137 w 324"/>
                    <a:gd name="T31" fmla="*/ 279 h 422"/>
                    <a:gd name="T32" fmla="*/ 144 w 324"/>
                    <a:gd name="T33" fmla="*/ 291 h 422"/>
                    <a:gd name="T34" fmla="*/ 133 w 324"/>
                    <a:gd name="T35" fmla="*/ 319 h 422"/>
                    <a:gd name="T36" fmla="*/ 146 w 324"/>
                    <a:gd name="T37" fmla="*/ 354 h 422"/>
                    <a:gd name="T38" fmla="*/ 153 w 324"/>
                    <a:gd name="T39" fmla="*/ 382 h 422"/>
                    <a:gd name="T40" fmla="*/ 162 w 324"/>
                    <a:gd name="T41" fmla="*/ 399 h 422"/>
                    <a:gd name="T42" fmla="*/ 171 w 324"/>
                    <a:gd name="T43" fmla="*/ 421 h 422"/>
                    <a:gd name="T44" fmla="*/ 188 w 324"/>
                    <a:gd name="T45" fmla="*/ 418 h 422"/>
                    <a:gd name="T46" fmla="*/ 216 w 324"/>
                    <a:gd name="T47" fmla="*/ 402 h 422"/>
                    <a:gd name="T48" fmla="*/ 229 w 324"/>
                    <a:gd name="T49" fmla="*/ 382 h 422"/>
                    <a:gd name="T50" fmla="*/ 228 w 324"/>
                    <a:gd name="T51" fmla="*/ 369 h 422"/>
                    <a:gd name="T52" fmla="*/ 245 w 324"/>
                    <a:gd name="T53" fmla="*/ 359 h 422"/>
                    <a:gd name="T54" fmla="*/ 242 w 324"/>
                    <a:gd name="T55" fmla="*/ 340 h 422"/>
                    <a:gd name="T56" fmla="*/ 267 w 324"/>
                    <a:gd name="T57" fmla="*/ 310 h 422"/>
                    <a:gd name="T58" fmla="*/ 271 w 324"/>
                    <a:gd name="T59" fmla="*/ 285 h 422"/>
                    <a:gd name="T60" fmla="*/ 264 w 324"/>
                    <a:gd name="T61" fmla="*/ 277 h 422"/>
                    <a:gd name="T62" fmla="*/ 267 w 324"/>
                    <a:gd name="T63" fmla="*/ 267 h 422"/>
                    <a:gd name="T64" fmla="*/ 261 w 324"/>
                    <a:gd name="T65" fmla="*/ 258 h 422"/>
                    <a:gd name="T66" fmla="*/ 280 w 324"/>
                    <a:gd name="T67" fmla="*/ 234 h 422"/>
                    <a:gd name="T68" fmla="*/ 280 w 324"/>
                    <a:gd name="T69" fmla="*/ 222 h 422"/>
                    <a:gd name="T70" fmla="*/ 306 w 324"/>
                    <a:gd name="T71" fmla="*/ 202 h 422"/>
                    <a:gd name="T72" fmla="*/ 323 w 324"/>
                    <a:gd name="T73" fmla="*/ 148 h 422"/>
                    <a:gd name="T74" fmla="*/ 299 w 324"/>
                    <a:gd name="T75" fmla="*/ 162 h 422"/>
                    <a:gd name="T76" fmla="*/ 278 w 324"/>
                    <a:gd name="T77" fmla="*/ 156 h 422"/>
                    <a:gd name="T78" fmla="*/ 281 w 324"/>
                    <a:gd name="T79" fmla="*/ 143 h 422"/>
                    <a:gd name="T80" fmla="*/ 260 w 324"/>
                    <a:gd name="T81" fmla="*/ 129 h 422"/>
                    <a:gd name="T82" fmla="*/ 250 w 324"/>
                    <a:gd name="T83" fmla="*/ 94 h 422"/>
                    <a:gd name="T84" fmla="*/ 230 w 324"/>
                    <a:gd name="T85" fmla="*/ 66 h 422"/>
                    <a:gd name="T86" fmla="*/ 230 w 324"/>
                    <a:gd name="T87" fmla="*/ 47 h 422"/>
                    <a:gd name="T88" fmla="*/ 219 w 324"/>
                    <a:gd name="T89" fmla="*/ 46 h 422"/>
                    <a:gd name="T90" fmla="*/ 212 w 324"/>
                    <a:gd name="T91" fmla="*/ 49 h 422"/>
                    <a:gd name="T92" fmla="*/ 182 w 324"/>
                    <a:gd name="T93" fmla="*/ 38 h 422"/>
                    <a:gd name="T94" fmla="*/ 174 w 324"/>
                    <a:gd name="T95" fmla="*/ 46 h 422"/>
                    <a:gd name="T96" fmla="*/ 167 w 324"/>
                    <a:gd name="T97" fmla="*/ 56 h 422"/>
                    <a:gd name="T98" fmla="*/ 151 w 324"/>
                    <a:gd name="T99" fmla="*/ 38 h 422"/>
                    <a:gd name="T100" fmla="*/ 135 w 324"/>
                    <a:gd name="T101" fmla="*/ 33 h 422"/>
                    <a:gd name="T102" fmla="*/ 134 w 324"/>
                    <a:gd name="T103" fmla="*/ 10 h 422"/>
                    <a:gd name="T104" fmla="*/ 111 w 324"/>
                    <a:gd name="T105" fmla="*/ 14 h 422"/>
                    <a:gd name="T106" fmla="*/ 96 w 324"/>
                    <a:gd name="T107" fmla="*/ 9 h 422"/>
                    <a:gd name="T108" fmla="*/ 76 w 324"/>
                    <a:gd name="T109" fmla="*/ 0 h 42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324" h="422">
                      <a:moveTo>
                        <a:pt x="76" y="0"/>
                      </a:moveTo>
                      <a:lnTo>
                        <a:pt x="71" y="11"/>
                      </a:lnTo>
                      <a:lnTo>
                        <a:pt x="45" y="33"/>
                      </a:lnTo>
                      <a:lnTo>
                        <a:pt x="40" y="53"/>
                      </a:lnTo>
                      <a:lnTo>
                        <a:pt x="21" y="68"/>
                      </a:lnTo>
                      <a:lnTo>
                        <a:pt x="8" y="96"/>
                      </a:lnTo>
                      <a:lnTo>
                        <a:pt x="8" y="114"/>
                      </a:lnTo>
                      <a:lnTo>
                        <a:pt x="0" y="144"/>
                      </a:lnTo>
                      <a:lnTo>
                        <a:pt x="11" y="157"/>
                      </a:lnTo>
                      <a:lnTo>
                        <a:pt x="40" y="195"/>
                      </a:lnTo>
                      <a:lnTo>
                        <a:pt x="48" y="190"/>
                      </a:lnTo>
                      <a:lnTo>
                        <a:pt x="99" y="190"/>
                      </a:lnTo>
                      <a:lnTo>
                        <a:pt x="123" y="199"/>
                      </a:lnTo>
                      <a:lnTo>
                        <a:pt x="121" y="229"/>
                      </a:lnTo>
                      <a:lnTo>
                        <a:pt x="138" y="268"/>
                      </a:lnTo>
                      <a:lnTo>
                        <a:pt x="137" y="279"/>
                      </a:lnTo>
                      <a:lnTo>
                        <a:pt x="144" y="291"/>
                      </a:lnTo>
                      <a:lnTo>
                        <a:pt x="133" y="319"/>
                      </a:lnTo>
                      <a:lnTo>
                        <a:pt x="146" y="354"/>
                      </a:lnTo>
                      <a:lnTo>
                        <a:pt x="153" y="382"/>
                      </a:lnTo>
                      <a:lnTo>
                        <a:pt x="162" y="399"/>
                      </a:lnTo>
                      <a:lnTo>
                        <a:pt x="171" y="421"/>
                      </a:lnTo>
                      <a:lnTo>
                        <a:pt x="188" y="418"/>
                      </a:lnTo>
                      <a:lnTo>
                        <a:pt x="216" y="402"/>
                      </a:lnTo>
                      <a:lnTo>
                        <a:pt x="229" y="382"/>
                      </a:lnTo>
                      <a:lnTo>
                        <a:pt x="228" y="369"/>
                      </a:lnTo>
                      <a:lnTo>
                        <a:pt x="245" y="359"/>
                      </a:lnTo>
                      <a:lnTo>
                        <a:pt x="242" y="340"/>
                      </a:lnTo>
                      <a:lnTo>
                        <a:pt x="267" y="310"/>
                      </a:lnTo>
                      <a:lnTo>
                        <a:pt x="271" y="285"/>
                      </a:lnTo>
                      <a:lnTo>
                        <a:pt x="264" y="277"/>
                      </a:lnTo>
                      <a:lnTo>
                        <a:pt x="267" y="267"/>
                      </a:lnTo>
                      <a:lnTo>
                        <a:pt x="261" y="258"/>
                      </a:lnTo>
                      <a:lnTo>
                        <a:pt x="280" y="234"/>
                      </a:lnTo>
                      <a:lnTo>
                        <a:pt x="280" y="222"/>
                      </a:lnTo>
                      <a:lnTo>
                        <a:pt x="306" y="202"/>
                      </a:lnTo>
                      <a:lnTo>
                        <a:pt x="323" y="148"/>
                      </a:lnTo>
                      <a:lnTo>
                        <a:pt x="299" y="162"/>
                      </a:lnTo>
                      <a:lnTo>
                        <a:pt x="278" y="156"/>
                      </a:lnTo>
                      <a:lnTo>
                        <a:pt x="281" y="143"/>
                      </a:lnTo>
                      <a:lnTo>
                        <a:pt x="260" y="129"/>
                      </a:lnTo>
                      <a:lnTo>
                        <a:pt x="250" y="94"/>
                      </a:lnTo>
                      <a:lnTo>
                        <a:pt x="230" y="66"/>
                      </a:lnTo>
                      <a:lnTo>
                        <a:pt x="230" y="47"/>
                      </a:lnTo>
                      <a:lnTo>
                        <a:pt x="219" y="46"/>
                      </a:lnTo>
                      <a:lnTo>
                        <a:pt x="212" y="49"/>
                      </a:lnTo>
                      <a:lnTo>
                        <a:pt x="182" y="38"/>
                      </a:lnTo>
                      <a:lnTo>
                        <a:pt x="174" y="46"/>
                      </a:lnTo>
                      <a:lnTo>
                        <a:pt x="167" y="56"/>
                      </a:lnTo>
                      <a:lnTo>
                        <a:pt x="151" y="38"/>
                      </a:lnTo>
                      <a:lnTo>
                        <a:pt x="135" y="33"/>
                      </a:lnTo>
                      <a:lnTo>
                        <a:pt x="134" y="10"/>
                      </a:lnTo>
                      <a:lnTo>
                        <a:pt x="111" y="14"/>
                      </a:lnTo>
                      <a:lnTo>
                        <a:pt x="96" y="9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13"/>
                <p:cNvSpPr>
                  <a:spLocks/>
                </p:cNvSpPr>
                <p:nvPr/>
              </p:nvSpPr>
              <p:spPr bwMode="grayWhite">
                <a:xfrm>
                  <a:off x="5205" y="3408"/>
                  <a:ext cx="17" cy="21"/>
                </a:xfrm>
                <a:custGeom>
                  <a:avLst/>
                  <a:gdLst>
                    <a:gd name="T0" fmla="*/ 7 w 17"/>
                    <a:gd name="T1" fmla="*/ 0 h 21"/>
                    <a:gd name="T2" fmla="*/ 9 w 17"/>
                    <a:gd name="T3" fmla="*/ 5 h 21"/>
                    <a:gd name="T4" fmla="*/ 7 w 17"/>
                    <a:gd name="T5" fmla="*/ 10 h 21"/>
                    <a:gd name="T6" fmla="*/ 7 w 17"/>
                    <a:gd name="T7" fmla="*/ 14 h 21"/>
                    <a:gd name="T8" fmla="*/ 16 w 17"/>
                    <a:gd name="T9" fmla="*/ 17 h 21"/>
                    <a:gd name="T10" fmla="*/ 16 w 17"/>
                    <a:gd name="T11" fmla="*/ 20 h 21"/>
                    <a:gd name="T12" fmla="*/ 9 w 17"/>
                    <a:gd name="T13" fmla="*/ 17 h 21"/>
                    <a:gd name="T14" fmla="*/ 3 w 17"/>
                    <a:gd name="T15" fmla="*/ 20 h 21"/>
                    <a:gd name="T16" fmla="*/ 0 w 17"/>
                    <a:gd name="T17" fmla="*/ 17 h 21"/>
                    <a:gd name="T18" fmla="*/ 3 w 17"/>
                    <a:gd name="T19" fmla="*/ 14 h 21"/>
                    <a:gd name="T20" fmla="*/ 0 w 17"/>
                    <a:gd name="T21" fmla="*/ 10 h 21"/>
                    <a:gd name="T22" fmla="*/ 3 w 17"/>
                    <a:gd name="T23" fmla="*/ 2 h 21"/>
                    <a:gd name="T24" fmla="*/ 7 w 17"/>
                    <a:gd name="T25" fmla="*/ 0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21">
                      <a:moveTo>
                        <a:pt x="7" y="0"/>
                      </a:moveTo>
                      <a:lnTo>
                        <a:pt x="9" y="5"/>
                      </a:lnTo>
                      <a:lnTo>
                        <a:pt x="7" y="10"/>
                      </a:lnTo>
                      <a:lnTo>
                        <a:pt x="7" y="14"/>
                      </a:ln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9" y="17"/>
                      </a:lnTo>
                      <a:lnTo>
                        <a:pt x="3" y="20"/>
                      </a:lnTo>
                      <a:lnTo>
                        <a:pt x="0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14"/>
                <p:cNvSpPr>
                  <a:spLocks/>
                </p:cNvSpPr>
                <p:nvPr/>
              </p:nvSpPr>
              <p:spPr bwMode="grayWhite">
                <a:xfrm>
                  <a:off x="5144" y="3496"/>
                  <a:ext cx="49" cy="70"/>
                </a:xfrm>
                <a:custGeom>
                  <a:avLst/>
                  <a:gdLst>
                    <a:gd name="T0" fmla="*/ 0 w 49"/>
                    <a:gd name="T1" fmla="*/ 34 h 70"/>
                    <a:gd name="T2" fmla="*/ 17 w 49"/>
                    <a:gd name="T3" fmla="*/ 34 h 70"/>
                    <a:gd name="T4" fmla="*/ 37 w 49"/>
                    <a:gd name="T5" fmla="*/ 0 h 70"/>
                    <a:gd name="T6" fmla="*/ 48 w 49"/>
                    <a:gd name="T7" fmla="*/ 20 h 70"/>
                    <a:gd name="T8" fmla="*/ 39 w 49"/>
                    <a:gd name="T9" fmla="*/ 69 h 70"/>
                    <a:gd name="T10" fmla="*/ 3 w 49"/>
                    <a:gd name="T11" fmla="*/ 57 h 70"/>
                    <a:gd name="T12" fmla="*/ 0 w 49"/>
                    <a:gd name="T13" fmla="*/ 34 h 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70">
                      <a:moveTo>
                        <a:pt x="0" y="34"/>
                      </a:moveTo>
                      <a:lnTo>
                        <a:pt x="17" y="34"/>
                      </a:lnTo>
                      <a:lnTo>
                        <a:pt x="37" y="0"/>
                      </a:lnTo>
                      <a:lnTo>
                        <a:pt x="48" y="20"/>
                      </a:lnTo>
                      <a:lnTo>
                        <a:pt x="39" y="69"/>
                      </a:lnTo>
                      <a:lnTo>
                        <a:pt x="3" y="57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15"/>
                <p:cNvSpPr>
                  <a:spLocks/>
                </p:cNvSpPr>
                <p:nvPr/>
              </p:nvSpPr>
              <p:spPr bwMode="grayWhite">
                <a:xfrm>
                  <a:off x="5241" y="3523"/>
                  <a:ext cx="84" cy="67"/>
                </a:xfrm>
                <a:custGeom>
                  <a:avLst/>
                  <a:gdLst>
                    <a:gd name="T0" fmla="*/ 5 w 84"/>
                    <a:gd name="T1" fmla="*/ 15 h 67"/>
                    <a:gd name="T2" fmla="*/ 0 w 84"/>
                    <a:gd name="T3" fmla="*/ 0 h 67"/>
                    <a:gd name="T4" fmla="*/ 27 w 84"/>
                    <a:gd name="T5" fmla="*/ 6 h 67"/>
                    <a:gd name="T6" fmla="*/ 67 w 84"/>
                    <a:gd name="T7" fmla="*/ 22 h 67"/>
                    <a:gd name="T8" fmla="*/ 67 w 84"/>
                    <a:gd name="T9" fmla="*/ 34 h 67"/>
                    <a:gd name="T10" fmla="*/ 83 w 84"/>
                    <a:gd name="T11" fmla="*/ 66 h 67"/>
                    <a:gd name="T12" fmla="*/ 52 w 84"/>
                    <a:gd name="T13" fmla="*/ 36 h 67"/>
                    <a:gd name="T14" fmla="*/ 31 w 84"/>
                    <a:gd name="T15" fmla="*/ 38 h 67"/>
                    <a:gd name="T16" fmla="*/ 5 w 84"/>
                    <a:gd name="T17" fmla="*/ 15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" h="67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27" y="6"/>
                      </a:lnTo>
                      <a:lnTo>
                        <a:pt x="67" y="22"/>
                      </a:lnTo>
                      <a:lnTo>
                        <a:pt x="67" y="34"/>
                      </a:lnTo>
                      <a:lnTo>
                        <a:pt x="83" y="66"/>
                      </a:lnTo>
                      <a:lnTo>
                        <a:pt x="52" y="36"/>
                      </a:lnTo>
                      <a:lnTo>
                        <a:pt x="31" y="38"/>
                      </a:lnTo>
                      <a:lnTo>
                        <a:pt x="5" y="1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16"/>
                <p:cNvSpPr>
                  <a:spLocks/>
                </p:cNvSpPr>
                <p:nvPr/>
              </p:nvSpPr>
              <p:spPr bwMode="grayWhite">
                <a:xfrm>
                  <a:off x="5400" y="3660"/>
                  <a:ext cx="57" cy="73"/>
                </a:xfrm>
                <a:custGeom>
                  <a:avLst/>
                  <a:gdLst>
                    <a:gd name="T0" fmla="*/ 34 w 57"/>
                    <a:gd name="T1" fmla="*/ 0 h 73"/>
                    <a:gd name="T2" fmla="*/ 56 w 57"/>
                    <a:gd name="T3" fmla="*/ 21 h 73"/>
                    <a:gd name="T4" fmla="*/ 11 w 57"/>
                    <a:gd name="T5" fmla="*/ 72 h 73"/>
                    <a:gd name="T6" fmla="*/ 0 w 57"/>
                    <a:gd name="T7" fmla="*/ 60 h 73"/>
                    <a:gd name="T8" fmla="*/ 32 w 57"/>
                    <a:gd name="T9" fmla="*/ 28 h 73"/>
                    <a:gd name="T10" fmla="*/ 34 w 57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" h="73">
                      <a:moveTo>
                        <a:pt x="34" y="0"/>
                      </a:moveTo>
                      <a:lnTo>
                        <a:pt x="56" y="21"/>
                      </a:lnTo>
                      <a:lnTo>
                        <a:pt x="11" y="72"/>
                      </a:lnTo>
                      <a:lnTo>
                        <a:pt x="0" y="60"/>
                      </a:lnTo>
                      <a:lnTo>
                        <a:pt x="32" y="28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17"/>
                <p:cNvSpPr>
                  <a:spLocks/>
                </p:cNvSpPr>
                <p:nvPr/>
              </p:nvSpPr>
              <p:spPr bwMode="grayWhite">
                <a:xfrm>
                  <a:off x="4558" y="3167"/>
                  <a:ext cx="29" cy="48"/>
                </a:xfrm>
                <a:custGeom>
                  <a:avLst/>
                  <a:gdLst>
                    <a:gd name="T0" fmla="*/ 28 w 29"/>
                    <a:gd name="T1" fmla="*/ 36 h 48"/>
                    <a:gd name="T2" fmla="*/ 20 w 29"/>
                    <a:gd name="T3" fmla="*/ 31 h 48"/>
                    <a:gd name="T4" fmla="*/ 20 w 29"/>
                    <a:gd name="T5" fmla="*/ 10 h 48"/>
                    <a:gd name="T6" fmla="*/ 24 w 29"/>
                    <a:gd name="T7" fmla="*/ 5 h 48"/>
                    <a:gd name="T8" fmla="*/ 17 w 29"/>
                    <a:gd name="T9" fmla="*/ 5 h 48"/>
                    <a:gd name="T10" fmla="*/ 21 w 29"/>
                    <a:gd name="T11" fmla="*/ 0 h 48"/>
                    <a:gd name="T12" fmla="*/ 16 w 29"/>
                    <a:gd name="T13" fmla="*/ 0 h 48"/>
                    <a:gd name="T14" fmla="*/ 10 w 29"/>
                    <a:gd name="T15" fmla="*/ 6 h 48"/>
                    <a:gd name="T16" fmla="*/ 10 w 29"/>
                    <a:gd name="T17" fmla="*/ 19 h 48"/>
                    <a:gd name="T18" fmla="*/ 13 w 29"/>
                    <a:gd name="T19" fmla="*/ 22 h 48"/>
                    <a:gd name="T20" fmla="*/ 13 w 29"/>
                    <a:gd name="T21" fmla="*/ 28 h 48"/>
                    <a:gd name="T22" fmla="*/ 11 w 29"/>
                    <a:gd name="T23" fmla="*/ 28 h 48"/>
                    <a:gd name="T24" fmla="*/ 6 w 29"/>
                    <a:gd name="T25" fmla="*/ 33 h 48"/>
                    <a:gd name="T26" fmla="*/ 6 w 29"/>
                    <a:gd name="T27" fmla="*/ 38 h 48"/>
                    <a:gd name="T28" fmla="*/ 0 w 29"/>
                    <a:gd name="T29" fmla="*/ 47 h 48"/>
                    <a:gd name="T30" fmla="*/ 21 w 29"/>
                    <a:gd name="T31" fmla="*/ 47 h 48"/>
                    <a:gd name="T32" fmla="*/ 28 w 29"/>
                    <a:gd name="T33" fmla="*/ 36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9" h="48">
                      <a:moveTo>
                        <a:pt x="28" y="36"/>
                      </a:moveTo>
                      <a:lnTo>
                        <a:pt x="20" y="31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17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10" y="19"/>
                      </a:lnTo>
                      <a:lnTo>
                        <a:pt x="13" y="22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6" y="33"/>
                      </a:lnTo>
                      <a:lnTo>
                        <a:pt x="6" y="38"/>
                      </a:lnTo>
                      <a:lnTo>
                        <a:pt x="0" y="47"/>
                      </a:lnTo>
                      <a:lnTo>
                        <a:pt x="21" y="47"/>
                      </a:lnTo>
                      <a:lnTo>
                        <a:pt x="28" y="3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18"/>
                <p:cNvSpPr>
                  <a:spLocks/>
                </p:cNvSpPr>
                <p:nvPr/>
              </p:nvSpPr>
              <p:spPr bwMode="grayWhite">
                <a:xfrm>
                  <a:off x="4549" y="3183"/>
                  <a:ext cx="17" cy="17"/>
                </a:xfrm>
                <a:custGeom>
                  <a:avLst/>
                  <a:gdLst>
                    <a:gd name="T0" fmla="*/ 13 w 17"/>
                    <a:gd name="T1" fmla="*/ 5 h 17"/>
                    <a:gd name="T2" fmla="*/ 16 w 17"/>
                    <a:gd name="T3" fmla="*/ 5 h 17"/>
                    <a:gd name="T4" fmla="*/ 16 w 17"/>
                    <a:gd name="T5" fmla="*/ 0 h 17"/>
                    <a:gd name="T6" fmla="*/ 10 w 17"/>
                    <a:gd name="T7" fmla="*/ 0 h 17"/>
                    <a:gd name="T8" fmla="*/ 0 w 17"/>
                    <a:gd name="T9" fmla="*/ 10 h 17"/>
                    <a:gd name="T10" fmla="*/ 0 w 17"/>
                    <a:gd name="T11" fmla="*/ 16 h 17"/>
                    <a:gd name="T12" fmla="*/ 9 w 17"/>
                    <a:gd name="T13" fmla="*/ 16 h 17"/>
                    <a:gd name="T14" fmla="*/ 13 w 17"/>
                    <a:gd name="T15" fmla="*/ 11 h 17"/>
                    <a:gd name="T16" fmla="*/ 13 w 17"/>
                    <a:gd name="T17" fmla="*/ 5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3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3" y="11"/>
                      </a:lnTo>
                      <a:lnTo>
                        <a:pt x="13" y="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Freeform 19"/>
                <p:cNvSpPr>
                  <a:spLocks/>
                </p:cNvSpPr>
                <p:nvPr/>
              </p:nvSpPr>
              <p:spPr bwMode="grayWhite">
                <a:xfrm>
                  <a:off x="4527" y="3155"/>
                  <a:ext cx="184" cy="155"/>
                </a:xfrm>
                <a:custGeom>
                  <a:avLst/>
                  <a:gdLst>
                    <a:gd name="T0" fmla="*/ 120 w 184"/>
                    <a:gd name="T1" fmla="*/ 10 h 155"/>
                    <a:gd name="T2" fmla="*/ 144 w 184"/>
                    <a:gd name="T3" fmla="*/ 14 h 155"/>
                    <a:gd name="T4" fmla="*/ 129 w 184"/>
                    <a:gd name="T5" fmla="*/ 20 h 155"/>
                    <a:gd name="T6" fmla="*/ 123 w 184"/>
                    <a:gd name="T7" fmla="*/ 29 h 155"/>
                    <a:gd name="T8" fmla="*/ 114 w 184"/>
                    <a:gd name="T9" fmla="*/ 50 h 155"/>
                    <a:gd name="T10" fmla="*/ 100 w 184"/>
                    <a:gd name="T11" fmla="*/ 51 h 155"/>
                    <a:gd name="T12" fmla="*/ 88 w 184"/>
                    <a:gd name="T13" fmla="*/ 49 h 155"/>
                    <a:gd name="T14" fmla="*/ 94 w 184"/>
                    <a:gd name="T15" fmla="*/ 39 h 155"/>
                    <a:gd name="T16" fmla="*/ 88 w 184"/>
                    <a:gd name="T17" fmla="*/ 26 h 155"/>
                    <a:gd name="T18" fmla="*/ 81 w 184"/>
                    <a:gd name="T19" fmla="*/ 49 h 155"/>
                    <a:gd name="T20" fmla="*/ 62 w 184"/>
                    <a:gd name="T21" fmla="*/ 60 h 155"/>
                    <a:gd name="T22" fmla="*/ 52 w 184"/>
                    <a:gd name="T23" fmla="*/ 67 h 155"/>
                    <a:gd name="T24" fmla="*/ 38 w 184"/>
                    <a:gd name="T25" fmla="*/ 77 h 155"/>
                    <a:gd name="T26" fmla="*/ 30 w 184"/>
                    <a:gd name="T27" fmla="*/ 102 h 155"/>
                    <a:gd name="T28" fmla="*/ 5 w 184"/>
                    <a:gd name="T29" fmla="*/ 93 h 155"/>
                    <a:gd name="T30" fmla="*/ 0 w 184"/>
                    <a:gd name="T31" fmla="*/ 111 h 155"/>
                    <a:gd name="T32" fmla="*/ 10 w 184"/>
                    <a:gd name="T33" fmla="*/ 138 h 155"/>
                    <a:gd name="T34" fmla="*/ 50 w 184"/>
                    <a:gd name="T35" fmla="*/ 109 h 155"/>
                    <a:gd name="T36" fmla="*/ 75 w 184"/>
                    <a:gd name="T37" fmla="*/ 103 h 155"/>
                    <a:gd name="T38" fmla="*/ 79 w 184"/>
                    <a:gd name="T39" fmla="*/ 115 h 155"/>
                    <a:gd name="T40" fmla="*/ 99 w 184"/>
                    <a:gd name="T41" fmla="*/ 143 h 155"/>
                    <a:gd name="T42" fmla="*/ 101 w 184"/>
                    <a:gd name="T43" fmla="*/ 135 h 155"/>
                    <a:gd name="T44" fmla="*/ 107 w 184"/>
                    <a:gd name="T45" fmla="*/ 135 h 155"/>
                    <a:gd name="T46" fmla="*/ 88 w 184"/>
                    <a:gd name="T47" fmla="*/ 108 h 155"/>
                    <a:gd name="T48" fmla="*/ 94 w 184"/>
                    <a:gd name="T49" fmla="*/ 99 h 155"/>
                    <a:gd name="T50" fmla="*/ 114 w 184"/>
                    <a:gd name="T51" fmla="*/ 127 h 155"/>
                    <a:gd name="T52" fmla="*/ 123 w 184"/>
                    <a:gd name="T53" fmla="*/ 144 h 155"/>
                    <a:gd name="T54" fmla="*/ 127 w 184"/>
                    <a:gd name="T55" fmla="*/ 154 h 155"/>
                    <a:gd name="T56" fmla="*/ 131 w 184"/>
                    <a:gd name="T57" fmla="*/ 136 h 155"/>
                    <a:gd name="T58" fmla="*/ 144 w 184"/>
                    <a:gd name="T59" fmla="*/ 130 h 155"/>
                    <a:gd name="T60" fmla="*/ 153 w 184"/>
                    <a:gd name="T61" fmla="*/ 126 h 155"/>
                    <a:gd name="T62" fmla="*/ 150 w 184"/>
                    <a:gd name="T63" fmla="*/ 113 h 155"/>
                    <a:gd name="T64" fmla="*/ 157 w 184"/>
                    <a:gd name="T65" fmla="*/ 90 h 155"/>
                    <a:gd name="T66" fmla="*/ 166 w 184"/>
                    <a:gd name="T67" fmla="*/ 93 h 155"/>
                    <a:gd name="T68" fmla="*/ 169 w 184"/>
                    <a:gd name="T69" fmla="*/ 103 h 155"/>
                    <a:gd name="T70" fmla="*/ 177 w 184"/>
                    <a:gd name="T71" fmla="*/ 98 h 155"/>
                    <a:gd name="T72" fmla="*/ 175 w 184"/>
                    <a:gd name="T73" fmla="*/ 95 h 155"/>
                    <a:gd name="T74" fmla="*/ 180 w 184"/>
                    <a:gd name="T75" fmla="*/ 81 h 155"/>
                    <a:gd name="T76" fmla="*/ 183 w 184"/>
                    <a:gd name="T77" fmla="*/ 98 h 155"/>
                    <a:gd name="T78" fmla="*/ 120 w 184"/>
                    <a:gd name="T79" fmla="*/ 0 h 15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84" h="155">
                      <a:moveTo>
                        <a:pt x="120" y="0"/>
                      </a:moveTo>
                      <a:lnTo>
                        <a:pt x="120" y="10"/>
                      </a:lnTo>
                      <a:lnTo>
                        <a:pt x="124" y="14"/>
                      </a:lnTo>
                      <a:lnTo>
                        <a:pt x="144" y="14"/>
                      </a:lnTo>
                      <a:lnTo>
                        <a:pt x="144" y="20"/>
                      </a:lnTo>
                      <a:lnTo>
                        <a:pt x="129" y="20"/>
                      </a:lnTo>
                      <a:lnTo>
                        <a:pt x="129" y="37"/>
                      </a:lnTo>
                      <a:lnTo>
                        <a:pt x="123" y="29"/>
                      </a:lnTo>
                      <a:lnTo>
                        <a:pt x="123" y="40"/>
                      </a:lnTo>
                      <a:lnTo>
                        <a:pt x="114" y="50"/>
                      </a:lnTo>
                      <a:lnTo>
                        <a:pt x="109" y="44"/>
                      </a:lnTo>
                      <a:lnTo>
                        <a:pt x="100" y="51"/>
                      </a:lnTo>
                      <a:lnTo>
                        <a:pt x="99" y="49"/>
                      </a:lnTo>
                      <a:lnTo>
                        <a:pt x="88" y="49"/>
                      </a:lnTo>
                      <a:lnTo>
                        <a:pt x="94" y="42"/>
                      </a:lnTo>
                      <a:lnTo>
                        <a:pt x="94" y="39"/>
                      </a:lnTo>
                      <a:lnTo>
                        <a:pt x="88" y="34"/>
                      </a:lnTo>
                      <a:lnTo>
                        <a:pt x="88" y="26"/>
                      </a:lnTo>
                      <a:lnTo>
                        <a:pt x="81" y="34"/>
                      </a:lnTo>
                      <a:lnTo>
                        <a:pt x="81" y="49"/>
                      </a:lnTo>
                      <a:lnTo>
                        <a:pt x="73" y="49"/>
                      </a:lnTo>
                      <a:lnTo>
                        <a:pt x="62" y="60"/>
                      </a:lnTo>
                      <a:lnTo>
                        <a:pt x="58" y="60"/>
                      </a:lnTo>
                      <a:lnTo>
                        <a:pt x="52" y="67"/>
                      </a:lnTo>
                      <a:lnTo>
                        <a:pt x="30" y="67"/>
                      </a:lnTo>
                      <a:lnTo>
                        <a:pt x="38" y="77"/>
                      </a:lnTo>
                      <a:lnTo>
                        <a:pt x="38" y="93"/>
                      </a:lnTo>
                      <a:lnTo>
                        <a:pt x="30" y="102"/>
                      </a:lnTo>
                      <a:lnTo>
                        <a:pt x="22" y="93"/>
                      </a:lnTo>
                      <a:lnTo>
                        <a:pt x="5" y="93"/>
                      </a:lnTo>
                      <a:lnTo>
                        <a:pt x="5" y="104"/>
                      </a:lnTo>
                      <a:lnTo>
                        <a:pt x="0" y="111"/>
                      </a:lnTo>
                      <a:lnTo>
                        <a:pt x="0" y="126"/>
                      </a:lnTo>
                      <a:lnTo>
                        <a:pt x="10" y="138"/>
                      </a:lnTo>
                      <a:lnTo>
                        <a:pt x="26" y="138"/>
                      </a:lnTo>
                      <a:lnTo>
                        <a:pt x="50" y="109"/>
                      </a:lnTo>
                      <a:lnTo>
                        <a:pt x="72" y="109"/>
                      </a:lnTo>
                      <a:lnTo>
                        <a:pt x="75" y="103"/>
                      </a:lnTo>
                      <a:lnTo>
                        <a:pt x="80" y="109"/>
                      </a:lnTo>
                      <a:lnTo>
                        <a:pt x="79" y="115"/>
                      </a:lnTo>
                      <a:lnTo>
                        <a:pt x="99" y="135"/>
                      </a:lnTo>
                      <a:lnTo>
                        <a:pt x="99" y="143"/>
                      </a:lnTo>
                      <a:lnTo>
                        <a:pt x="104" y="140"/>
                      </a:lnTo>
                      <a:lnTo>
                        <a:pt x="101" y="135"/>
                      </a:lnTo>
                      <a:lnTo>
                        <a:pt x="104" y="132"/>
                      </a:lnTo>
                      <a:lnTo>
                        <a:pt x="107" y="135"/>
                      </a:lnTo>
                      <a:lnTo>
                        <a:pt x="109" y="134"/>
                      </a:lnTo>
                      <a:lnTo>
                        <a:pt x="88" y="108"/>
                      </a:lnTo>
                      <a:lnTo>
                        <a:pt x="88" y="99"/>
                      </a:lnTo>
                      <a:lnTo>
                        <a:pt x="94" y="99"/>
                      </a:lnTo>
                      <a:lnTo>
                        <a:pt x="94" y="104"/>
                      </a:lnTo>
                      <a:lnTo>
                        <a:pt x="114" y="127"/>
                      </a:lnTo>
                      <a:lnTo>
                        <a:pt x="114" y="134"/>
                      </a:lnTo>
                      <a:lnTo>
                        <a:pt x="123" y="144"/>
                      </a:lnTo>
                      <a:lnTo>
                        <a:pt x="121" y="146"/>
                      </a:lnTo>
                      <a:lnTo>
                        <a:pt x="127" y="154"/>
                      </a:lnTo>
                      <a:lnTo>
                        <a:pt x="137" y="143"/>
                      </a:lnTo>
                      <a:lnTo>
                        <a:pt x="131" y="136"/>
                      </a:lnTo>
                      <a:lnTo>
                        <a:pt x="137" y="130"/>
                      </a:lnTo>
                      <a:lnTo>
                        <a:pt x="144" y="130"/>
                      </a:lnTo>
                      <a:lnTo>
                        <a:pt x="148" y="126"/>
                      </a:lnTo>
                      <a:lnTo>
                        <a:pt x="153" y="126"/>
                      </a:lnTo>
                      <a:lnTo>
                        <a:pt x="147" y="117"/>
                      </a:lnTo>
                      <a:lnTo>
                        <a:pt x="150" y="113"/>
                      </a:lnTo>
                      <a:lnTo>
                        <a:pt x="150" y="98"/>
                      </a:lnTo>
                      <a:lnTo>
                        <a:pt x="157" y="90"/>
                      </a:lnTo>
                      <a:lnTo>
                        <a:pt x="160" y="93"/>
                      </a:lnTo>
                      <a:lnTo>
                        <a:pt x="166" y="93"/>
                      </a:lnTo>
                      <a:lnTo>
                        <a:pt x="163" y="97"/>
                      </a:lnTo>
                      <a:lnTo>
                        <a:pt x="169" y="103"/>
                      </a:lnTo>
                      <a:lnTo>
                        <a:pt x="172" y="98"/>
                      </a:lnTo>
                      <a:lnTo>
                        <a:pt x="177" y="98"/>
                      </a:lnTo>
                      <a:lnTo>
                        <a:pt x="177" y="95"/>
                      </a:lnTo>
                      <a:lnTo>
                        <a:pt x="175" y="95"/>
                      </a:lnTo>
                      <a:lnTo>
                        <a:pt x="171" y="93"/>
                      </a:lnTo>
                      <a:lnTo>
                        <a:pt x="180" y="81"/>
                      </a:lnTo>
                      <a:lnTo>
                        <a:pt x="180" y="98"/>
                      </a:lnTo>
                      <a:lnTo>
                        <a:pt x="183" y="98"/>
                      </a:lnTo>
                      <a:lnTo>
                        <a:pt x="183" y="0"/>
                      </a:lnTo>
                      <a:lnTo>
                        <a:pt x="12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Freeform 20"/>
                <p:cNvSpPr>
                  <a:spLocks/>
                </p:cNvSpPr>
                <p:nvPr/>
              </p:nvSpPr>
              <p:spPr bwMode="grayWhite">
                <a:xfrm>
                  <a:off x="4605" y="2991"/>
                  <a:ext cx="782" cy="553"/>
                </a:xfrm>
                <a:custGeom>
                  <a:avLst/>
                  <a:gdLst>
                    <a:gd name="T0" fmla="*/ 22 w 782"/>
                    <a:gd name="T1" fmla="*/ 145 h 553"/>
                    <a:gd name="T2" fmla="*/ 71 w 782"/>
                    <a:gd name="T3" fmla="*/ 96 h 553"/>
                    <a:gd name="T4" fmla="*/ 101 w 782"/>
                    <a:gd name="T5" fmla="*/ 130 h 553"/>
                    <a:gd name="T6" fmla="*/ 84 w 782"/>
                    <a:gd name="T7" fmla="*/ 128 h 553"/>
                    <a:gd name="T8" fmla="*/ 155 w 782"/>
                    <a:gd name="T9" fmla="*/ 123 h 553"/>
                    <a:gd name="T10" fmla="*/ 172 w 782"/>
                    <a:gd name="T11" fmla="*/ 79 h 553"/>
                    <a:gd name="T12" fmla="*/ 172 w 782"/>
                    <a:gd name="T13" fmla="*/ 89 h 553"/>
                    <a:gd name="T14" fmla="*/ 160 w 782"/>
                    <a:gd name="T15" fmla="*/ 123 h 553"/>
                    <a:gd name="T16" fmla="*/ 216 w 782"/>
                    <a:gd name="T17" fmla="*/ 95 h 553"/>
                    <a:gd name="T18" fmla="*/ 330 w 782"/>
                    <a:gd name="T19" fmla="*/ 16 h 553"/>
                    <a:gd name="T20" fmla="*/ 412 w 782"/>
                    <a:gd name="T21" fmla="*/ 20 h 553"/>
                    <a:gd name="T22" fmla="*/ 503 w 782"/>
                    <a:gd name="T23" fmla="*/ 10 h 553"/>
                    <a:gd name="T24" fmla="*/ 602 w 782"/>
                    <a:gd name="T25" fmla="*/ 51 h 553"/>
                    <a:gd name="T26" fmla="*/ 718 w 782"/>
                    <a:gd name="T27" fmla="*/ 65 h 553"/>
                    <a:gd name="T28" fmla="*/ 775 w 782"/>
                    <a:gd name="T29" fmla="*/ 112 h 553"/>
                    <a:gd name="T30" fmla="*/ 731 w 782"/>
                    <a:gd name="T31" fmla="*/ 148 h 553"/>
                    <a:gd name="T32" fmla="*/ 707 w 782"/>
                    <a:gd name="T33" fmla="*/ 194 h 553"/>
                    <a:gd name="T34" fmla="*/ 678 w 782"/>
                    <a:gd name="T35" fmla="*/ 196 h 553"/>
                    <a:gd name="T36" fmla="*/ 687 w 782"/>
                    <a:gd name="T37" fmla="*/ 132 h 553"/>
                    <a:gd name="T38" fmla="*/ 650 w 782"/>
                    <a:gd name="T39" fmla="*/ 166 h 553"/>
                    <a:gd name="T40" fmla="*/ 623 w 782"/>
                    <a:gd name="T41" fmla="*/ 196 h 553"/>
                    <a:gd name="T42" fmla="*/ 632 w 782"/>
                    <a:gd name="T43" fmla="*/ 228 h 553"/>
                    <a:gd name="T44" fmla="*/ 600 w 782"/>
                    <a:gd name="T45" fmla="*/ 276 h 553"/>
                    <a:gd name="T46" fmla="*/ 605 w 782"/>
                    <a:gd name="T47" fmla="*/ 315 h 553"/>
                    <a:gd name="T48" fmla="*/ 602 w 782"/>
                    <a:gd name="T49" fmla="*/ 296 h 553"/>
                    <a:gd name="T50" fmla="*/ 572 w 782"/>
                    <a:gd name="T51" fmla="*/ 299 h 553"/>
                    <a:gd name="T52" fmla="*/ 594 w 782"/>
                    <a:gd name="T53" fmla="*/ 356 h 553"/>
                    <a:gd name="T54" fmla="*/ 539 w 782"/>
                    <a:gd name="T55" fmla="*/ 423 h 553"/>
                    <a:gd name="T56" fmla="*/ 524 w 782"/>
                    <a:gd name="T57" fmla="*/ 442 h 553"/>
                    <a:gd name="T58" fmla="*/ 504 w 782"/>
                    <a:gd name="T59" fmla="*/ 507 h 553"/>
                    <a:gd name="T60" fmla="*/ 477 w 782"/>
                    <a:gd name="T61" fmla="*/ 508 h 553"/>
                    <a:gd name="T62" fmla="*/ 510 w 782"/>
                    <a:gd name="T63" fmla="*/ 552 h 553"/>
                    <a:gd name="T64" fmla="*/ 455 w 782"/>
                    <a:gd name="T65" fmla="*/ 449 h 553"/>
                    <a:gd name="T66" fmla="*/ 391 w 782"/>
                    <a:gd name="T67" fmla="*/ 428 h 553"/>
                    <a:gd name="T68" fmla="*/ 361 w 782"/>
                    <a:gd name="T69" fmla="*/ 495 h 553"/>
                    <a:gd name="T70" fmla="*/ 338 w 782"/>
                    <a:gd name="T71" fmla="*/ 530 h 553"/>
                    <a:gd name="T72" fmla="*/ 298 w 782"/>
                    <a:gd name="T73" fmla="*/ 425 h 553"/>
                    <a:gd name="T74" fmla="*/ 267 w 782"/>
                    <a:gd name="T75" fmla="*/ 436 h 553"/>
                    <a:gd name="T76" fmla="*/ 241 w 782"/>
                    <a:gd name="T77" fmla="*/ 391 h 553"/>
                    <a:gd name="T78" fmla="*/ 160 w 782"/>
                    <a:gd name="T79" fmla="*/ 366 h 553"/>
                    <a:gd name="T80" fmla="*/ 188 w 782"/>
                    <a:gd name="T81" fmla="*/ 414 h 553"/>
                    <a:gd name="T82" fmla="*/ 167 w 782"/>
                    <a:gd name="T83" fmla="*/ 445 h 553"/>
                    <a:gd name="T84" fmla="*/ 136 w 782"/>
                    <a:gd name="T85" fmla="*/ 434 h 553"/>
                    <a:gd name="T86" fmla="*/ 85 w 782"/>
                    <a:gd name="T87" fmla="*/ 355 h 553"/>
                    <a:gd name="T88" fmla="*/ 106 w 782"/>
                    <a:gd name="T89" fmla="*/ 310 h 553"/>
                    <a:gd name="T90" fmla="*/ 119 w 782"/>
                    <a:gd name="T91" fmla="*/ 276 h 553"/>
                    <a:gd name="T92" fmla="*/ 106 w 782"/>
                    <a:gd name="T93" fmla="*/ 162 h 553"/>
                    <a:gd name="T94" fmla="*/ 61 w 782"/>
                    <a:gd name="T95" fmla="*/ 138 h 553"/>
                    <a:gd name="T96" fmla="*/ 39 w 782"/>
                    <a:gd name="T97" fmla="*/ 150 h 553"/>
                    <a:gd name="T98" fmla="*/ 0 w 782"/>
                    <a:gd name="T99" fmla="*/ 162 h 55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782" h="553">
                      <a:moveTo>
                        <a:pt x="0" y="162"/>
                      </a:moveTo>
                      <a:lnTo>
                        <a:pt x="22" y="145"/>
                      </a:lnTo>
                      <a:lnTo>
                        <a:pt x="44" y="112"/>
                      </a:lnTo>
                      <a:lnTo>
                        <a:pt x="71" y="96"/>
                      </a:lnTo>
                      <a:lnTo>
                        <a:pt x="98" y="115"/>
                      </a:lnTo>
                      <a:lnTo>
                        <a:pt x="101" y="130"/>
                      </a:lnTo>
                      <a:lnTo>
                        <a:pt x="95" y="130"/>
                      </a:lnTo>
                      <a:lnTo>
                        <a:pt x="84" y="128"/>
                      </a:lnTo>
                      <a:lnTo>
                        <a:pt x="98" y="145"/>
                      </a:lnTo>
                      <a:lnTo>
                        <a:pt x="155" y="123"/>
                      </a:lnTo>
                      <a:lnTo>
                        <a:pt x="147" y="107"/>
                      </a:lnTo>
                      <a:lnTo>
                        <a:pt x="172" y="79"/>
                      </a:lnTo>
                      <a:lnTo>
                        <a:pt x="188" y="79"/>
                      </a:lnTo>
                      <a:lnTo>
                        <a:pt x="172" y="89"/>
                      </a:lnTo>
                      <a:lnTo>
                        <a:pt x="160" y="109"/>
                      </a:lnTo>
                      <a:lnTo>
                        <a:pt x="160" y="123"/>
                      </a:lnTo>
                      <a:lnTo>
                        <a:pt x="183" y="138"/>
                      </a:lnTo>
                      <a:lnTo>
                        <a:pt x="216" y="95"/>
                      </a:lnTo>
                      <a:lnTo>
                        <a:pt x="330" y="45"/>
                      </a:lnTo>
                      <a:lnTo>
                        <a:pt x="330" y="16"/>
                      </a:lnTo>
                      <a:lnTo>
                        <a:pt x="382" y="5"/>
                      </a:lnTo>
                      <a:lnTo>
                        <a:pt x="412" y="20"/>
                      </a:lnTo>
                      <a:lnTo>
                        <a:pt x="481" y="0"/>
                      </a:lnTo>
                      <a:lnTo>
                        <a:pt x="503" y="10"/>
                      </a:lnTo>
                      <a:lnTo>
                        <a:pt x="549" y="61"/>
                      </a:lnTo>
                      <a:lnTo>
                        <a:pt x="602" y="51"/>
                      </a:lnTo>
                      <a:lnTo>
                        <a:pt x="635" y="69"/>
                      </a:lnTo>
                      <a:lnTo>
                        <a:pt x="718" y="65"/>
                      </a:lnTo>
                      <a:lnTo>
                        <a:pt x="781" y="84"/>
                      </a:lnTo>
                      <a:lnTo>
                        <a:pt x="775" y="112"/>
                      </a:lnTo>
                      <a:lnTo>
                        <a:pt x="722" y="130"/>
                      </a:lnTo>
                      <a:lnTo>
                        <a:pt x="731" y="148"/>
                      </a:lnTo>
                      <a:lnTo>
                        <a:pt x="708" y="158"/>
                      </a:lnTo>
                      <a:lnTo>
                        <a:pt x="707" y="194"/>
                      </a:lnTo>
                      <a:lnTo>
                        <a:pt x="686" y="218"/>
                      </a:lnTo>
                      <a:lnTo>
                        <a:pt x="678" y="196"/>
                      </a:lnTo>
                      <a:lnTo>
                        <a:pt x="689" y="175"/>
                      </a:lnTo>
                      <a:lnTo>
                        <a:pt x="687" y="132"/>
                      </a:lnTo>
                      <a:lnTo>
                        <a:pt x="666" y="154"/>
                      </a:lnTo>
                      <a:lnTo>
                        <a:pt x="650" y="166"/>
                      </a:lnTo>
                      <a:lnTo>
                        <a:pt x="634" y="147"/>
                      </a:lnTo>
                      <a:lnTo>
                        <a:pt x="623" y="196"/>
                      </a:lnTo>
                      <a:lnTo>
                        <a:pt x="635" y="196"/>
                      </a:lnTo>
                      <a:lnTo>
                        <a:pt x="632" y="228"/>
                      </a:lnTo>
                      <a:lnTo>
                        <a:pt x="618" y="263"/>
                      </a:lnTo>
                      <a:lnTo>
                        <a:pt x="600" y="276"/>
                      </a:lnTo>
                      <a:lnTo>
                        <a:pt x="615" y="299"/>
                      </a:lnTo>
                      <a:lnTo>
                        <a:pt x="605" y="315"/>
                      </a:lnTo>
                      <a:lnTo>
                        <a:pt x="602" y="301"/>
                      </a:lnTo>
                      <a:lnTo>
                        <a:pt x="602" y="296"/>
                      </a:lnTo>
                      <a:lnTo>
                        <a:pt x="590" y="288"/>
                      </a:lnTo>
                      <a:lnTo>
                        <a:pt x="572" y="299"/>
                      </a:lnTo>
                      <a:lnTo>
                        <a:pt x="588" y="337"/>
                      </a:lnTo>
                      <a:lnTo>
                        <a:pt x="594" y="356"/>
                      </a:lnTo>
                      <a:lnTo>
                        <a:pt x="574" y="408"/>
                      </a:lnTo>
                      <a:lnTo>
                        <a:pt x="539" y="423"/>
                      </a:lnTo>
                      <a:lnTo>
                        <a:pt x="509" y="420"/>
                      </a:lnTo>
                      <a:lnTo>
                        <a:pt x="524" y="442"/>
                      </a:lnTo>
                      <a:lnTo>
                        <a:pt x="525" y="472"/>
                      </a:lnTo>
                      <a:lnTo>
                        <a:pt x="504" y="507"/>
                      </a:lnTo>
                      <a:lnTo>
                        <a:pt x="480" y="488"/>
                      </a:lnTo>
                      <a:lnTo>
                        <a:pt x="477" y="508"/>
                      </a:lnTo>
                      <a:lnTo>
                        <a:pt x="495" y="526"/>
                      </a:lnTo>
                      <a:lnTo>
                        <a:pt x="510" y="552"/>
                      </a:lnTo>
                      <a:lnTo>
                        <a:pt x="485" y="536"/>
                      </a:lnTo>
                      <a:lnTo>
                        <a:pt x="455" y="449"/>
                      </a:lnTo>
                      <a:lnTo>
                        <a:pt x="418" y="426"/>
                      </a:lnTo>
                      <a:lnTo>
                        <a:pt x="391" y="428"/>
                      </a:lnTo>
                      <a:lnTo>
                        <a:pt x="356" y="477"/>
                      </a:lnTo>
                      <a:lnTo>
                        <a:pt x="361" y="495"/>
                      </a:lnTo>
                      <a:lnTo>
                        <a:pt x="349" y="530"/>
                      </a:lnTo>
                      <a:lnTo>
                        <a:pt x="338" y="530"/>
                      </a:lnTo>
                      <a:lnTo>
                        <a:pt x="298" y="457"/>
                      </a:lnTo>
                      <a:lnTo>
                        <a:pt x="298" y="425"/>
                      </a:lnTo>
                      <a:lnTo>
                        <a:pt x="290" y="437"/>
                      </a:lnTo>
                      <a:lnTo>
                        <a:pt x="267" y="436"/>
                      </a:lnTo>
                      <a:lnTo>
                        <a:pt x="276" y="416"/>
                      </a:lnTo>
                      <a:lnTo>
                        <a:pt x="241" y="391"/>
                      </a:lnTo>
                      <a:lnTo>
                        <a:pt x="197" y="391"/>
                      </a:lnTo>
                      <a:lnTo>
                        <a:pt x="160" y="366"/>
                      </a:lnTo>
                      <a:lnTo>
                        <a:pt x="157" y="391"/>
                      </a:lnTo>
                      <a:lnTo>
                        <a:pt x="188" y="414"/>
                      </a:lnTo>
                      <a:lnTo>
                        <a:pt x="199" y="414"/>
                      </a:lnTo>
                      <a:lnTo>
                        <a:pt x="167" y="445"/>
                      </a:lnTo>
                      <a:lnTo>
                        <a:pt x="136" y="452"/>
                      </a:lnTo>
                      <a:lnTo>
                        <a:pt x="136" y="434"/>
                      </a:lnTo>
                      <a:lnTo>
                        <a:pt x="91" y="372"/>
                      </a:lnTo>
                      <a:lnTo>
                        <a:pt x="85" y="355"/>
                      </a:lnTo>
                      <a:lnTo>
                        <a:pt x="109" y="335"/>
                      </a:lnTo>
                      <a:lnTo>
                        <a:pt x="106" y="310"/>
                      </a:lnTo>
                      <a:lnTo>
                        <a:pt x="106" y="282"/>
                      </a:lnTo>
                      <a:lnTo>
                        <a:pt x="119" y="276"/>
                      </a:lnTo>
                      <a:lnTo>
                        <a:pt x="106" y="263"/>
                      </a:lnTo>
                      <a:lnTo>
                        <a:pt x="106" y="162"/>
                      </a:lnTo>
                      <a:lnTo>
                        <a:pt x="43" y="162"/>
                      </a:lnTo>
                      <a:lnTo>
                        <a:pt x="61" y="138"/>
                      </a:lnTo>
                      <a:lnTo>
                        <a:pt x="60" y="130"/>
                      </a:lnTo>
                      <a:lnTo>
                        <a:pt x="39" y="150"/>
                      </a:lnTo>
                      <a:lnTo>
                        <a:pt x="32" y="162"/>
                      </a:lnTo>
                      <a:lnTo>
                        <a:pt x="0" y="162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Freeform 21"/>
                <p:cNvSpPr>
                  <a:spLocks/>
                </p:cNvSpPr>
                <p:nvPr/>
              </p:nvSpPr>
              <p:spPr bwMode="grayWhite">
                <a:xfrm>
                  <a:off x="5221" y="3217"/>
                  <a:ext cx="68" cy="113"/>
                </a:xfrm>
                <a:custGeom>
                  <a:avLst/>
                  <a:gdLst>
                    <a:gd name="T0" fmla="*/ 45 w 68"/>
                    <a:gd name="T1" fmla="*/ 0 h 113"/>
                    <a:gd name="T2" fmla="*/ 45 w 68"/>
                    <a:gd name="T3" fmla="*/ 14 h 113"/>
                    <a:gd name="T4" fmla="*/ 39 w 68"/>
                    <a:gd name="T5" fmla="*/ 23 h 113"/>
                    <a:gd name="T6" fmla="*/ 41 w 68"/>
                    <a:gd name="T7" fmla="*/ 38 h 113"/>
                    <a:gd name="T8" fmla="*/ 33 w 68"/>
                    <a:gd name="T9" fmla="*/ 58 h 113"/>
                    <a:gd name="T10" fmla="*/ 22 w 68"/>
                    <a:gd name="T11" fmla="*/ 77 h 113"/>
                    <a:gd name="T12" fmla="*/ 5 w 68"/>
                    <a:gd name="T13" fmla="*/ 89 h 113"/>
                    <a:gd name="T14" fmla="*/ 0 w 68"/>
                    <a:gd name="T15" fmla="*/ 110 h 113"/>
                    <a:gd name="T16" fmla="*/ 7 w 68"/>
                    <a:gd name="T17" fmla="*/ 112 h 113"/>
                    <a:gd name="T18" fmla="*/ 7 w 68"/>
                    <a:gd name="T19" fmla="*/ 92 h 113"/>
                    <a:gd name="T20" fmla="*/ 31 w 68"/>
                    <a:gd name="T21" fmla="*/ 91 h 113"/>
                    <a:gd name="T22" fmla="*/ 49 w 68"/>
                    <a:gd name="T23" fmla="*/ 78 h 113"/>
                    <a:gd name="T24" fmla="*/ 49 w 68"/>
                    <a:gd name="T25" fmla="*/ 51 h 113"/>
                    <a:gd name="T26" fmla="*/ 55 w 68"/>
                    <a:gd name="T27" fmla="*/ 41 h 113"/>
                    <a:gd name="T28" fmla="*/ 46 w 68"/>
                    <a:gd name="T29" fmla="*/ 24 h 113"/>
                    <a:gd name="T30" fmla="*/ 59 w 68"/>
                    <a:gd name="T31" fmla="*/ 19 h 113"/>
                    <a:gd name="T32" fmla="*/ 67 w 68"/>
                    <a:gd name="T33" fmla="*/ 5 h 113"/>
                    <a:gd name="T34" fmla="*/ 49 w 68"/>
                    <a:gd name="T35" fmla="*/ 7 h 113"/>
                    <a:gd name="T36" fmla="*/ 45 w 68"/>
                    <a:gd name="T37" fmla="*/ 0 h 1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8" h="113">
                      <a:moveTo>
                        <a:pt x="45" y="0"/>
                      </a:moveTo>
                      <a:lnTo>
                        <a:pt x="45" y="14"/>
                      </a:lnTo>
                      <a:lnTo>
                        <a:pt x="39" y="23"/>
                      </a:lnTo>
                      <a:lnTo>
                        <a:pt x="41" y="38"/>
                      </a:lnTo>
                      <a:lnTo>
                        <a:pt x="33" y="58"/>
                      </a:lnTo>
                      <a:lnTo>
                        <a:pt x="22" y="77"/>
                      </a:lnTo>
                      <a:lnTo>
                        <a:pt x="5" y="89"/>
                      </a:lnTo>
                      <a:lnTo>
                        <a:pt x="0" y="110"/>
                      </a:lnTo>
                      <a:lnTo>
                        <a:pt x="7" y="112"/>
                      </a:lnTo>
                      <a:lnTo>
                        <a:pt x="7" y="92"/>
                      </a:lnTo>
                      <a:lnTo>
                        <a:pt x="31" y="91"/>
                      </a:lnTo>
                      <a:lnTo>
                        <a:pt x="49" y="78"/>
                      </a:lnTo>
                      <a:lnTo>
                        <a:pt x="49" y="51"/>
                      </a:lnTo>
                      <a:lnTo>
                        <a:pt x="55" y="41"/>
                      </a:lnTo>
                      <a:lnTo>
                        <a:pt x="46" y="24"/>
                      </a:lnTo>
                      <a:lnTo>
                        <a:pt x="59" y="19"/>
                      </a:lnTo>
                      <a:lnTo>
                        <a:pt x="67" y="5"/>
                      </a:lnTo>
                      <a:lnTo>
                        <a:pt x="49" y="7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Freeform 22"/>
                <p:cNvSpPr>
                  <a:spLocks/>
                </p:cNvSpPr>
                <p:nvPr/>
              </p:nvSpPr>
              <p:spPr bwMode="grayWhite">
                <a:xfrm>
                  <a:off x="4967" y="3518"/>
                  <a:ext cx="17" cy="26"/>
                </a:xfrm>
                <a:custGeom>
                  <a:avLst/>
                  <a:gdLst>
                    <a:gd name="T0" fmla="*/ 8 w 17"/>
                    <a:gd name="T1" fmla="*/ 0 h 26"/>
                    <a:gd name="T2" fmla="*/ 0 w 17"/>
                    <a:gd name="T3" fmla="*/ 11 h 26"/>
                    <a:gd name="T4" fmla="*/ 5 w 17"/>
                    <a:gd name="T5" fmla="*/ 25 h 26"/>
                    <a:gd name="T6" fmla="*/ 16 w 17"/>
                    <a:gd name="T7" fmla="*/ 15 h 26"/>
                    <a:gd name="T8" fmla="*/ 8 w 17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6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5" y="25"/>
                      </a:lnTo>
                      <a:lnTo>
                        <a:pt x="16" y="15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23"/>
                <p:cNvSpPr>
                  <a:spLocks/>
                </p:cNvSpPr>
                <p:nvPr/>
              </p:nvSpPr>
              <p:spPr bwMode="grayWhite">
                <a:xfrm>
                  <a:off x="5069" y="3545"/>
                  <a:ext cx="158" cy="68"/>
                </a:xfrm>
                <a:custGeom>
                  <a:avLst/>
                  <a:gdLst>
                    <a:gd name="T0" fmla="*/ 0 w 158"/>
                    <a:gd name="T1" fmla="*/ 0 h 68"/>
                    <a:gd name="T2" fmla="*/ 23 w 158"/>
                    <a:gd name="T3" fmla="*/ 5 h 68"/>
                    <a:gd name="T4" fmla="*/ 58 w 158"/>
                    <a:gd name="T5" fmla="*/ 29 h 68"/>
                    <a:gd name="T6" fmla="*/ 53 w 158"/>
                    <a:gd name="T7" fmla="*/ 43 h 68"/>
                    <a:gd name="T8" fmla="*/ 82 w 158"/>
                    <a:gd name="T9" fmla="*/ 55 h 68"/>
                    <a:gd name="T10" fmla="*/ 157 w 158"/>
                    <a:gd name="T11" fmla="*/ 55 h 68"/>
                    <a:gd name="T12" fmla="*/ 75 w 158"/>
                    <a:gd name="T13" fmla="*/ 67 h 68"/>
                    <a:gd name="T14" fmla="*/ 53 w 158"/>
                    <a:gd name="T15" fmla="*/ 43 h 68"/>
                    <a:gd name="T16" fmla="*/ 32 w 158"/>
                    <a:gd name="T17" fmla="*/ 38 h 68"/>
                    <a:gd name="T18" fmla="*/ 0 w 158"/>
                    <a:gd name="T19" fmla="*/ 0 h 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8" h="68">
                      <a:moveTo>
                        <a:pt x="0" y="0"/>
                      </a:moveTo>
                      <a:lnTo>
                        <a:pt x="23" y="5"/>
                      </a:lnTo>
                      <a:lnTo>
                        <a:pt x="58" y="29"/>
                      </a:lnTo>
                      <a:lnTo>
                        <a:pt x="53" y="43"/>
                      </a:lnTo>
                      <a:lnTo>
                        <a:pt x="82" y="55"/>
                      </a:lnTo>
                      <a:lnTo>
                        <a:pt x="157" y="55"/>
                      </a:lnTo>
                      <a:lnTo>
                        <a:pt x="75" y="67"/>
                      </a:lnTo>
                      <a:lnTo>
                        <a:pt x="53" y="43"/>
                      </a:lnTo>
                      <a:lnTo>
                        <a:pt x="32" y="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" name="Freeform 24"/>
                <p:cNvSpPr>
                  <a:spLocks/>
                </p:cNvSpPr>
                <p:nvPr/>
              </p:nvSpPr>
              <p:spPr bwMode="grayWhite">
                <a:xfrm>
                  <a:off x="5195" y="3601"/>
                  <a:ext cx="169" cy="159"/>
                </a:xfrm>
                <a:custGeom>
                  <a:avLst/>
                  <a:gdLst>
                    <a:gd name="T0" fmla="*/ 135 w 169"/>
                    <a:gd name="T1" fmla="*/ 155 h 159"/>
                    <a:gd name="T2" fmla="*/ 127 w 169"/>
                    <a:gd name="T3" fmla="*/ 152 h 159"/>
                    <a:gd name="T4" fmla="*/ 110 w 169"/>
                    <a:gd name="T5" fmla="*/ 134 h 159"/>
                    <a:gd name="T6" fmla="*/ 92 w 169"/>
                    <a:gd name="T7" fmla="*/ 130 h 159"/>
                    <a:gd name="T8" fmla="*/ 88 w 169"/>
                    <a:gd name="T9" fmla="*/ 119 h 159"/>
                    <a:gd name="T10" fmla="*/ 78 w 169"/>
                    <a:gd name="T11" fmla="*/ 111 h 159"/>
                    <a:gd name="T12" fmla="*/ 62 w 169"/>
                    <a:gd name="T13" fmla="*/ 111 h 159"/>
                    <a:gd name="T14" fmla="*/ 44 w 169"/>
                    <a:gd name="T15" fmla="*/ 118 h 159"/>
                    <a:gd name="T16" fmla="*/ 28 w 169"/>
                    <a:gd name="T17" fmla="*/ 121 h 159"/>
                    <a:gd name="T18" fmla="*/ 10 w 169"/>
                    <a:gd name="T19" fmla="*/ 121 h 159"/>
                    <a:gd name="T20" fmla="*/ 10 w 169"/>
                    <a:gd name="T21" fmla="*/ 109 h 159"/>
                    <a:gd name="T22" fmla="*/ 3 w 169"/>
                    <a:gd name="T23" fmla="*/ 91 h 159"/>
                    <a:gd name="T24" fmla="*/ 2 w 169"/>
                    <a:gd name="T25" fmla="*/ 81 h 159"/>
                    <a:gd name="T26" fmla="*/ 2 w 169"/>
                    <a:gd name="T27" fmla="*/ 56 h 159"/>
                    <a:gd name="T28" fmla="*/ 31 w 169"/>
                    <a:gd name="T29" fmla="*/ 43 h 159"/>
                    <a:gd name="T30" fmla="*/ 34 w 169"/>
                    <a:gd name="T31" fmla="*/ 29 h 159"/>
                    <a:gd name="T32" fmla="*/ 40 w 169"/>
                    <a:gd name="T33" fmla="*/ 30 h 159"/>
                    <a:gd name="T34" fmla="*/ 55 w 169"/>
                    <a:gd name="T35" fmla="*/ 15 h 159"/>
                    <a:gd name="T36" fmla="*/ 70 w 169"/>
                    <a:gd name="T37" fmla="*/ 17 h 159"/>
                    <a:gd name="T38" fmla="*/ 80 w 169"/>
                    <a:gd name="T39" fmla="*/ 7 h 159"/>
                    <a:gd name="T40" fmla="*/ 89 w 169"/>
                    <a:gd name="T41" fmla="*/ 5 h 159"/>
                    <a:gd name="T42" fmla="*/ 103 w 169"/>
                    <a:gd name="T43" fmla="*/ 24 h 159"/>
                    <a:gd name="T44" fmla="*/ 116 w 169"/>
                    <a:gd name="T45" fmla="*/ 30 h 159"/>
                    <a:gd name="T46" fmla="*/ 117 w 169"/>
                    <a:gd name="T47" fmla="*/ 11 h 159"/>
                    <a:gd name="T48" fmla="*/ 122 w 169"/>
                    <a:gd name="T49" fmla="*/ 0 h 159"/>
                    <a:gd name="T50" fmla="*/ 132 w 169"/>
                    <a:gd name="T51" fmla="*/ 15 h 159"/>
                    <a:gd name="T52" fmla="*/ 140 w 169"/>
                    <a:gd name="T53" fmla="*/ 43 h 159"/>
                    <a:gd name="T54" fmla="*/ 156 w 169"/>
                    <a:gd name="T55" fmla="*/ 59 h 159"/>
                    <a:gd name="T56" fmla="*/ 165 w 169"/>
                    <a:gd name="T57" fmla="*/ 72 h 159"/>
                    <a:gd name="T58" fmla="*/ 168 w 169"/>
                    <a:gd name="T59" fmla="*/ 95 h 159"/>
                    <a:gd name="T60" fmla="*/ 157 w 169"/>
                    <a:gd name="T61" fmla="*/ 121 h 159"/>
                    <a:gd name="T62" fmla="*/ 155 w 169"/>
                    <a:gd name="T63" fmla="*/ 145 h 159"/>
                    <a:gd name="T64" fmla="*/ 140 w 169"/>
                    <a:gd name="T65" fmla="*/ 154 h 1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9" h="159">
                      <a:moveTo>
                        <a:pt x="140" y="154"/>
                      </a:moveTo>
                      <a:lnTo>
                        <a:pt x="135" y="155"/>
                      </a:lnTo>
                      <a:lnTo>
                        <a:pt x="132" y="158"/>
                      </a:lnTo>
                      <a:lnTo>
                        <a:pt x="127" y="152"/>
                      </a:lnTo>
                      <a:lnTo>
                        <a:pt x="112" y="145"/>
                      </a:lnTo>
                      <a:lnTo>
                        <a:pt x="110" y="134"/>
                      </a:lnTo>
                      <a:lnTo>
                        <a:pt x="105" y="130"/>
                      </a:lnTo>
                      <a:lnTo>
                        <a:pt x="92" y="130"/>
                      </a:lnTo>
                      <a:lnTo>
                        <a:pt x="92" y="122"/>
                      </a:lnTo>
                      <a:lnTo>
                        <a:pt x="88" y="119"/>
                      </a:lnTo>
                      <a:lnTo>
                        <a:pt x="87" y="112"/>
                      </a:lnTo>
                      <a:lnTo>
                        <a:pt x="78" y="111"/>
                      </a:lnTo>
                      <a:lnTo>
                        <a:pt x="70" y="109"/>
                      </a:lnTo>
                      <a:lnTo>
                        <a:pt x="62" y="111"/>
                      </a:lnTo>
                      <a:lnTo>
                        <a:pt x="62" y="112"/>
                      </a:lnTo>
                      <a:lnTo>
                        <a:pt x="44" y="118"/>
                      </a:lnTo>
                      <a:lnTo>
                        <a:pt x="44" y="121"/>
                      </a:lnTo>
                      <a:lnTo>
                        <a:pt x="28" y="121"/>
                      </a:lnTo>
                      <a:lnTo>
                        <a:pt x="20" y="126"/>
                      </a:lnTo>
                      <a:lnTo>
                        <a:pt x="10" y="121"/>
                      </a:lnTo>
                      <a:lnTo>
                        <a:pt x="10" y="119"/>
                      </a:lnTo>
                      <a:lnTo>
                        <a:pt x="10" y="109"/>
                      </a:lnTo>
                      <a:lnTo>
                        <a:pt x="7" y="99"/>
                      </a:lnTo>
                      <a:lnTo>
                        <a:pt x="3" y="91"/>
                      </a:lnTo>
                      <a:lnTo>
                        <a:pt x="5" y="84"/>
                      </a:lnTo>
                      <a:lnTo>
                        <a:pt x="2" y="81"/>
                      </a:lnTo>
                      <a:lnTo>
                        <a:pt x="0" y="66"/>
                      </a:lnTo>
                      <a:lnTo>
                        <a:pt x="2" y="56"/>
                      </a:lnTo>
                      <a:lnTo>
                        <a:pt x="11" y="48"/>
                      </a:lnTo>
                      <a:lnTo>
                        <a:pt x="31" y="43"/>
                      </a:lnTo>
                      <a:lnTo>
                        <a:pt x="36" y="36"/>
                      </a:lnTo>
                      <a:lnTo>
                        <a:pt x="34" y="29"/>
                      </a:lnTo>
                      <a:lnTo>
                        <a:pt x="39" y="27"/>
                      </a:lnTo>
                      <a:lnTo>
                        <a:pt x="40" y="30"/>
                      </a:lnTo>
                      <a:lnTo>
                        <a:pt x="42" y="25"/>
                      </a:lnTo>
                      <a:lnTo>
                        <a:pt x="55" y="15"/>
                      </a:lnTo>
                      <a:lnTo>
                        <a:pt x="62" y="20"/>
                      </a:lnTo>
                      <a:lnTo>
                        <a:pt x="70" y="17"/>
                      </a:lnTo>
                      <a:lnTo>
                        <a:pt x="72" y="9"/>
                      </a:lnTo>
                      <a:lnTo>
                        <a:pt x="80" y="7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98" y="3"/>
                      </a:lnTo>
                      <a:lnTo>
                        <a:pt x="103" y="24"/>
                      </a:lnTo>
                      <a:lnTo>
                        <a:pt x="110" y="30"/>
                      </a:lnTo>
                      <a:lnTo>
                        <a:pt x="116" y="30"/>
                      </a:lnTo>
                      <a:lnTo>
                        <a:pt x="119" y="17"/>
                      </a:lnTo>
                      <a:lnTo>
                        <a:pt x="117" y="11"/>
                      </a:lnTo>
                      <a:lnTo>
                        <a:pt x="119" y="1"/>
                      </a:lnTo>
                      <a:lnTo>
                        <a:pt x="122" y="0"/>
                      </a:lnTo>
                      <a:lnTo>
                        <a:pt x="127" y="12"/>
                      </a:lnTo>
                      <a:lnTo>
                        <a:pt x="132" y="15"/>
                      </a:lnTo>
                      <a:lnTo>
                        <a:pt x="135" y="27"/>
                      </a:lnTo>
                      <a:lnTo>
                        <a:pt x="140" y="43"/>
                      </a:lnTo>
                      <a:lnTo>
                        <a:pt x="147" y="47"/>
                      </a:lnTo>
                      <a:lnTo>
                        <a:pt x="156" y="59"/>
                      </a:lnTo>
                      <a:lnTo>
                        <a:pt x="157" y="65"/>
                      </a:lnTo>
                      <a:lnTo>
                        <a:pt x="165" y="72"/>
                      </a:lnTo>
                      <a:lnTo>
                        <a:pt x="168" y="85"/>
                      </a:lnTo>
                      <a:lnTo>
                        <a:pt x="168" y="95"/>
                      </a:lnTo>
                      <a:lnTo>
                        <a:pt x="165" y="111"/>
                      </a:lnTo>
                      <a:lnTo>
                        <a:pt x="157" y="121"/>
                      </a:lnTo>
                      <a:lnTo>
                        <a:pt x="155" y="134"/>
                      </a:lnTo>
                      <a:lnTo>
                        <a:pt x="155" y="145"/>
                      </a:lnTo>
                      <a:lnTo>
                        <a:pt x="147" y="147"/>
                      </a:lnTo>
                      <a:lnTo>
                        <a:pt x="140" y="154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" name="Freeform 25"/>
                <p:cNvSpPr>
                  <a:spLocks/>
                </p:cNvSpPr>
                <p:nvPr/>
              </p:nvSpPr>
              <p:spPr bwMode="grayWhite">
                <a:xfrm>
                  <a:off x="5330" y="3768"/>
                  <a:ext cx="17" cy="20"/>
                </a:xfrm>
                <a:custGeom>
                  <a:avLst/>
                  <a:gdLst>
                    <a:gd name="T0" fmla="*/ 8 w 17"/>
                    <a:gd name="T1" fmla="*/ 16 h 20"/>
                    <a:gd name="T2" fmla="*/ 2 w 17"/>
                    <a:gd name="T3" fmla="*/ 13 h 20"/>
                    <a:gd name="T4" fmla="*/ 2 w 17"/>
                    <a:gd name="T5" fmla="*/ 10 h 20"/>
                    <a:gd name="T6" fmla="*/ 2 w 17"/>
                    <a:gd name="T7" fmla="*/ 8 h 20"/>
                    <a:gd name="T8" fmla="*/ 1 w 17"/>
                    <a:gd name="T9" fmla="*/ 5 h 20"/>
                    <a:gd name="T10" fmla="*/ 0 w 17"/>
                    <a:gd name="T11" fmla="*/ 0 h 20"/>
                    <a:gd name="T12" fmla="*/ 2 w 17"/>
                    <a:gd name="T13" fmla="*/ 0 h 20"/>
                    <a:gd name="T14" fmla="*/ 8 w 17"/>
                    <a:gd name="T15" fmla="*/ 2 h 20"/>
                    <a:gd name="T16" fmla="*/ 11 w 17"/>
                    <a:gd name="T17" fmla="*/ 2 h 20"/>
                    <a:gd name="T18" fmla="*/ 12 w 17"/>
                    <a:gd name="T19" fmla="*/ 2 h 20"/>
                    <a:gd name="T20" fmla="*/ 16 w 17"/>
                    <a:gd name="T21" fmla="*/ 0 h 20"/>
                    <a:gd name="T22" fmla="*/ 16 w 17"/>
                    <a:gd name="T23" fmla="*/ 8 h 20"/>
                    <a:gd name="T24" fmla="*/ 14 w 17"/>
                    <a:gd name="T25" fmla="*/ 10 h 20"/>
                    <a:gd name="T26" fmla="*/ 12 w 17"/>
                    <a:gd name="T27" fmla="*/ 13 h 20"/>
                    <a:gd name="T28" fmla="*/ 12 w 17"/>
                    <a:gd name="T29" fmla="*/ 16 h 20"/>
                    <a:gd name="T30" fmla="*/ 11 w 17"/>
                    <a:gd name="T31" fmla="*/ 16 h 20"/>
                    <a:gd name="T32" fmla="*/ 11 w 17"/>
                    <a:gd name="T33" fmla="*/ 19 h 20"/>
                    <a:gd name="T34" fmla="*/ 8 w 17"/>
                    <a:gd name="T35" fmla="*/ 16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20">
                      <a:moveTo>
                        <a:pt x="8" y="16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1" y="19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" name="Freeform 26"/>
                <p:cNvSpPr>
                  <a:spLocks/>
                </p:cNvSpPr>
                <p:nvPr/>
              </p:nvSpPr>
              <p:spPr bwMode="grayWhite">
                <a:xfrm>
                  <a:off x="4739" y="3587"/>
                  <a:ext cx="19" cy="76"/>
                </a:xfrm>
                <a:custGeom>
                  <a:avLst/>
                  <a:gdLst>
                    <a:gd name="T0" fmla="*/ 2 w 19"/>
                    <a:gd name="T1" fmla="*/ 26 h 76"/>
                    <a:gd name="T2" fmla="*/ 9 w 19"/>
                    <a:gd name="T3" fmla="*/ 20 h 76"/>
                    <a:gd name="T4" fmla="*/ 14 w 19"/>
                    <a:gd name="T5" fmla="*/ 0 h 76"/>
                    <a:gd name="T6" fmla="*/ 18 w 19"/>
                    <a:gd name="T7" fmla="*/ 30 h 76"/>
                    <a:gd name="T8" fmla="*/ 12 w 19"/>
                    <a:gd name="T9" fmla="*/ 67 h 76"/>
                    <a:gd name="T10" fmla="*/ 0 w 19"/>
                    <a:gd name="T11" fmla="*/ 75 h 76"/>
                    <a:gd name="T12" fmla="*/ 0 w 19"/>
                    <a:gd name="T13" fmla="*/ 57 h 76"/>
                    <a:gd name="T14" fmla="*/ 3 w 19"/>
                    <a:gd name="T15" fmla="*/ 45 h 76"/>
                    <a:gd name="T16" fmla="*/ 2 w 19"/>
                    <a:gd name="T17" fmla="*/ 26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76">
                      <a:moveTo>
                        <a:pt x="2" y="26"/>
                      </a:moveTo>
                      <a:lnTo>
                        <a:pt x="9" y="20"/>
                      </a:lnTo>
                      <a:lnTo>
                        <a:pt x="14" y="0"/>
                      </a:lnTo>
                      <a:lnTo>
                        <a:pt x="18" y="30"/>
                      </a:lnTo>
                      <a:lnTo>
                        <a:pt x="12" y="67"/>
                      </a:lnTo>
                      <a:lnTo>
                        <a:pt x="0" y="75"/>
                      </a:lnTo>
                      <a:lnTo>
                        <a:pt x="0" y="57"/>
                      </a:lnTo>
                      <a:lnTo>
                        <a:pt x="3" y="45"/>
                      </a:lnTo>
                      <a:lnTo>
                        <a:pt x="2" y="2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38B71BCF-9D30-442A-8763-903A42AD4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64" r:id="rId1"/>
    <p:sldLayoutId id="2147485046" r:id="rId2"/>
    <p:sldLayoutId id="2147485047" r:id="rId3"/>
    <p:sldLayoutId id="2147485048" r:id="rId4"/>
    <p:sldLayoutId id="2147485049" r:id="rId5"/>
    <p:sldLayoutId id="2147485050" r:id="rId6"/>
    <p:sldLayoutId id="2147485051" r:id="rId7"/>
    <p:sldLayoutId id="2147485052" r:id="rId8"/>
    <p:sldLayoutId id="2147485053" r:id="rId9"/>
    <p:sldLayoutId id="2147485054" r:id="rId10"/>
    <p:sldLayoutId id="2147485055" r:id="rId11"/>
    <p:sldLayoutId id="2147485056" r:id="rId12"/>
    <p:sldLayoutId id="2147485057" r:id="rId13"/>
    <p:sldLayoutId id="2147485058" r:id="rId14"/>
    <p:sldLayoutId id="2147485059" r:id="rId15"/>
    <p:sldLayoutId id="2147485060" r:id="rId16"/>
    <p:sldLayoutId id="2147485061" r:id="rId17"/>
    <p:sldLayoutId id="2147485062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2h6CNJh49Rg0SM&amp;tbnid=3BYOBDIUZFGFVM:&amp;ved=0CAUQjRw&amp;url=http://www.seafoodbusiness.com/articledetail.aspx?id%3D18664&amp;ei=Y61pUpX3OcGj2QXmxIH4BA&amp;bvm=bv.55123115,d.b2I&amp;psig=AFQjCNF4XgRhusfnaZTKy2xSsyQ3WD89dg&amp;ust=138274355328608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2.dpi.qld.gov.au/images/1872.gi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emf"/><Relationship Id="rId5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Excel_97-2003_Worksheet9.xls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8991600" cy="762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s-MX" b="1" dirty="0" smtClean="0"/>
              <a:t>Tilapia Global </a:t>
            </a:r>
            <a:r>
              <a:rPr lang="es-MX" b="1" dirty="0" err="1" smtClean="0"/>
              <a:t>Supply</a:t>
            </a:r>
            <a:r>
              <a:rPr lang="es-MX" b="1" dirty="0" smtClean="0"/>
              <a:t> and </a:t>
            </a:r>
            <a:r>
              <a:rPr lang="es-MX" b="1" dirty="0" err="1" smtClean="0"/>
              <a:t>Demand</a:t>
            </a:r>
            <a:r>
              <a:rPr lang="es-MX" b="1" dirty="0" smtClean="0"/>
              <a:t> in 2013. </a:t>
            </a:r>
            <a:r>
              <a:rPr lang="es-MX" dirty="0"/>
              <a:t/>
            </a:r>
            <a:br>
              <a:rPr lang="es-MX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8991600" cy="2514600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sz="3600" dirty="0" smtClean="0">
              <a:solidFill>
                <a:schemeClr val="tx2"/>
              </a:solidFill>
              <a:latin typeface="Arial" pitchFamily="34" charset="0"/>
            </a:endParaRPr>
          </a:p>
          <a:p>
            <a:pPr>
              <a:buFont typeface="Monotype Sorts" charset="2"/>
              <a:buNone/>
            </a:pPr>
            <a:endParaRPr lang="en-US" sz="3600" dirty="0">
              <a:solidFill>
                <a:schemeClr val="tx2"/>
              </a:solidFill>
              <a:latin typeface="Arial" pitchFamily="34" charset="0"/>
            </a:endParaRPr>
          </a:p>
          <a:p>
            <a:pPr>
              <a:buFont typeface="Monotype Sorts" charset="2"/>
              <a:buNone/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</a:rPr>
              <a:t>Kevin Fitzsimmons, Ph.D.</a:t>
            </a:r>
          </a:p>
          <a:p>
            <a:pPr>
              <a:buFont typeface="Monotype Sorts" charset="2"/>
              <a:buNone/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University of Arizona, Professor of Environmental Science</a:t>
            </a:r>
          </a:p>
          <a:p>
            <a:pPr>
              <a:buFont typeface="Monotype Sorts" charset="2"/>
              <a:buNone/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World Aquaculture Society, Past-President</a:t>
            </a:r>
          </a:p>
          <a:p>
            <a:pPr>
              <a:buFont typeface="Monotype Sorts" charset="2"/>
              <a:buNone/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Aquaculture without Frontiers, Past-Chairman</a:t>
            </a:r>
          </a:p>
          <a:p>
            <a:pPr>
              <a:buFont typeface="Monotype Sorts" charset="2"/>
              <a:buNone/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American Tilapia Alliance, Sec. </a:t>
            </a:r>
            <a:r>
              <a:rPr lang="en-US" sz="1800" dirty="0" err="1" smtClean="0">
                <a:solidFill>
                  <a:schemeClr val="tx2"/>
                </a:solidFill>
                <a:latin typeface="Arial" pitchFamily="34" charset="0"/>
              </a:rPr>
              <a:t>Tres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.</a:t>
            </a:r>
          </a:p>
          <a:p>
            <a:r>
              <a:rPr lang="es-ES" sz="2800" dirty="0" err="1" smtClean="0"/>
              <a:t>Adelaide</a:t>
            </a:r>
            <a:r>
              <a:rPr lang="es-ES" sz="2800" dirty="0" smtClean="0"/>
              <a:t>, Australia .</a:t>
            </a:r>
          </a:p>
          <a:p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June 2014</a:t>
            </a:r>
            <a:endParaRPr lang="en-US" sz="2800" dirty="0" smtClean="0">
              <a:solidFill>
                <a:schemeClr val="tx2"/>
              </a:solidFill>
              <a:latin typeface="Arial" pitchFamily="34" charset="0"/>
            </a:endParaRPr>
          </a:p>
          <a:p>
            <a:pPr>
              <a:buFont typeface="Monotype Sorts" charset="2"/>
              <a:buNone/>
            </a:pPr>
            <a:endParaRPr lang="en-US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33450"/>
          </a:xfrm>
        </p:spPr>
        <p:txBody>
          <a:bodyPr/>
          <a:lstStyle/>
          <a:p>
            <a:r>
              <a:rPr lang="en-US" sz="4000" smtClean="0"/>
              <a:t>US Consumption of tilapia from domestic and imported sources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19050" y="1612900"/>
          <a:ext cx="9109075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Worksheet" r:id="rId5" imgW="9725160" imgH="5257766" progId="Excel.Sheet.8">
                  <p:embed/>
                </p:oleObj>
              </mc:Choice>
              <mc:Fallback>
                <p:oleObj name="Worksheet" r:id="rId5" imgW="9725160" imgH="525776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50" y="1612900"/>
                        <a:ext cx="9109075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419" name="Picture 35" descr="http://www.seafoodbusiness.com/uploadedImages/SeaFoodBusiness/Magazine/Retail_and_Foodservice/2012Dec_RetailReport_graph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066800"/>
          </a:xfrm>
        </p:spPr>
        <p:txBody>
          <a:bodyPr/>
          <a:lstStyle/>
          <a:p>
            <a:r>
              <a:rPr lang="en-US" sz="2100" b="1" dirty="0" smtClean="0">
                <a:solidFill>
                  <a:schemeClr val="bg2"/>
                </a:solidFill>
              </a:rPr>
              <a:t>Percentage of US finfish grocery sales: weekly </a:t>
            </a:r>
            <a:r>
              <a:rPr lang="en-US" sz="2100" b="1" dirty="0">
                <a:solidFill>
                  <a:schemeClr val="bg2"/>
                </a:solidFill>
              </a:rPr>
              <a:t>sales averaged $608 per store</a:t>
            </a:r>
            <a:endParaRPr lang="en-US" sz="21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sz="4000" dirty="0" smtClean="0"/>
              <a:t>US Tilapia consumption </a:t>
            </a:r>
            <a:r>
              <a:rPr lang="en-US" sz="2800" dirty="0" smtClean="0"/>
              <a:t>(imports and domestic)</a:t>
            </a:r>
            <a:br>
              <a:rPr lang="en-US" sz="2800" dirty="0" smtClean="0"/>
            </a:br>
            <a:r>
              <a:rPr lang="en-US" sz="1400" dirty="0" smtClean="0"/>
              <a:t>437,000 </a:t>
            </a:r>
            <a:r>
              <a:rPr lang="en-US" sz="1400" dirty="0" err="1" smtClean="0"/>
              <a:t>mt</a:t>
            </a:r>
            <a:r>
              <a:rPr lang="en-US" sz="1400" dirty="0" smtClean="0"/>
              <a:t> of live weight (equivalent)  - 2007</a:t>
            </a:r>
            <a:br>
              <a:rPr lang="en-US" sz="1400" dirty="0" smtClean="0"/>
            </a:br>
            <a:r>
              <a:rPr lang="en-US" sz="1600" dirty="0" smtClean="0"/>
              <a:t>453,264 </a:t>
            </a:r>
            <a:r>
              <a:rPr lang="en-US" sz="1600" dirty="0" err="1" smtClean="0"/>
              <a:t>mt</a:t>
            </a:r>
            <a:r>
              <a:rPr lang="en-US" sz="1600" dirty="0" smtClean="0"/>
              <a:t> of live weight (equivalent) – 2008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465,953 </a:t>
            </a:r>
            <a:r>
              <a:rPr lang="en-US" sz="1800" dirty="0" err="1" smtClean="0"/>
              <a:t>mt</a:t>
            </a:r>
            <a:r>
              <a:rPr lang="en-US" sz="1800" dirty="0" smtClean="0"/>
              <a:t> of live weight (equivalent – 2009)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579,443 </a:t>
            </a:r>
            <a:r>
              <a:rPr lang="en-US" sz="2000" dirty="0" err="1" smtClean="0"/>
              <a:t>mt</a:t>
            </a:r>
            <a:r>
              <a:rPr lang="en-US" sz="2000" dirty="0" smtClean="0"/>
              <a:t> of live weight (equivalent – 2010)</a:t>
            </a:r>
            <a:br>
              <a:rPr lang="en-US" sz="2000" dirty="0" smtClean="0"/>
            </a:br>
            <a:r>
              <a:rPr lang="en-US" sz="2200" dirty="0" smtClean="0"/>
              <a:t>513,361</a:t>
            </a:r>
            <a:r>
              <a:rPr lang="en-US" sz="2000" dirty="0" smtClean="0"/>
              <a:t> </a:t>
            </a:r>
            <a:r>
              <a:rPr lang="en-US" sz="2200" dirty="0" err="1" smtClean="0"/>
              <a:t>mt</a:t>
            </a:r>
            <a:r>
              <a:rPr lang="en-US" sz="2200" dirty="0" smtClean="0"/>
              <a:t> of live weight (equivalent – 2011)</a:t>
            </a:r>
            <a:br>
              <a:rPr lang="en-US" sz="2200" dirty="0" smtClean="0"/>
            </a:br>
            <a:r>
              <a:rPr lang="en-US" sz="2800" dirty="0" smtClean="0"/>
              <a:t>613,406 </a:t>
            </a:r>
            <a:r>
              <a:rPr lang="en-US" sz="2800" dirty="0" err="1" smtClean="0"/>
              <a:t>mt</a:t>
            </a:r>
            <a:r>
              <a:rPr lang="en-US" sz="2800" dirty="0" smtClean="0"/>
              <a:t> of live weight (equivalent – 2012)</a:t>
            </a: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20650" y="2260600"/>
          <a:ext cx="8751888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Worksheet" r:id="rId5" imgW="8734477" imgH="4095702" progId="Excel.Sheet.8">
                  <p:embed/>
                </p:oleObj>
              </mc:Choice>
              <mc:Fallback>
                <p:oleObj name="Worksheet" r:id="rId5" imgW="8734477" imgH="4095702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2260600"/>
                        <a:ext cx="8751888" cy="410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3733800" cy="400050"/>
          </a:xfrm>
        </p:spPr>
        <p:txBody>
          <a:bodyPr/>
          <a:lstStyle/>
          <a:p>
            <a:endParaRPr lang="en-US" smtClean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095724"/>
              </p:ext>
            </p:extLst>
          </p:nvPr>
        </p:nvGraphicFramePr>
        <p:xfrm>
          <a:off x="46039" y="1014413"/>
          <a:ext cx="9402762" cy="563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Worksheet" r:id="rId5" imgW="7029530" imgH="2733617" progId="Excel.Sheet.8">
                  <p:embed/>
                </p:oleObj>
              </mc:Choice>
              <mc:Fallback>
                <p:oleObj name="Worksheet" r:id="rId5" imgW="7029530" imgH="273361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9" y="1014413"/>
                        <a:ext cx="9402762" cy="563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1800" dirty="0" smtClean="0"/>
              <a:t>$696,085,981(2009</a:t>
            </a:r>
            <a:r>
              <a:rPr lang="en-US" sz="2400" dirty="0" smtClean="0"/>
              <a:t>) $842,866,006(2010), $838,349,634 (2011)  </a:t>
            </a:r>
            <a:r>
              <a:rPr lang="en-US" sz="3200" b="1" dirty="0" smtClean="0"/>
              <a:t>$986,127,852 (2012)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5562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Imports to US in 2012 were </a:t>
            </a:r>
            <a:r>
              <a:rPr lang="en-US" sz="3600" b="1" dirty="0" smtClean="0"/>
              <a:t>$986,127,852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US production of 28,000,000 </a:t>
            </a:r>
            <a:r>
              <a:rPr lang="en-US" sz="3600" dirty="0" err="1" smtClean="0"/>
              <a:t>lbs</a:t>
            </a:r>
            <a:r>
              <a:rPr lang="en-US" sz="3600" dirty="0" smtClean="0"/>
              <a:t> at farm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2012  US tilapia farm-gate sales were	</a:t>
            </a:r>
            <a:r>
              <a:rPr lang="en-US" sz="4400" b="1" dirty="0" smtClean="0">
                <a:solidFill>
                  <a:schemeClr val="tx2"/>
                </a:solidFill>
              </a:rPr>
              <a:t>$84,000,000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2012 US Tilapia Sales estimate –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 </a:t>
            </a:r>
            <a:r>
              <a:rPr lang="en-US" sz="4400" dirty="0" smtClean="0"/>
              <a:t>$</a:t>
            </a:r>
            <a:r>
              <a:rPr lang="en-US" sz="4400" b="1" dirty="0" smtClean="0"/>
              <a:t>986,127,852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tx2"/>
                </a:solidFill>
              </a:rPr>
              <a:t>+ $84,000,000   =       </a:t>
            </a:r>
            <a:r>
              <a:rPr lang="en-US" sz="6000" b="1" dirty="0">
                <a:solidFill>
                  <a:schemeClr val="tx2"/>
                </a:solidFill>
              </a:rPr>
              <a:t>$ </a:t>
            </a:r>
            <a:r>
              <a:rPr lang="en-US" sz="6000" b="1" dirty="0" smtClean="0">
                <a:solidFill>
                  <a:schemeClr val="tx2"/>
                </a:solidFill>
              </a:rPr>
              <a:t>1,070,127,852</a:t>
            </a:r>
            <a:endParaRPr lang="en-US" sz="48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838200"/>
          </a:xfrm>
        </p:spPr>
        <p:txBody>
          <a:bodyPr/>
          <a:lstStyle/>
          <a:p>
            <a:r>
              <a:rPr lang="en-US" sz="3600" smtClean="0"/>
              <a:t>US Sales of tilapia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800" dirty="0" smtClean="0"/>
              <a:t>Selective breeding and genetic improvements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65532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Excellent breeding programs </a:t>
            </a:r>
            <a:br>
              <a:rPr lang="en-US" sz="3000" dirty="0" smtClean="0"/>
            </a:br>
            <a:r>
              <a:rPr lang="en-US" sz="3000" dirty="0" smtClean="0"/>
              <a:t>- G.I.F.T.  - Malaysia</a:t>
            </a:r>
            <a:br>
              <a:rPr lang="en-US" sz="3000" dirty="0" smtClean="0"/>
            </a:br>
            <a:r>
              <a:rPr lang="en-US" sz="3000" dirty="0" smtClean="0"/>
              <a:t>- </a:t>
            </a:r>
            <a:r>
              <a:rPr lang="en-US" sz="3000" dirty="0" err="1" smtClean="0"/>
              <a:t>Acuaplan</a:t>
            </a:r>
            <a:r>
              <a:rPr lang="en-US" sz="3000" dirty="0" smtClean="0"/>
              <a:t> - Mexico</a:t>
            </a:r>
            <a:br>
              <a:rPr lang="en-US" sz="3000" dirty="0" smtClean="0"/>
            </a:br>
            <a:r>
              <a:rPr lang="en-US" sz="3000" dirty="0" smtClean="0"/>
              <a:t>- </a:t>
            </a:r>
            <a:r>
              <a:rPr lang="en-US" sz="3000" dirty="0" err="1" smtClean="0"/>
              <a:t>Genomar</a:t>
            </a:r>
            <a:r>
              <a:rPr lang="en-US" sz="3000" dirty="0" smtClean="0"/>
              <a:t> - </a:t>
            </a:r>
            <a:r>
              <a:rPr lang="en-US" sz="3000" dirty="0" err="1" smtClean="0"/>
              <a:t>Brasil</a:t>
            </a:r>
            <a:r>
              <a:rPr lang="en-US" sz="3000" dirty="0" smtClean="0"/>
              <a:t> and Norway</a:t>
            </a:r>
            <a:br>
              <a:rPr lang="en-US" sz="3000" dirty="0" smtClean="0"/>
            </a:br>
            <a:r>
              <a:rPr lang="en-US" sz="3000" dirty="0" smtClean="0"/>
              <a:t>- </a:t>
            </a:r>
            <a:r>
              <a:rPr lang="en-US" sz="3000" dirty="0" err="1" smtClean="0"/>
              <a:t>Chitralada</a:t>
            </a:r>
            <a:r>
              <a:rPr lang="en-US" sz="3000" dirty="0" smtClean="0"/>
              <a:t> – Thailand</a:t>
            </a:r>
            <a:br>
              <a:rPr lang="en-US" sz="3000" dirty="0" smtClean="0"/>
            </a:br>
            <a:r>
              <a:rPr lang="en-US" sz="3000" dirty="0" smtClean="0"/>
              <a:t>- </a:t>
            </a:r>
            <a:r>
              <a:rPr lang="en-US" sz="3000" dirty="0" err="1" smtClean="0"/>
              <a:t>TabTim</a:t>
            </a:r>
            <a:r>
              <a:rPr lang="en-US" sz="3000" dirty="0" smtClean="0"/>
              <a:t> – Thailand (CP Group)</a:t>
            </a:r>
            <a:br>
              <a:rPr lang="en-US" sz="3000" dirty="0" smtClean="0"/>
            </a:br>
            <a:r>
              <a:rPr lang="en-US" sz="3000" dirty="0" smtClean="0"/>
              <a:t>- GIFT </a:t>
            </a:r>
            <a:r>
              <a:rPr lang="en-US" sz="3000" dirty="0" err="1" smtClean="0"/>
              <a:t>Excell</a:t>
            </a:r>
            <a:r>
              <a:rPr lang="en-US" sz="3000" dirty="0" smtClean="0"/>
              <a:t> – Philippines</a:t>
            </a:r>
            <a:br>
              <a:rPr lang="en-US" sz="3000" dirty="0" smtClean="0"/>
            </a:br>
            <a:r>
              <a:rPr lang="en-US" sz="3000" dirty="0" smtClean="0"/>
              <a:t>- </a:t>
            </a:r>
            <a:r>
              <a:rPr lang="en-US" sz="3000" dirty="0" err="1" smtClean="0"/>
              <a:t>Molobicus</a:t>
            </a:r>
            <a:r>
              <a:rPr lang="en-US" sz="3000" dirty="0" smtClean="0"/>
              <a:t> - Philippines</a:t>
            </a:r>
            <a:br>
              <a:rPr lang="en-US" sz="3000" dirty="0" smtClean="0"/>
            </a:br>
            <a:r>
              <a:rPr lang="en-US" sz="3000" dirty="0" smtClean="0"/>
              <a:t>- GIFT Bangladesh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Several in Israel  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YY </a:t>
            </a:r>
            <a:r>
              <a:rPr lang="en-US" sz="3000" dirty="0" err="1" smtClean="0"/>
              <a:t>Supermale</a:t>
            </a:r>
            <a:r>
              <a:rPr lang="en-US" sz="3000" dirty="0" smtClean="0"/>
              <a:t> - Philippines and Swansea, Egypt and Indonesia</a:t>
            </a:r>
          </a:p>
          <a:p>
            <a:endParaRPr lang="en-US" dirty="0" smtClean="0"/>
          </a:p>
        </p:txBody>
      </p:sp>
      <p:pic>
        <p:nvPicPr>
          <p:cNvPr id="62466" name="Picture 2" descr="E:\DSC00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96053"/>
            <a:ext cx="3644462" cy="27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3581400" y="5334000"/>
            <a:ext cx="1828800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Genetic improvements in tilapia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066800" y="1600200"/>
          <a:ext cx="7239000" cy="49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CorelPhotoPaint.Image.9" r:id="rId4" imgW="5705384" imgH="3864545" progId="">
                  <p:embed/>
                </p:oleObj>
              </mc:Choice>
              <mc:Fallback>
                <p:oleObj name="CorelPhotoPaint.Image.9" r:id="rId4" imgW="5705384" imgH="386454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7239000" cy="490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6553200" y="5181600"/>
            <a:ext cx="533400" cy="3048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86600" y="2895600"/>
            <a:ext cx="1524000" cy="2286000"/>
            <a:chOff x="4464" y="1824"/>
            <a:chExt cx="960" cy="1440"/>
          </a:xfrm>
        </p:grpSpPr>
        <p:sp>
          <p:nvSpPr>
            <p:cNvPr id="21511" name="Line 6"/>
            <p:cNvSpPr>
              <a:spLocks noChangeShapeType="1"/>
            </p:cNvSpPr>
            <p:nvPr/>
          </p:nvSpPr>
          <p:spPr bwMode="auto">
            <a:xfrm flipV="1">
              <a:off x="4464" y="2160"/>
              <a:ext cx="432" cy="1104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512" name="Picture 7" descr="D:\Photos\Tilapia pond culture\LARGE 2KG TILAPI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824"/>
              <a:ext cx="768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3008313" y="6473825"/>
            <a:ext cx="230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1800"/>
              <a:t>(From: Mair, G., 2002)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Tilapia Genome Project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-4763" y="1524000"/>
            <a:ext cx="8920163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mtClean="0"/>
              <a:t>March 2011 - First assembly of the tilapia genome</a:t>
            </a:r>
          </a:p>
          <a:p>
            <a:pPr>
              <a:buFont typeface="Arial" pitchFamily="34" charset="0"/>
              <a:buChar char="•"/>
            </a:pPr>
            <a:r>
              <a:rPr lang="en-US" i="1" smtClean="0"/>
              <a:t>Oreochromis niloticus </a:t>
            </a:r>
            <a:r>
              <a:rPr lang="en-US" smtClean="0"/>
              <a:t>– Nile Tilapia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http://www.broadinstitute.org/ftp/pub/assemblies/fish/tilapia/Orenil1/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Matching many segments to those known from other fish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Publically available and freely accessible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Next frontier of genetic program for tilapia</a:t>
            </a:r>
          </a:p>
          <a:p>
            <a:pPr>
              <a:buFont typeface="Arial" pitchFamily="34" charset="0"/>
              <a:buChar char="•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05918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smtClean="0"/>
              <a:t>The YY male technology </a:t>
            </a:r>
          </a:p>
        </p:txBody>
      </p:sp>
      <p:graphicFrame>
        <p:nvGraphicFramePr>
          <p:cNvPr id="24579" name="Object 3"/>
          <p:cNvGraphicFramePr>
            <a:graphicFrameLocks/>
          </p:cNvGraphicFramePr>
          <p:nvPr/>
        </p:nvGraphicFramePr>
        <p:xfrm>
          <a:off x="0" y="1219200"/>
          <a:ext cx="91440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CorelDRAW!" r:id="rId4" imgW="3145768" imgH="2340632" progId="">
                  <p:embed/>
                </p:oleObj>
              </mc:Choice>
              <mc:Fallback>
                <p:oleObj name="CorelDRAW!" r:id="rId4" imgW="3145768" imgH="2340632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91440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553200" y="6400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(GMT</a:t>
            </a:r>
            <a:r>
              <a:rPr lang="en-US" baseline="30000">
                <a:solidFill>
                  <a:schemeClr val="bg1"/>
                </a:solidFill>
                <a:cs typeface="Times New Roman" pitchFamily="18" charset="0"/>
              </a:rPr>
              <a:t>®</a:t>
            </a:r>
            <a:r>
              <a:rPr lang="en-US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en-US" smtClean="0"/>
              <a:t>Tilapia: continuing to increase in popularity globally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Tilapias are second only to the carps as a farmed food fish.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In 2012 the global volume of farmed fish exceeded global volume of beef for the first time  (FAO)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ilapia have unique characteristics that will facilitate its continued growth to someday surpass carp production.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10600" cy="685800"/>
          </a:xfrm>
        </p:spPr>
        <p:txBody>
          <a:bodyPr/>
          <a:lstStyle/>
          <a:p>
            <a:r>
              <a:rPr lang="en-US" dirty="0" smtClean="0"/>
              <a:t>Regions of rapid production growth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0101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Vietnam – conversion of catfish cages to tilapia in Mekong, and culture in all regions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Indonesia – cage culture, </a:t>
            </a:r>
            <a:r>
              <a:rPr lang="en-US" sz="3000" dirty="0" err="1" smtClean="0"/>
              <a:t>polycultures</a:t>
            </a:r>
            <a:r>
              <a:rPr lang="en-US" sz="3000" dirty="0" smtClean="0"/>
              <a:t>, rice culture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Malaysia – government support and private sector investment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Bangladesh – government support and private sector investment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err="1" smtClean="0"/>
              <a:t>Brasil</a:t>
            </a:r>
            <a:r>
              <a:rPr lang="en-US" sz="3000" dirty="0" smtClean="0"/>
              <a:t> – lots of available water, labor, land, feed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Thailand – better reporting, shrimp </a:t>
            </a:r>
            <a:r>
              <a:rPr lang="en-US" sz="3000" dirty="0" err="1" smtClean="0"/>
              <a:t>polyculture</a:t>
            </a: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Mexico – continued intensification, some </a:t>
            </a:r>
            <a:r>
              <a:rPr lang="en-US" dirty="0" err="1" smtClean="0"/>
              <a:t>govt</a:t>
            </a:r>
            <a:r>
              <a:rPr lang="en-US" dirty="0" smtClean="0"/>
              <a:t> support, large and small private investments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Sub-Saharan Africa - commercialization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4623 licensed farms</a:t>
            </a:r>
          </a:p>
          <a:p>
            <a:r>
              <a:rPr lang="en-US" dirty="0" smtClean="0"/>
              <a:t>20,000 ton Dos Lagos farm in </a:t>
            </a:r>
            <a:r>
              <a:rPr lang="en-US" dirty="0" smtClean="0"/>
              <a:t>Chiapas</a:t>
            </a:r>
          </a:p>
          <a:p>
            <a:r>
              <a:rPr lang="en-US" dirty="0" smtClean="0"/>
              <a:t>Second farm now started, also by </a:t>
            </a:r>
            <a:r>
              <a:rPr lang="en-US" smtClean="0"/>
              <a:t>Regal Springs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143000"/>
          </a:xfrm>
        </p:spPr>
        <p:txBody>
          <a:bodyPr/>
          <a:lstStyle/>
          <a:p>
            <a:r>
              <a:rPr lang="en-US" sz="3800" dirty="0" smtClean="0">
                <a:solidFill>
                  <a:srgbClr val="FFFF00"/>
                </a:solidFill>
              </a:rPr>
              <a:t>Pathways in the use of tilapia as </a:t>
            </a:r>
            <a:r>
              <a:rPr lang="en-US" sz="3800" dirty="0" err="1" smtClean="0">
                <a:solidFill>
                  <a:srgbClr val="FFFF00"/>
                </a:solidFill>
              </a:rPr>
              <a:t>biomanipulator</a:t>
            </a:r>
            <a:r>
              <a:rPr lang="en-US" sz="3800" dirty="0">
                <a:solidFill>
                  <a:srgbClr val="FFFF00"/>
                </a:solidFill>
              </a:rPr>
              <a:t> </a:t>
            </a:r>
            <a:r>
              <a:rPr lang="en-US" sz="3800" dirty="0" smtClean="0">
                <a:solidFill>
                  <a:srgbClr val="FFFF00"/>
                </a:solidFill>
              </a:rPr>
              <a:t>(and disease control?) in shrimp farms for </a:t>
            </a:r>
            <a:r>
              <a:rPr lang="en-US" sz="3800" dirty="0" err="1" smtClean="0">
                <a:solidFill>
                  <a:srgbClr val="FFFF00"/>
                </a:solidFill>
              </a:rPr>
              <a:t>Vibrios</a:t>
            </a:r>
            <a:r>
              <a:rPr lang="en-US" sz="3800" dirty="0" smtClean="0">
                <a:solidFill>
                  <a:srgbClr val="FFFF00"/>
                </a:solidFill>
              </a:rPr>
              <a:t> and EMS</a:t>
            </a:r>
            <a:r>
              <a:rPr lang="en-US" sz="3800" dirty="0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8229600" cy="4114800"/>
          </a:xfrm>
        </p:spPr>
        <p:txBody>
          <a:bodyPr/>
          <a:lstStyle/>
          <a:p>
            <a:endParaRPr lang="en-US" smtClean="0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142557" y="1762549"/>
            <a:ext cx="7010629" cy="4698365"/>
            <a:chOff x="1797" y="5021"/>
            <a:chExt cx="11181" cy="7399"/>
          </a:xfrm>
        </p:grpSpPr>
        <p:sp>
          <p:nvSpPr>
            <p:cNvPr id="34822" name="AutoShape 6"/>
            <p:cNvSpPr>
              <a:spLocks noChangeArrowheads="1"/>
            </p:cNvSpPr>
            <p:nvPr/>
          </p:nvSpPr>
          <p:spPr bwMode="auto">
            <a:xfrm rot="18083881" flipV="1">
              <a:off x="7877" y="8163"/>
              <a:ext cx="418" cy="3960"/>
            </a:xfrm>
            <a:prstGeom prst="upArrow">
              <a:avLst>
                <a:gd name="adj1" fmla="val 52139"/>
                <a:gd name="adj2" fmla="val 99167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23" name="Group 7"/>
            <p:cNvGrpSpPr>
              <a:grpSpLocks/>
            </p:cNvGrpSpPr>
            <p:nvPr/>
          </p:nvGrpSpPr>
          <p:grpSpPr bwMode="auto">
            <a:xfrm>
              <a:off x="1797" y="8073"/>
              <a:ext cx="10087" cy="1415"/>
              <a:chOff x="1998" y="9942"/>
              <a:chExt cx="8945" cy="1218"/>
            </a:xfrm>
          </p:grpSpPr>
          <p:sp>
            <p:nvSpPr>
              <p:cNvPr id="34840" name="Text Box 8"/>
              <p:cNvSpPr txBox="1">
                <a:spLocks noChangeArrowheads="1"/>
              </p:cNvSpPr>
              <p:nvPr/>
            </p:nvSpPr>
            <p:spPr bwMode="auto">
              <a:xfrm>
                <a:off x="1998" y="10080"/>
                <a:ext cx="1980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Arial" pitchFamily="34" charset="0"/>
                  </a:rPr>
                  <a:t>Promotion of </a:t>
                </a:r>
                <a:r>
                  <a:rPr lang="en-US" sz="1600" i="1" dirty="0">
                    <a:latin typeface="Arial" pitchFamily="34" charset="0"/>
                  </a:rPr>
                  <a:t>Chlorella</a:t>
                </a:r>
                <a:r>
                  <a:rPr lang="en-US" sz="1600" dirty="0">
                    <a:latin typeface="Arial" pitchFamily="34" charset="0"/>
                  </a:rPr>
                  <a:t> dominance</a:t>
                </a:r>
                <a:endParaRPr lang="en-US" sz="1600" dirty="0">
                  <a:latin typeface="Tahoma" pitchFamily="34" charset="0"/>
                </a:endParaRPr>
              </a:p>
            </p:txBody>
          </p:sp>
          <p:sp>
            <p:nvSpPr>
              <p:cNvPr id="34842" name="Text Box 10"/>
              <p:cNvSpPr txBox="1">
                <a:spLocks noChangeArrowheads="1"/>
              </p:cNvSpPr>
              <p:nvPr/>
            </p:nvSpPr>
            <p:spPr bwMode="auto">
              <a:xfrm>
                <a:off x="6592" y="10080"/>
                <a:ext cx="1980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 dirty="0" err="1">
                    <a:latin typeface="Arial" pitchFamily="34" charset="0"/>
                  </a:rPr>
                  <a:t>Bioturbation</a:t>
                </a:r>
                <a:r>
                  <a:rPr lang="en-US" sz="1600" dirty="0">
                    <a:latin typeface="Arial" pitchFamily="34" charset="0"/>
                  </a:rPr>
                  <a:t> of sediment</a:t>
                </a:r>
                <a:endParaRPr lang="en-US" sz="1600" dirty="0">
                  <a:latin typeface="Tahoma" pitchFamily="34" charset="0"/>
                </a:endParaRPr>
              </a:p>
            </p:txBody>
          </p:sp>
          <p:sp>
            <p:nvSpPr>
              <p:cNvPr id="34843" name="Text Box 11"/>
              <p:cNvSpPr txBox="1">
                <a:spLocks noChangeArrowheads="1"/>
              </p:cNvSpPr>
              <p:nvPr/>
            </p:nvSpPr>
            <p:spPr bwMode="auto">
              <a:xfrm>
                <a:off x="8640" y="10080"/>
                <a:ext cx="2303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Arial" pitchFamily="34" charset="0"/>
                  </a:rPr>
                  <a:t>Production of natural antimicrobials</a:t>
                </a:r>
                <a:endParaRPr lang="en-US" sz="1600" dirty="0">
                  <a:latin typeface="Tahoma" pitchFamily="34" charset="0"/>
                </a:endParaRPr>
              </a:p>
            </p:txBody>
          </p:sp>
          <p:sp>
            <p:nvSpPr>
              <p:cNvPr id="34841" name="Text Box 9"/>
              <p:cNvSpPr txBox="1">
                <a:spLocks noChangeArrowheads="1"/>
              </p:cNvSpPr>
              <p:nvPr/>
            </p:nvSpPr>
            <p:spPr bwMode="auto">
              <a:xfrm>
                <a:off x="4320" y="9942"/>
                <a:ext cx="1980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Arial" pitchFamily="34" charset="0"/>
                  </a:rPr>
                  <a:t>Feeding on organic waste</a:t>
                </a:r>
                <a:endParaRPr lang="en-US" sz="1600" dirty="0">
                  <a:latin typeface="Tahoma" pitchFamily="34" charset="0"/>
                </a:endParaRPr>
              </a:p>
            </p:txBody>
          </p:sp>
        </p:grpSp>
        <p:sp>
          <p:nvSpPr>
            <p:cNvPr id="34824" name="Text Box 12"/>
            <p:cNvSpPr txBox="1">
              <a:spLocks noChangeArrowheads="1"/>
            </p:cNvSpPr>
            <p:nvPr/>
          </p:nvSpPr>
          <p:spPr bwMode="auto">
            <a:xfrm>
              <a:off x="2183" y="11165"/>
              <a:ext cx="2639" cy="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Arial" pitchFamily="34" charset="0"/>
                </a:rPr>
                <a:t>IMPROVED SEDIMENT QUALITY</a:t>
              </a:r>
              <a:endParaRPr lang="en-US" sz="1800">
                <a:latin typeface="Tahoma" pitchFamily="34" charset="0"/>
              </a:endParaRPr>
            </a:p>
          </p:txBody>
        </p:sp>
        <p:sp>
          <p:nvSpPr>
            <p:cNvPr id="34825" name="Text Box 13"/>
            <p:cNvSpPr txBox="1">
              <a:spLocks noChangeArrowheads="1"/>
            </p:cNvSpPr>
            <p:nvPr/>
          </p:nvSpPr>
          <p:spPr bwMode="auto">
            <a:xfrm>
              <a:off x="5431" y="11165"/>
              <a:ext cx="2638" cy="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Arial" pitchFamily="34" charset="0"/>
                </a:rPr>
                <a:t>IMPROVED WATER QUALITY</a:t>
              </a:r>
              <a:endParaRPr lang="en-US" sz="1800">
                <a:latin typeface="Tahoma" pitchFamily="34" charset="0"/>
              </a:endParaRPr>
            </a:p>
          </p:txBody>
        </p:sp>
        <p:sp>
          <p:nvSpPr>
            <p:cNvPr id="34826" name="Text Box 14"/>
            <p:cNvSpPr txBox="1">
              <a:spLocks noChangeArrowheads="1"/>
            </p:cNvSpPr>
            <p:nvPr/>
          </p:nvSpPr>
          <p:spPr bwMode="auto">
            <a:xfrm>
              <a:off x="8186" y="11165"/>
              <a:ext cx="4792" cy="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Arial" pitchFamily="34" charset="0"/>
                </a:rPr>
                <a:t>SUPRESSION OF GROWTH OF </a:t>
              </a:r>
              <a:r>
                <a:rPr lang="en-US" sz="1800" i="1" dirty="0">
                  <a:latin typeface="Arial" pitchFamily="34" charset="0"/>
                </a:rPr>
                <a:t>V. </a:t>
              </a:r>
              <a:r>
                <a:rPr lang="en-US" sz="1800" i="1" dirty="0" err="1" smtClean="0">
                  <a:latin typeface="Arial" pitchFamily="34" charset="0"/>
                </a:rPr>
                <a:t>harveyi</a:t>
              </a:r>
              <a:r>
                <a:rPr lang="en-US" sz="1800" i="1" dirty="0" smtClean="0">
                  <a:latin typeface="Arial" pitchFamily="34" charset="0"/>
                </a:rPr>
                <a:t>  </a:t>
              </a:r>
              <a:r>
                <a:rPr lang="en-US" sz="1800" dirty="0" smtClean="0">
                  <a:latin typeface="Arial" pitchFamily="34" charset="0"/>
                </a:rPr>
                <a:t>and </a:t>
              </a:r>
              <a:r>
                <a:rPr lang="en-US" sz="1800" i="1" dirty="0" smtClean="0">
                  <a:latin typeface="Arial" pitchFamily="34" charset="0"/>
                </a:rPr>
                <a:t>V. </a:t>
              </a:r>
              <a:r>
                <a:rPr lang="en-US" sz="1800" i="1" dirty="0" err="1" smtClean="0">
                  <a:latin typeface="Arial" pitchFamily="34" charset="0"/>
                </a:rPr>
                <a:t>parahaemolyticus</a:t>
              </a:r>
              <a:r>
                <a:rPr lang="en-US" sz="1800" i="1" dirty="0" smtClean="0">
                  <a:latin typeface="Arial" pitchFamily="34" charset="0"/>
                </a:rPr>
                <a:t> </a:t>
              </a:r>
              <a:r>
                <a:rPr lang="en-US" sz="1800" dirty="0" smtClean="0">
                  <a:latin typeface="Arial" pitchFamily="34" charset="0"/>
                </a:rPr>
                <a:t>?</a:t>
              </a:r>
              <a:endParaRPr lang="en-US" sz="1800" dirty="0">
                <a:latin typeface="Tahoma" pitchFamily="34" charset="0"/>
              </a:endParaRPr>
            </a:p>
          </p:txBody>
        </p:sp>
        <p:sp>
          <p:nvSpPr>
            <p:cNvPr id="34827" name="AutoShape 15"/>
            <p:cNvSpPr>
              <a:spLocks noChangeArrowheads="1"/>
            </p:cNvSpPr>
            <p:nvPr/>
          </p:nvSpPr>
          <p:spPr bwMode="auto">
            <a:xfrm flipV="1">
              <a:off x="10260" y="9528"/>
              <a:ext cx="406" cy="1674"/>
            </a:xfrm>
            <a:prstGeom prst="upArrow">
              <a:avLst>
                <a:gd name="adj1" fmla="val 50000"/>
                <a:gd name="adj2" fmla="val 103079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AutoShape 16"/>
            <p:cNvSpPr>
              <a:spLocks noChangeArrowheads="1"/>
            </p:cNvSpPr>
            <p:nvPr/>
          </p:nvSpPr>
          <p:spPr bwMode="auto">
            <a:xfrm rot="20654658" flipV="1">
              <a:off x="5821" y="9170"/>
              <a:ext cx="406" cy="1997"/>
            </a:xfrm>
            <a:prstGeom prst="upArrow">
              <a:avLst>
                <a:gd name="adj1" fmla="val 50000"/>
                <a:gd name="adj2" fmla="val 118391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AutoShape 17"/>
            <p:cNvSpPr>
              <a:spLocks noChangeArrowheads="1"/>
            </p:cNvSpPr>
            <p:nvPr/>
          </p:nvSpPr>
          <p:spPr bwMode="auto">
            <a:xfrm flipV="1">
              <a:off x="3198" y="9491"/>
              <a:ext cx="406" cy="1674"/>
            </a:xfrm>
            <a:prstGeom prst="upArrow">
              <a:avLst>
                <a:gd name="adj1" fmla="val 50000"/>
                <a:gd name="adj2" fmla="val 103079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AutoShape 18"/>
            <p:cNvSpPr>
              <a:spLocks noChangeArrowheads="1"/>
            </p:cNvSpPr>
            <p:nvPr/>
          </p:nvSpPr>
          <p:spPr bwMode="auto">
            <a:xfrm rot="17659636" flipV="1">
              <a:off x="6230" y="7438"/>
              <a:ext cx="418" cy="5317"/>
            </a:xfrm>
            <a:prstGeom prst="upArrow">
              <a:avLst>
                <a:gd name="adj1" fmla="val 48222"/>
                <a:gd name="adj2" fmla="val 121076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AutoShape 19"/>
            <p:cNvSpPr>
              <a:spLocks noChangeArrowheads="1"/>
            </p:cNvSpPr>
            <p:nvPr/>
          </p:nvSpPr>
          <p:spPr bwMode="auto">
            <a:xfrm rot="3288654" flipH="1" flipV="1">
              <a:off x="5552" y="8246"/>
              <a:ext cx="418" cy="3562"/>
            </a:xfrm>
            <a:prstGeom prst="upArrow">
              <a:avLst>
                <a:gd name="adj1" fmla="val 50000"/>
                <a:gd name="adj2" fmla="val 103560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AutoShape 20"/>
            <p:cNvSpPr>
              <a:spLocks noChangeArrowheads="1"/>
            </p:cNvSpPr>
            <p:nvPr/>
          </p:nvSpPr>
          <p:spPr bwMode="auto">
            <a:xfrm rot="945342" flipH="1" flipV="1">
              <a:off x="7200" y="9168"/>
              <a:ext cx="406" cy="1997"/>
            </a:xfrm>
            <a:prstGeom prst="upArrow">
              <a:avLst>
                <a:gd name="adj1" fmla="val 50000"/>
                <a:gd name="adj2" fmla="val 118391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AutoShape 21"/>
            <p:cNvSpPr>
              <a:spLocks noChangeArrowheads="1"/>
            </p:cNvSpPr>
            <p:nvPr/>
          </p:nvSpPr>
          <p:spPr bwMode="auto">
            <a:xfrm rot="1702899" flipV="1">
              <a:off x="5431" y="6772"/>
              <a:ext cx="406" cy="1673"/>
            </a:xfrm>
            <a:prstGeom prst="upArrow">
              <a:avLst>
                <a:gd name="adj1" fmla="val 50000"/>
                <a:gd name="adj2" fmla="val 103017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AutoShape 22"/>
            <p:cNvSpPr>
              <a:spLocks noChangeArrowheads="1"/>
            </p:cNvSpPr>
            <p:nvPr/>
          </p:nvSpPr>
          <p:spPr bwMode="auto">
            <a:xfrm rot="-1702899" flipH="1" flipV="1">
              <a:off x="7257" y="6772"/>
              <a:ext cx="406" cy="1673"/>
            </a:xfrm>
            <a:prstGeom prst="upArrow">
              <a:avLst>
                <a:gd name="adj1" fmla="val 50000"/>
                <a:gd name="adj2" fmla="val 103017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AutoShape 23"/>
            <p:cNvSpPr>
              <a:spLocks noChangeArrowheads="1"/>
            </p:cNvSpPr>
            <p:nvPr/>
          </p:nvSpPr>
          <p:spPr bwMode="auto">
            <a:xfrm rot="3169191" flipH="1" flipV="1">
              <a:off x="4003" y="5979"/>
              <a:ext cx="419" cy="2842"/>
            </a:xfrm>
            <a:prstGeom prst="upArrow">
              <a:avLst>
                <a:gd name="adj1" fmla="val 50000"/>
                <a:gd name="adj2" fmla="val 90689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AutoShape 24"/>
            <p:cNvSpPr>
              <a:spLocks noChangeArrowheads="1"/>
            </p:cNvSpPr>
            <p:nvPr/>
          </p:nvSpPr>
          <p:spPr bwMode="auto">
            <a:xfrm rot="18430809" flipV="1">
              <a:off x="8671" y="5979"/>
              <a:ext cx="419" cy="2842"/>
            </a:xfrm>
            <a:prstGeom prst="upArrow">
              <a:avLst>
                <a:gd name="adj1" fmla="val 50000"/>
                <a:gd name="adj2" fmla="val 90689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AutoShape 25"/>
            <p:cNvSpPr>
              <a:spLocks noChangeArrowheads="1"/>
            </p:cNvSpPr>
            <p:nvPr/>
          </p:nvSpPr>
          <p:spPr bwMode="auto">
            <a:xfrm rot="1521208" flipH="1" flipV="1">
              <a:off x="4140" y="8988"/>
              <a:ext cx="406" cy="2243"/>
            </a:xfrm>
            <a:prstGeom prst="upArrow">
              <a:avLst>
                <a:gd name="adj1" fmla="val 49759"/>
                <a:gd name="adj2" fmla="val 106630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AutoShape 26"/>
            <p:cNvSpPr>
              <a:spLocks noChangeArrowheads="1"/>
            </p:cNvSpPr>
            <p:nvPr/>
          </p:nvSpPr>
          <p:spPr bwMode="auto">
            <a:xfrm rot="18960236" flipV="1">
              <a:off x="9110" y="8778"/>
              <a:ext cx="418" cy="2794"/>
            </a:xfrm>
            <a:prstGeom prst="upArrow">
              <a:avLst>
                <a:gd name="adj1" fmla="val 50259"/>
                <a:gd name="adj2" fmla="val 99551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AutoShape 27"/>
            <p:cNvSpPr>
              <a:spLocks noChangeArrowheads="1"/>
            </p:cNvSpPr>
            <p:nvPr/>
          </p:nvSpPr>
          <p:spPr bwMode="auto">
            <a:xfrm rot="18780915" flipV="1">
              <a:off x="4471" y="9029"/>
              <a:ext cx="418" cy="2520"/>
            </a:xfrm>
            <a:prstGeom prst="upArrow">
              <a:avLst>
                <a:gd name="adj1" fmla="val 50259"/>
                <a:gd name="adj2" fmla="val 89789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4821" name="Picture 5" descr="tilapia - Mozambique mouth brooder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5021"/>
              <a:ext cx="3281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04850"/>
          </a:xfrm>
        </p:spPr>
        <p:txBody>
          <a:bodyPr/>
          <a:lstStyle/>
          <a:p>
            <a:r>
              <a:rPr lang="en-US" smtClean="0"/>
              <a:t>Stocking and harvest schedule</a:t>
            </a:r>
          </a:p>
        </p:txBody>
      </p:sp>
      <p:pic>
        <p:nvPicPr>
          <p:cNvPr id="31747" name="Picture 2" descr="E:\DCIM\106_FUJI\DSCF6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28650"/>
            <a:ext cx="8305800" cy="6229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DSC017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657350"/>
            <a:ext cx="5334000" cy="4000500"/>
          </a:xfrm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Improvements in packaging</a:t>
            </a:r>
          </a:p>
        </p:txBody>
      </p:sp>
      <p:pic>
        <p:nvPicPr>
          <p:cNvPr id="35844" name="Picture 8" descr="DSC017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42291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C:\Users\Kevin\Pictures\Work Pictures\TilapiaStuff\StorePhotos\IMG_03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76600"/>
            <a:ext cx="4775200" cy="3581400"/>
          </a:xfrm>
          <a:noFill/>
        </p:spPr>
      </p:pic>
      <p:pic>
        <p:nvPicPr>
          <p:cNvPr id="43011" name="Picture 8" descr="C:\Users\Kevin\Pictures\Work Pictures\TilapiaStuff\StorePhotos\IMG_03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7400" y="-42863"/>
            <a:ext cx="4527550" cy="3395663"/>
          </a:xfrm>
          <a:noFill/>
        </p:spPr>
      </p:pic>
      <p:pic>
        <p:nvPicPr>
          <p:cNvPr id="43012" name="Picture 9" descr="C:\Users\Kevin\Pictures\Work Pictures\TilapiaStuff\StorePhotos\IMG_030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-400050"/>
            <a:ext cx="4903788" cy="3676650"/>
          </a:xfrm>
          <a:noFill/>
        </p:spPr>
      </p:pic>
      <p:pic>
        <p:nvPicPr>
          <p:cNvPr id="43013" name="Picture 10" descr="C:\Users\Kevin\Pictures\Work Pictures\TilapiaStuff\StorePhotos\IMG_03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276600"/>
            <a:ext cx="5029200" cy="3771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t="16524" r="13218" b="3401"/>
          <a:stretch/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0" descr="C:\Users\Kevin\Pictures\Work Pictures\Myanmar2012\June 16\IMG_0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0213" y="1295400"/>
            <a:ext cx="4919662" cy="3689350"/>
          </a:xfrm>
          <a:noFill/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48400" cy="609600"/>
          </a:xfrm>
        </p:spPr>
        <p:txBody>
          <a:bodyPr/>
          <a:lstStyle/>
          <a:p>
            <a:r>
              <a:rPr lang="en-US" smtClean="0"/>
              <a:t>Traditional product forms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4648200" y="5426075"/>
            <a:ext cx="426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3200" b="1"/>
              <a:t>Yangon BBQ tilapia</a:t>
            </a:r>
          </a:p>
        </p:txBody>
      </p:sp>
      <p:pic>
        <p:nvPicPr>
          <p:cNvPr id="49157" name="Picture 9" descr="C:\Users\Kevin\Pictures\Work Pictures\Myanmar2012\June 16\IMG_01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3" y="609600"/>
            <a:ext cx="4829175" cy="3622675"/>
          </a:xfrm>
          <a:noFill/>
        </p:spPr>
      </p:pic>
      <p:pic>
        <p:nvPicPr>
          <p:cNvPr id="49158" name="Picture 11" descr="C:\Users\Kevin\Pictures\Work Pictures\Myanmar2012\June 16\IMG_01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3994150"/>
            <a:ext cx="435133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71650"/>
            <a:ext cx="7239000" cy="5429250"/>
          </a:xfrm>
          <a:solidFill>
            <a:srgbClr val="C00000"/>
          </a:solidFill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609600"/>
          </a:xfrm>
        </p:spPr>
        <p:txBody>
          <a:bodyPr/>
          <a:lstStyle/>
          <a:p>
            <a:r>
              <a:rPr lang="en-US" dirty="0" smtClean="0"/>
              <a:t>Mexican-American street foods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3962400" cy="2971800"/>
          </a:xfrm>
        </p:spPr>
      </p:pic>
      <p:sp>
        <p:nvSpPr>
          <p:cNvPr id="6" name="Right Arrow 5"/>
          <p:cNvSpPr/>
          <p:nvPr/>
        </p:nvSpPr>
        <p:spPr bwMode="auto">
          <a:xfrm>
            <a:off x="3276600" y="5094890"/>
            <a:ext cx="838200" cy="685800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4863908"/>
            <a:ext cx="24625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Courtesy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Randall </a:t>
            </a:r>
            <a:r>
              <a:rPr lang="en-US" dirty="0" err="1" smtClean="0"/>
              <a:t>Brummett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76200"/>
            <a:ext cx="6629400" cy="609600"/>
          </a:xfrm>
        </p:spPr>
        <p:txBody>
          <a:bodyPr/>
          <a:lstStyle/>
          <a:p>
            <a:r>
              <a:rPr lang="en-US" altLang="en-US" sz="3600" dirty="0" smtClean="0"/>
              <a:t>Byproducts - Tilapia Leather</a:t>
            </a:r>
          </a:p>
        </p:txBody>
      </p:sp>
      <p:pic>
        <p:nvPicPr>
          <p:cNvPr id="119811" name="Picture 8" descr="Peles salga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971800" cy="2671763"/>
          </a:xfrm>
        </p:spPr>
      </p:pic>
      <p:sp>
        <p:nvSpPr>
          <p:cNvPr id="119813" name="AutoShape 12"/>
          <p:cNvSpPr>
            <a:spLocks noChangeArrowheads="1"/>
          </p:cNvSpPr>
          <p:nvPr/>
        </p:nvSpPr>
        <p:spPr bwMode="auto">
          <a:xfrm>
            <a:off x="3265488" y="1314450"/>
            <a:ext cx="1357312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AutoShape 12"/>
          <p:cNvSpPr>
            <a:spLocks noChangeArrowheads="1"/>
          </p:cNvSpPr>
          <p:nvPr/>
        </p:nvSpPr>
        <p:spPr bwMode="auto">
          <a:xfrm rot="5400000">
            <a:off x="8197850" y="2511426"/>
            <a:ext cx="815975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9815" name="Picture 6" descr="Brasil7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489325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6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38681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7" name="Down Arrow 3"/>
          <p:cNvSpPr>
            <a:spLocks noChangeArrowheads="1"/>
          </p:cNvSpPr>
          <p:nvPr/>
        </p:nvSpPr>
        <p:spPr bwMode="auto">
          <a:xfrm>
            <a:off x="1230313" y="2819400"/>
            <a:ext cx="484187" cy="488950"/>
          </a:xfrm>
          <a:prstGeom prst="downArrow">
            <a:avLst>
              <a:gd name="adj1" fmla="val 50000"/>
              <a:gd name="adj2" fmla="val 5002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19819" name="Picture 11" descr="http://i00.i.aliimg.com/photo/v0/100505302/Our_Tilapia_Fish_Leath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661639"/>
            <a:ext cx="3424237" cy="30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production of some major farmed fishes</a:t>
            </a: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02042"/>
              </p:ext>
            </p:extLst>
          </p:nvPr>
        </p:nvGraphicFramePr>
        <p:xfrm>
          <a:off x="901700" y="1816100"/>
          <a:ext cx="8221663" cy="388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2362200"/>
            <a:ext cx="492443" cy="2224327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cs typeface="+mn-cs"/>
              </a:rPr>
              <a:t>Metric tons per year </a:t>
            </a:r>
            <a:endParaRPr lang="en-US" sz="2000" baseline="30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treats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681"/>
            <a:ext cx="4038600" cy="484631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919"/>
            <a:ext cx="4343400" cy="4876081"/>
          </a:xfrm>
        </p:spPr>
      </p:pic>
    </p:spTree>
    <p:extLst>
      <p:ext uri="{BB962C8B-B14F-4D97-AF65-F5344CB8AC3E}">
        <p14:creationId xmlns:p14="http://schemas.microsoft.com/office/powerpoint/2010/main" val="891238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6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57250"/>
          </a:xfrm>
        </p:spPr>
        <p:txBody>
          <a:bodyPr/>
          <a:lstStyle/>
          <a:p>
            <a:r>
              <a:rPr lang="en-US" smtClean="0"/>
              <a:t>Tilapia Orange Juice</a:t>
            </a:r>
          </a:p>
        </p:txBody>
      </p:sp>
      <p:pic>
        <p:nvPicPr>
          <p:cNvPr id="53251" name="Content Placeholder 8" descr="TilapiaOrangeJuic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52500"/>
            <a:ext cx="7772400" cy="5829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138" y="-457200"/>
            <a:ext cx="7180262" cy="723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4648200" cy="1447800"/>
          </a:xfrm>
        </p:spPr>
        <p:txBody>
          <a:bodyPr/>
          <a:lstStyle/>
          <a:p>
            <a:r>
              <a:rPr lang="en-US" smtClean="0"/>
              <a:t>Tilapia pedicures and manicures</a:t>
            </a:r>
          </a:p>
        </p:txBody>
      </p:sp>
      <p:pic>
        <p:nvPicPr>
          <p:cNvPr id="54275" name="Content Placeholder 6" descr="FeetNibblingFish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4679950" cy="3200400"/>
          </a:xfrm>
        </p:spPr>
      </p:pic>
      <p:pic>
        <p:nvPicPr>
          <p:cNvPr id="54276" name="Content Placeholder 7" descr="DSCF1243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50" y="0"/>
            <a:ext cx="44005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mtClean="0"/>
              <a:t>Global Tilapia Market Trends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686800" cy="85725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2800" smtClean="0"/>
              <a:t>Prices have been constant, only fresh fillets have increased significantly, will not see increases beyond inflation</a:t>
            </a:r>
          </a:p>
        </p:txBody>
      </p:sp>
      <p:graphicFrame>
        <p:nvGraphicFramePr>
          <p:cNvPr id="5530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0531047"/>
              </p:ext>
            </p:extLst>
          </p:nvPr>
        </p:nvGraphicFramePr>
        <p:xfrm>
          <a:off x="457200" y="1770063"/>
          <a:ext cx="8796338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Worksheet" r:id="rId5" imgW="6076909" imgH="3419519" progId="Excel.Sheet.8">
                  <p:embed/>
                </p:oleObj>
              </mc:Choice>
              <mc:Fallback>
                <p:oleObj name="Worksheet" r:id="rId5" imgW="6076909" imgH="341951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70063"/>
                        <a:ext cx="8796338" cy="494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 Box 5"/>
          <p:cNvSpPr txBox="1">
            <a:spLocks noChangeArrowheads="1"/>
          </p:cNvSpPr>
          <p:nvPr/>
        </p:nvSpPr>
        <p:spPr bwMode="auto">
          <a:xfrm rot="16200000">
            <a:off x="-148430" y="3653631"/>
            <a:ext cx="815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2800" dirty="0"/>
              <a:t>$/kg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165850"/>
            <a:ext cx="2133600" cy="685800"/>
          </a:xfrm>
        </p:spPr>
        <p:txBody>
          <a:bodyPr/>
          <a:lstStyle/>
          <a:p>
            <a:pPr>
              <a:defRPr/>
            </a:pPr>
            <a:fld id="{BF2A8465-FD19-4C97-9A01-0C98732E1A87}" type="slidenum">
              <a:rPr lang="en-US"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" y="76200"/>
            <a:ext cx="8905875" cy="685800"/>
          </a:xfrm>
        </p:spPr>
        <p:txBody>
          <a:bodyPr/>
          <a:lstStyle/>
          <a:p>
            <a:pPr eaLnBrk="1" hangingPunct="1"/>
            <a:r>
              <a:rPr lang="en-GB" smtClean="0"/>
              <a:t>Tilapia  </a:t>
            </a:r>
            <a:r>
              <a:rPr lang="en-GB" sz="3200" smtClean="0"/>
              <a:t>Global Aquaculture Production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914122215"/>
              </p:ext>
            </p:extLst>
          </p:nvPr>
        </p:nvGraphicFramePr>
        <p:xfrm>
          <a:off x="-203200" y="405589"/>
          <a:ext cx="9347200" cy="653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85725" y="6381750"/>
            <a:ext cx="772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200">
                <a:latin typeface="Calibri" pitchFamily="34" charset="0"/>
              </a:rPr>
              <a:t>Sources: 1990-2009: FAO and Kevin Fitzsimmons; 2010-2012: Average of Helga Josupeit and Kevin Fitzsimmons estimates; 2013: Kevin Fitzsimmons; Prices US import frozen tilapia Jan- Jun: NMFS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3200400" cy="5353050"/>
          </a:xfrm>
        </p:spPr>
        <p:txBody>
          <a:bodyPr/>
          <a:lstStyle/>
          <a:p>
            <a:r>
              <a:rPr lang="en-US" dirty="0" smtClean="0"/>
              <a:t>Farmed Mexican tilapia fillets in Tucson, Arizona Safeway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$15/kg</a:t>
            </a:r>
            <a:endParaRPr lang="en-US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7700" y="901700"/>
            <a:ext cx="6807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2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Aquaculture Tilapia Sales</a:t>
            </a:r>
          </a:p>
        </p:txBody>
      </p:sp>
      <p:sp>
        <p:nvSpPr>
          <p:cNvPr id="57347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36786" y="1371600"/>
            <a:ext cx="8839200" cy="5105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For year 2000 =US $ 1,615,321,000   </a:t>
            </a:r>
            <a:br>
              <a:rPr lang="en-US" sz="2000" dirty="0" smtClean="0"/>
            </a:br>
            <a:r>
              <a:rPr lang="en-US" sz="2000" dirty="0" smtClean="0"/>
              <a:t>(FAO </a:t>
            </a:r>
            <a:r>
              <a:rPr lang="en-US" sz="2000" dirty="0" err="1" smtClean="0"/>
              <a:t>FishStat</a:t>
            </a:r>
            <a:r>
              <a:rPr lang="en-US" sz="2000" dirty="0" smtClean="0"/>
              <a:t> 2007)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2005 sales = $ 2,457,312,000</a:t>
            </a:r>
            <a:br>
              <a:rPr lang="en-US" sz="2800" dirty="0" smtClean="0"/>
            </a:br>
            <a:r>
              <a:rPr lang="en-US" sz="2800" dirty="0" smtClean="0"/>
              <a:t>(FAO </a:t>
            </a:r>
            <a:r>
              <a:rPr lang="en-US" sz="2800" dirty="0" err="1" smtClean="0"/>
              <a:t>FishStat</a:t>
            </a:r>
            <a:r>
              <a:rPr lang="en-US" sz="2800" dirty="0" smtClean="0"/>
              <a:t> 2007)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2010 sales = $ 5,680,410,000</a:t>
            </a:r>
            <a:br>
              <a:rPr lang="en-US" dirty="0" smtClean="0"/>
            </a:br>
            <a:r>
              <a:rPr lang="en-US" dirty="0" smtClean="0"/>
              <a:t>(FAO </a:t>
            </a:r>
            <a:r>
              <a:rPr lang="en-US" dirty="0" err="1" smtClean="0"/>
              <a:t>FishStat</a:t>
            </a:r>
            <a:r>
              <a:rPr lang="en-US" dirty="0" smtClean="0"/>
              <a:t> 2012)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2012 </a:t>
            </a:r>
            <a:r>
              <a:rPr lang="en-US" sz="3600" dirty="0"/>
              <a:t>sales </a:t>
            </a:r>
            <a:r>
              <a:rPr lang="en-US" sz="3600" dirty="0" smtClean="0"/>
              <a:t>= $ 7,656,257,000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(FAO </a:t>
            </a:r>
            <a:r>
              <a:rPr lang="en-US" sz="3600" dirty="0" err="1"/>
              <a:t>FishStat</a:t>
            </a:r>
            <a:r>
              <a:rPr lang="en-US" sz="3600" dirty="0"/>
              <a:t> </a:t>
            </a:r>
            <a:r>
              <a:rPr lang="en-US" sz="3600" dirty="0" smtClean="0"/>
              <a:t>2014)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2013 sales &gt; $ 9,000,000,000</a:t>
            </a:r>
            <a:endParaRPr lang="en-US" sz="4400" dirty="0"/>
          </a:p>
          <a:p>
            <a:pPr>
              <a:buFont typeface="Arial" pitchFamily="34" charset="0"/>
              <a:buChar char="•"/>
            </a:pP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933450"/>
          </a:xfrm>
        </p:spPr>
        <p:txBody>
          <a:bodyPr/>
          <a:lstStyle/>
          <a:p>
            <a:r>
              <a:rPr lang="en-US" smtClean="0"/>
              <a:t>Bangladesh tilapia aquaculture</a:t>
            </a:r>
            <a:endParaRPr lang="en-US" sz="4000" smtClean="0"/>
          </a:p>
        </p:txBody>
      </p:sp>
      <p:graphicFrame>
        <p:nvGraphicFramePr>
          <p:cNvPr id="58371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6459947"/>
              </p:ext>
            </p:extLst>
          </p:nvPr>
        </p:nvGraphicFramePr>
        <p:xfrm>
          <a:off x="-19050" y="1554163"/>
          <a:ext cx="92456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8" name="Worksheet" r:id="rId5" imgW="9143977" imgH="4914951" progId="Excel.Sheet.8">
                  <p:embed/>
                </p:oleObj>
              </mc:Choice>
              <mc:Fallback>
                <p:oleObj name="Worksheet" r:id="rId5" imgW="9143977" imgH="4914951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50" y="1554163"/>
                        <a:ext cx="9245600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33450"/>
          </a:xfrm>
        </p:spPr>
        <p:txBody>
          <a:bodyPr/>
          <a:lstStyle/>
          <a:p>
            <a:r>
              <a:rPr lang="en-US" dirty="0" smtClean="0"/>
              <a:t>Future global tilapia aquaculture</a:t>
            </a:r>
            <a:endParaRPr lang="en-US" sz="4000" dirty="0" smtClean="0"/>
          </a:p>
        </p:txBody>
      </p:sp>
      <p:graphicFrame>
        <p:nvGraphicFramePr>
          <p:cNvPr id="59395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3072756"/>
              </p:ext>
            </p:extLst>
          </p:nvPr>
        </p:nvGraphicFramePr>
        <p:xfrm>
          <a:off x="-111344" y="1295400"/>
          <a:ext cx="9286875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5" name="Worksheet" r:id="rId5" imgW="6772277" imgH="3343397" progId="Excel.Sheet.8">
                  <p:embed/>
                </p:oleObj>
              </mc:Choice>
              <mc:Fallback>
                <p:oleObj name="Worksheet" r:id="rId5" imgW="6772277" imgH="3343397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344" y="1295400"/>
                        <a:ext cx="9286875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170504"/>
              </p:ext>
            </p:extLst>
          </p:nvPr>
        </p:nvGraphicFramePr>
        <p:xfrm>
          <a:off x="-76200" y="-76200"/>
          <a:ext cx="9450388" cy="701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Worksheet" r:id="rId5" imgW="5714918" imgH="3752887" progId="Excel.Sheet.8">
                  <p:embed/>
                </p:oleObj>
              </mc:Choice>
              <mc:Fallback>
                <p:oleObj name="Worksheet" r:id="rId5" imgW="5714918" imgH="375288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76200"/>
                        <a:ext cx="9450388" cy="701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ISTA 11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657350"/>
            <a:ext cx="8458200" cy="4114800"/>
          </a:xfrm>
        </p:spPr>
        <p:txBody>
          <a:bodyPr/>
          <a:lstStyle/>
          <a:p>
            <a:r>
              <a:rPr lang="en-US" sz="4000" b="1" dirty="0" smtClean="0"/>
              <a:t> Surabaya, Indonesia</a:t>
            </a:r>
            <a:endParaRPr lang="en-US" sz="4000" b="1" dirty="0" smtClean="0"/>
          </a:p>
          <a:p>
            <a:r>
              <a:rPr lang="en-US" sz="3200" dirty="0" smtClean="0"/>
              <a:t>In conjunction </a:t>
            </a:r>
            <a:r>
              <a:rPr lang="en-US" sz="3200" dirty="0" smtClean="0"/>
              <a:t>with</a:t>
            </a:r>
            <a:r>
              <a:rPr lang="en-US" sz="3200" dirty="0"/>
              <a:t> </a:t>
            </a:r>
            <a:r>
              <a:rPr lang="en-US" sz="3200" dirty="0" smtClean="0"/>
              <a:t>WAS Asia-Pacific Chapter</a:t>
            </a:r>
            <a:endParaRPr lang="en-US" sz="3200" dirty="0" smtClean="0"/>
          </a:p>
          <a:p>
            <a:r>
              <a:rPr lang="en-US" sz="3200" dirty="0" smtClean="0"/>
              <a:t>Regal </a:t>
            </a:r>
            <a:r>
              <a:rPr lang="en-US" sz="3200" dirty="0" smtClean="0"/>
              <a:t>Springs, </a:t>
            </a:r>
            <a:r>
              <a:rPr lang="en-US" sz="3200" dirty="0" smtClean="0"/>
              <a:t>Surya </a:t>
            </a:r>
            <a:r>
              <a:rPr lang="en-US" sz="3200" dirty="0" smtClean="0"/>
              <a:t>University, </a:t>
            </a:r>
            <a:r>
              <a:rPr lang="en-US" sz="3200" dirty="0" err="1" smtClean="0"/>
              <a:t>Matahari</a:t>
            </a:r>
            <a:r>
              <a:rPr lang="en-US" sz="3200" dirty="0" smtClean="0"/>
              <a:t> </a:t>
            </a:r>
            <a:r>
              <a:rPr lang="en-US" sz="3200" dirty="0" err="1" smtClean="0"/>
              <a:t>Sakti</a:t>
            </a:r>
            <a:r>
              <a:rPr lang="en-US" sz="3200" dirty="0" smtClean="0"/>
              <a:t> Feeds, </a:t>
            </a:r>
            <a:r>
              <a:rPr lang="en-US" sz="3200" dirty="0" smtClean="0"/>
              <a:t>AquaFish </a:t>
            </a:r>
            <a:r>
              <a:rPr lang="en-US" sz="3200" dirty="0" smtClean="0"/>
              <a:t>Innovation Lab, </a:t>
            </a:r>
            <a:r>
              <a:rPr lang="en-US" sz="3200" dirty="0" err="1" smtClean="0"/>
              <a:t>WorldFish</a:t>
            </a:r>
            <a:r>
              <a:rPr lang="en-US" sz="3200" dirty="0" smtClean="0"/>
              <a:t>,  and</a:t>
            </a:r>
            <a:br>
              <a:rPr lang="en-US" sz="3200" dirty="0" smtClean="0"/>
            </a:br>
            <a:r>
              <a:rPr lang="en-US" sz="3200" dirty="0" smtClean="0"/>
              <a:t>Aquaculture without Frontiers</a:t>
            </a:r>
          </a:p>
          <a:p>
            <a:r>
              <a:rPr lang="en-US" b="1" dirty="0" smtClean="0"/>
              <a:t>May 2016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1657350"/>
            <a:ext cx="40386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mtClean="0"/>
              <a:t>Tilapia has long been called the aquatic chicken.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Instead…... </a:t>
            </a:r>
          </a:p>
          <a:p>
            <a:pPr>
              <a:buFont typeface="Arial" pitchFamily="34" charset="0"/>
              <a:buChar char="•"/>
            </a:pPr>
            <a:r>
              <a:rPr lang="en-US" sz="5400" smtClean="0"/>
              <a:t>The “terrestrial tilapia”</a:t>
            </a:r>
          </a:p>
          <a:p>
            <a:pPr>
              <a:buFont typeface="Arial" pitchFamily="34" charset="0"/>
              <a:buChar char="•"/>
            </a:pPr>
            <a:endParaRPr lang="en-US" smtClean="0"/>
          </a:p>
          <a:p>
            <a:endParaRPr lang="en-US" smtClean="0"/>
          </a:p>
        </p:txBody>
      </p:sp>
      <p:pic>
        <p:nvPicPr>
          <p:cNvPr id="62468" name="Picture 6" descr="http://ed101.bu.edu/StudentDoc/current/ED101sp09/alr90/chicken%20stage%20pictu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0213" y="1600200"/>
            <a:ext cx="4903787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Global tilapia production was 4,507,002 metric tons in 2012 (FAO, 2014), should exceed </a:t>
            </a:r>
            <a:r>
              <a:rPr lang="en-US" b="1" dirty="0" smtClean="0"/>
              <a:t>4,800,000 MT in 2014</a:t>
            </a:r>
            <a:r>
              <a:rPr lang="en-US" dirty="0" smtClean="0"/>
              <a:t>. (6% growth)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Constantly improving farming, processing and packaging for food safety, quality assurance, traceability, and environmental safeguards (with little, if any, increase in price).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Other aquaculture species will follow the tilapia model.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Content Placeholder 3" descr="DSCF094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4114800" y="304800"/>
            <a:ext cx="4800600" cy="533400"/>
          </a:xfrm>
        </p:spPr>
        <p:txBody>
          <a:bodyPr/>
          <a:lstStyle/>
          <a:p>
            <a:r>
              <a:rPr lang="en-US" smtClean="0"/>
              <a:t>Buy TILAPIA</a:t>
            </a: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5715000" y="4798874"/>
            <a:ext cx="3429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4000" dirty="0" smtClean="0"/>
              <a:t>Thank you</a:t>
            </a:r>
          </a:p>
          <a:p>
            <a:r>
              <a:rPr lang="en-US" sz="4000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en-US" smtClean="0"/>
              <a:t>Tilapia: the most fun aquaculture species of the 21st century</a:t>
            </a:r>
          </a:p>
        </p:txBody>
      </p:sp>
      <p:sp>
        <p:nvSpPr>
          <p:cNvPr id="63491" name="Content Placeholder 4"/>
          <p:cNvSpPr>
            <a:spLocks noGrp="1"/>
          </p:cNvSpPr>
          <p:nvPr>
            <p:ph sz="quarter" idx="2"/>
          </p:nvPr>
        </p:nvSpPr>
        <p:spPr>
          <a:xfrm>
            <a:off x="838200" y="1905000"/>
            <a:ext cx="7620000" cy="2286000"/>
          </a:xfrm>
        </p:spPr>
        <p:txBody>
          <a:bodyPr/>
          <a:lstStyle/>
          <a:p>
            <a:pPr marL="0" indent="0">
              <a:buFont typeface="Monotype Sorts" charset="2"/>
              <a:buNone/>
            </a:pPr>
            <a:r>
              <a:rPr lang="en-US" sz="5400" dirty="0" smtClean="0"/>
              <a:t>http://www.youtube.com/watch?v=Bh2673ncWJg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2008 Tilapia exports from China</a:t>
            </a: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057612"/>
              </p:ext>
            </p:extLst>
          </p:nvPr>
        </p:nvGraphicFramePr>
        <p:xfrm>
          <a:off x="736600" y="1708150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Tilapia exports from China</a:t>
            </a: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25469"/>
              </p:ext>
            </p:extLst>
          </p:nvPr>
        </p:nvGraphicFramePr>
        <p:xfrm>
          <a:off x="750888" y="1706563"/>
          <a:ext cx="7815262" cy="407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231"/>
            <a:ext cx="9144000" cy="59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704850"/>
          </a:xfrm>
        </p:spPr>
        <p:txBody>
          <a:bodyPr/>
          <a:lstStyle/>
          <a:p>
            <a:r>
              <a:rPr lang="en-US" sz="3600" smtClean="0"/>
              <a:t>Farm gate prices for tilapia to Chinese farmers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3200400" y="1143000"/>
            <a:ext cx="571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</a:rPr>
              <a:t>Ex-farm prices for whole, live tilapia, China, 500-800 grams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Nov. </a:t>
            </a:r>
            <a:r>
              <a:rPr lang="en-US" dirty="0">
                <a:solidFill>
                  <a:schemeClr val="bg2"/>
                </a:solidFill>
              </a:rPr>
              <a:t>2013: RMB </a:t>
            </a:r>
            <a:r>
              <a:rPr lang="en-US" dirty="0" smtClean="0">
                <a:solidFill>
                  <a:schemeClr val="bg2"/>
                </a:solidFill>
              </a:rPr>
              <a:t>10.0 ($1.60/kg)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414200"/>
              </p:ext>
            </p:extLst>
          </p:nvPr>
        </p:nvGraphicFramePr>
        <p:xfrm>
          <a:off x="279400" y="1417638"/>
          <a:ext cx="8704263" cy="493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Worksheet" r:id="rId5" imgW="8029661" imgH="4552970" progId="Excel.Sheet.8">
                  <p:embed/>
                </p:oleObj>
              </mc:Choice>
              <mc:Fallback>
                <p:oleObj name="Worksheet" r:id="rId5" imgW="8029661" imgH="455297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417638"/>
                        <a:ext cx="8704263" cy="493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990600"/>
          </a:xfrm>
        </p:spPr>
        <p:txBody>
          <a:bodyPr/>
          <a:lstStyle/>
          <a:p>
            <a:r>
              <a:rPr lang="en-US" smtClean="0"/>
              <a:t>Global production of tilapia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Ten </a:t>
            </a:r>
            <a:r>
              <a:rPr lang="en-US" dirty="0" err="1" smtClean="0"/>
              <a:t>Seafoods</a:t>
            </a:r>
            <a:r>
              <a:rPr lang="en-US" dirty="0" smtClean="0"/>
              <a:t> (U.S.)</a:t>
            </a:r>
            <a:br>
              <a:rPr lang="en-US" dirty="0" smtClean="0"/>
            </a:br>
            <a:r>
              <a:rPr lang="en-US" dirty="0" smtClean="0"/>
              <a:t>per capita (</a:t>
            </a:r>
            <a:r>
              <a:rPr lang="en-US" dirty="0" err="1" smtClean="0"/>
              <a:t>lbs</a:t>
            </a:r>
            <a:r>
              <a:rPr lang="en-US" smtClean="0"/>
              <a:t>)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594721"/>
              </p:ext>
            </p:extLst>
          </p:nvPr>
        </p:nvGraphicFramePr>
        <p:xfrm>
          <a:off x="76200" y="1530350"/>
          <a:ext cx="8991600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Worksheet" r:id="rId5" imgW="4905366" imgH="2038268" progId="Excel.Sheet.8">
                  <p:embed/>
                </p:oleObj>
              </mc:Choice>
              <mc:Fallback>
                <p:oleObj name="Worksheet" r:id="rId5" imgW="4905366" imgH="2038268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30350"/>
                        <a:ext cx="8991600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F_DC_Aug05">
  <a:themeElements>
    <a:clrScheme name="WWF_DC_Aug05 1">
      <a:dk1>
        <a:srgbClr val="000000"/>
      </a:dk1>
      <a:lt1>
        <a:srgbClr val="FFFFFF"/>
      </a:lt1>
      <a:dk2>
        <a:srgbClr val="0000FF"/>
      </a:dk2>
      <a:lt2>
        <a:srgbClr val="FFFF99"/>
      </a:lt2>
      <a:accent1>
        <a:srgbClr val="009966"/>
      </a:accent1>
      <a:accent2>
        <a:srgbClr val="00CCCC"/>
      </a:accent2>
      <a:accent3>
        <a:srgbClr val="AAAAFF"/>
      </a:accent3>
      <a:accent4>
        <a:srgbClr val="DADADA"/>
      </a:accent4>
      <a:accent5>
        <a:srgbClr val="AACAB8"/>
      </a:accent5>
      <a:accent6>
        <a:srgbClr val="00B9B9"/>
      </a:accent6>
      <a:hlink>
        <a:srgbClr val="000080"/>
      </a:hlink>
      <a:folHlink>
        <a:srgbClr val="9999FF"/>
      </a:folHlink>
    </a:clrScheme>
    <a:fontScheme name="WWF_DC_Aug05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WF_DC_Aug05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F_DC_Aug05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F_DC_Aug05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WWF_DC_Aug05</Template>
  <TotalTime>85632</TotalTime>
  <Words>732</Words>
  <Application>Microsoft Office PowerPoint</Application>
  <PresentationFormat>On-screen Show (4:3)</PresentationFormat>
  <Paragraphs>120</Paragraphs>
  <Slides>44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WWF_DC_Aug05</vt:lpstr>
      <vt:lpstr>Worksheet</vt:lpstr>
      <vt:lpstr>CorelPhotoPaint.Image.9</vt:lpstr>
      <vt:lpstr>CorelDRAW!</vt:lpstr>
      <vt:lpstr>   Tilapia Global Supply and Demand in 2013.     </vt:lpstr>
      <vt:lpstr>Tilapia: continuing to increase in popularity globally</vt:lpstr>
      <vt:lpstr>Global production of some major farmed fishes</vt:lpstr>
      <vt:lpstr>PowerPoint Presentation</vt:lpstr>
      <vt:lpstr>2008 Tilapia exports from China</vt:lpstr>
      <vt:lpstr>2012 Tilapia exports from China</vt:lpstr>
      <vt:lpstr>Farm gate prices for tilapia to Chinese farmers</vt:lpstr>
      <vt:lpstr>Global production of tilapia</vt:lpstr>
      <vt:lpstr>Top Ten Seafoods (U.S.) per capita (lbs)</vt:lpstr>
      <vt:lpstr>US Consumption of tilapia from domestic and imported sources</vt:lpstr>
      <vt:lpstr>Percentage of US finfish grocery sales: weekly sales averaged $608 per store</vt:lpstr>
      <vt:lpstr>US Tilapia consumption (imports and domestic) 437,000 mt of live weight (equivalent)  - 2007 453,264 mt of live weight (equivalent) – 2008 465,953 mt of live weight (equivalent – 2009) 579,443 mt of live weight (equivalent – 2010) 513,361 mt of live weight (equivalent – 2011) 613,406 mt of live weight (equivalent – 2012)</vt:lpstr>
      <vt:lpstr>$696,085,981(2009) $842,866,006(2010), $838,349,634 (2011)  $986,127,852 (2012)</vt:lpstr>
      <vt:lpstr>US Sales of tilapia</vt:lpstr>
      <vt:lpstr>Selective breeding and genetic improvements</vt:lpstr>
      <vt:lpstr>Genetic improvements in tilapia</vt:lpstr>
      <vt:lpstr>Tilapia Genome Project</vt:lpstr>
      <vt:lpstr>PowerPoint Presentation</vt:lpstr>
      <vt:lpstr>The YY male technology </vt:lpstr>
      <vt:lpstr>Regions of rapid production growth</vt:lpstr>
      <vt:lpstr>Mexico</vt:lpstr>
      <vt:lpstr>Pathways in the use of tilapia as biomanipulator (and disease control?) in shrimp farms for Vibrios and EMS </vt:lpstr>
      <vt:lpstr>Stocking and harvest schedule</vt:lpstr>
      <vt:lpstr>Improvements in packaging</vt:lpstr>
      <vt:lpstr>PowerPoint Presentation</vt:lpstr>
      <vt:lpstr>PowerPoint Presentation</vt:lpstr>
      <vt:lpstr>Traditional product forms</vt:lpstr>
      <vt:lpstr>Mexican-American street foods</vt:lpstr>
      <vt:lpstr>Byproducts - Tilapia Leather</vt:lpstr>
      <vt:lpstr>Pet treats</vt:lpstr>
      <vt:lpstr>Tilapia Orange Juice</vt:lpstr>
      <vt:lpstr>PowerPoint Presentation</vt:lpstr>
      <vt:lpstr>Tilapia pedicures and manicures</vt:lpstr>
      <vt:lpstr>Global Tilapia Market Trends</vt:lpstr>
      <vt:lpstr>Tilapia  Global Aquaculture Production</vt:lpstr>
      <vt:lpstr>Farmed Mexican tilapia fillets in Tucson, Arizona Safeway  $15/kg</vt:lpstr>
      <vt:lpstr>Global Aquaculture Tilapia Sales</vt:lpstr>
      <vt:lpstr>Bangladesh tilapia aquaculture</vt:lpstr>
      <vt:lpstr>Future global tilapia aquaculture</vt:lpstr>
      <vt:lpstr>ISTA 11</vt:lpstr>
      <vt:lpstr>Conclusions</vt:lpstr>
      <vt:lpstr>Conclusions</vt:lpstr>
      <vt:lpstr>Buy TILAPIA</vt:lpstr>
      <vt:lpstr>Tilapia: the most fun aquaculture species of the 21st century</vt:lpstr>
    </vt:vector>
  </TitlesOfParts>
  <Company>Environmental Research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Tilapia Aquaculture – An Overview: Nutrition and Feed Tchnology</dc:title>
  <dc:creator>Kevin Fitzsimmons</dc:creator>
  <cp:lastModifiedBy>Kevin</cp:lastModifiedBy>
  <cp:revision>261</cp:revision>
  <dcterms:created xsi:type="dcterms:W3CDTF">2005-11-23T00:24:53Z</dcterms:created>
  <dcterms:modified xsi:type="dcterms:W3CDTF">2014-07-15T03:03:30Z</dcterms:modified>
</cp:coreProperties>
</file>